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674"/>
  </p:normalViewPr>
  <p:slideViewPr>
    <p:cSldViewPr snapToGrid="0" snapToObjects="1">
      <p:cViewPr varScale="1">
        <p:scale>
          <a:sx n="111" d="100"/>
          <a:sy n="111" d="100"/>
        </p:scale>
        <p:origin x="123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05/01/2026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05/01/2026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05/01/2026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05/01/2026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05/01/2026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05/01/2026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05/01/2026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05/01/2026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05/01/2026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05/01/2026</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in safety vest and hard hat standing next to a green fire hydrant&#10;&#10;AI-generated content may be incorrect.">
            <a:extLst>
              <a:ext uri="{FF2B5EF4-FFF2-40B4-BE49-F238E27FC236}">
                <a16:creationId xmlns:a16="http://schemas.microsoft.com/office/drawing/2014/main" id="{41250763-D15D-9A1A-A741-FEE75309A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088" y="4237131"/>
            <a:ext cx="2294733" cy="2405677"/>
          </a:xfrm>
          <a:prstGeom prst="rect">
            <a:avLst/>
          </a:prstGeom>
        </p:spPr>
      </p:pic>
      <p:pic>
        <p:nvPicPr>
          <p:cNvPr id="3" name="Picture 2" descr="A person wearing a hard hat and sunglasses touching a green and green pipe&#10;&#10;AI-generated content may be incorrect.">
            <a:extLst>
              <a:ext uri="{FF2B5EF4-FFF2-40B4-BE49-F238E27FC236}">
                <a16:creationId xmlns:a16="http://schemas.microsoft.com/office/drawing/2014/main" id="{8A80E3F9-25C5-4DD6-6D0E-2E0C5909C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636" y="1815091"/>
            <a:ext cx="2286001" cy="2405677"/>
          </a:xfrm>
          <a:prstGeom prst="rect">
            <a:avLst/>
          </a:prstGeom>
        </p:spPr>
      </p:pic>
      <p:sp>
        <p:nvSpPr>
          <p:cNvPr id="4" name="Rectangle 15"/>
          <p:cNvSpPr>
            <a:spLocks noGrp="1" noChangeArrowheads="1"/>
          </p:cNvSpPr>
          <p:nvPr>
            <p:ph type="title"/>
          </p:nvPr>
        </p:nvSpPr>
        <p:spPr bwMode="auto">
          <a:xfrm>
            <a:off x="1758783" y="124760"/>
            <a:ext cx="9508126"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415452" y="1696951"/>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3827438869"/>
              </p:ext>
            </p:extLst>
          </p:nvPr>
        </p:nvGraphicFramePr>
        <p:xfrm>
          <a:off x="1758783" y="622755"/>
          <a:ext cx="9508126" cy="609600"/>
        </p:xfrm>
        <a:graphic>
          <a:graphicData uri="http://schemas.openxmlformats.org/drawingml/2006/table">
            <a:tbl>
              <a:tblPr firstRow="1" bandRow="1">
                <a:tableStyleId>{5C22544A-7EE6-4342-B048-85BDC9FD1C3A}</a:tableStyleId>
              </a:tblPr>
              <a:tblGrid>
                <a:gridCol w="1294135">
                  <a:extLst>
                    <a:ext uri="{9D8B030D-6E8A-4147-A177-3AD203B41FA5}">
                      <a16:colId xmlns:a16="http://schemas.microsoft.com/office/drawing/2014/main" val="4136576419"/>
                    </a:ext>
                  </a:extLst>
                </a:gridCol>
                <a:gridCol w="1191142">
                  <a:extLst>
                    <a:ext uri="{9D8B030D-6E8A-4147-A177-3AD203B41FA5}">
                      <a16:colId xmlns:a16="http://schemas.microsoft.com/office/drawing/2014/main" val="425046032"/>
                    </a:ext>
                  </a:extLst>
                </a:gridCol>
                <a:gridCol w="1214146">
                  <a:extLst>
                    <a:ext uri="{9D8B030D-6E8A-4147-A177-3AD203B41FA5}">
                      <a16:colId xmlns:a16="http://schemas.microsoft.com/office/drawing/2014/main" val="4255786960"/>
                    </a:ext>
                  </a:extLst>
                </a:gridCol>
                <a:gridCol w="2425736">
                  <a:extLst>
                    <a:ext uri="{9D8B030D-6E8A-4147-A177-3AD203B41FA5}">
                      <a16:colId xmlns:a16="http://schemas.microsoft.com/office/drawing/2014/main" val="2009492886"/>
                    </a:ext>
                  </a:extLst>
                </a:gridCol>
                <a:gridCol w="1163461">
                  <a:extLst>
                    <a:ext uri="{9D8B030D-6E8A-4147-A177-3AD203B41FA5}">
                      <a16:colId xmlns:a16="http://schemas.microsoft.com/office/drawing/2014/main" val="1090560065"/>
                    </a:ext>
                  </a:extLst>
                </a:gridCol>
                <a:gridCol w="221950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Event ID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26187430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30.12.2025 / 14:00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Fahud</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LTI#23</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Struck by (Hands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rPr>
                        <a:t>Drilling Operations</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728522" y="1420033"/>
            <a:ext cx="9508126"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ALL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466132" y="6589930"/>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10990" y="2736976"/>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94208" y="6058716"/>
            <a:ext cx="8121488" cy="307777"/>
          </a:xfrm>
          <a:prstGeom prst="rect">
            <a:avLst/>
          </a:prstGeom>
          <a:solidFill>
            <a:schemeClr val="accent5"/>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ensure proper zone management and adherence to hands-off practices</a:t>
            </a:r>
          </a:p>
        </p:txBody>
      </p:sp>
      <p:sp>
        <p:nvSpPr>
          <p:cNvPr id="14" name="TextBox 13">
            <a:extLst>
              <a:ext uri="{FF2B5EF4-FFF2-40B4-BE49-F238E27FC236}">
                <a16:creationId xmlns:a16="http://schemas.microsoft.com/office/drawing/2014/main" id="{4FB0979E-4BE4-B968-DB5D-14DFE1BF7DD5}"/>
              </a:ext>
            </a:extLst>
          </p:cNvPr>
          <p:cNvSpPr txBox="1"/>
          <p:nvPr/>
        </p:nvSpPr>
        <p:spPr>
          <a:xfrm>
            <a:off x="215774" y="3036945"/>
            <a:ext cx="9297892" cy="1384995"/>
          </a:xfrm>
          <a:prstGeom prst="rect">
            <a:avLst/>
          </a:prstGeom>
          <a:noFill/>
        </p:spPr>
        <p:txBody>
          <a:bodyPr wrap="square">
            <a:spAutoFit/>
          </a:bodyPr>
          <a:lstStyle/>
          <a:p>
            <a:pPr marL="285750" indent="-285750">
              <a:buFont typeface="Arial" panose="020B0604020202020204" pitchFamily="34" charset="0"/>
              <a:buChar char="•"/>
              <a:defRPr/>
            </a:pPr>
            <a:r>
              <a:rPr lang="en-US" sz="1200" dirty="0"/>
              <a:t>Zone management was not properly implemented</a:t>
            </a:r>
          </a:p>
          <a:p>
            <a:pPr marL="285750" indent="-285750">
              <a:buFont typeface="Arial" panose="020B0604020202020204" pitchFamily="34" charset="0"/>
              <a:buChar char="•"/>
              <a:defRPr/>
            </a:pPr>
            <a:r>
              <a:rPr lang="en-US" sz="1200" dirty="0"/>
              <a:t>SOP and risk assessment did not fully address rig-up in deep cellars.</a:t>
            </a:r>
          </a:p>
          <a:p>
            <a:pPr marL="285750" indent="-285750">
              <a:buFont typeface="Arial" panose="020B0604020202020204" pitchFamily="34" charset="0"/>
              <a:buChar char="•"/>
              <a:defRPr/>
            </a:pPr>
            <a:r>
              <a:rPr lang="en-US" sz="1200" dirty="0"/>
              <a:t>Interaction risks (e.g., PCE contacting grating frames) were not considered during area preparation.</a:t>
            </a:r>
          </a:p>
          <a:p>
            <a:pPr marL="285750" indent="-285750">
              <a:buFont typeface="Arial" panose="020B0604020202020204" pitchFamily="34" charset="0"/>
              <a:buChar char="•"/>
              <a:defRPr/>
            </a:pPr>
            <a:r>
              <a:rPr lang="en-US" sz="1200" dirty="0"/>
              <a:t>Hands were in the line of fire; push/pull sticks were not used.</a:t>
            </a:r>
          </a:p>
          <a:p>
            <a:pPr marL="285750" indent="-285750">
              <a:buFont typeface="Arial" panose="020B0604020202020204" pitchFamily="34" charset="0"/>
              <a:buChar char="•"/>
              <a:defRPr/>
            </a:pPr>
            <a:r>
              <a:rPr lang="en-US" sz="1200" dirty="0"/>
              <a:t>Toolbox talk did not emphasize the hands-off rule.</a:t>
            </a:r>
          </a:p>
          <a:p>
            <a:pPr marL="285750" indent="-285750">
              <a:buFont typeface="Arial" panose="020B0604020202020204" pitchFamily="34" charset="0"/>
              <a:buChar char="•"/>
              <a:defRPr/>
            </a:pPr>
            <a:r>
              <a:rPr lang="en-US" sz="1200" dirty="0"/>
              <a:t>Final checks failed to ensure grating frames were secure.</a:t>
            </a:r>
          </a:p>
          <a:p>
            <a:pPr marL="285750" indent="-285750">
              <a:buFont typeface="Arial" panose="020B0604020202020204" pitchFamily="34" charset="0"/>
              <a:buChar char="•"/>
              <a:defRPr/>
            </a:pPr>
            <a:r>
              <a:rPr lang="en-US" sz="1200" dirty="0"/>
              <a:t>Abnormal situation during rig-up was not identified early; work continued without reassessment.</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300593" y="4340605"/>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5"/>
          <a:stretch>
            <a:fillRect/>
          </a:stretch>
        </p:blipFill>
        <p:spPr>
          <a:xfrm>
            <a:off x="416458" y="150805"/>
            <a:ext cx="1257709" cy="1142587"/>
          </a:xfrm>
          <a:prstGeom prst="rect">
            <a:avLst/>
          </a:prstGeom>
        </p:spPr>
      </p:pic>
      <p:sp>
        <p:nvSpPr>
          <p:cNvPr id="9" name="TextBox 8">
            <a:extLst>
              <a:ext uri="{FF2B5EF4-FFF2-40B4-BE49-F238E27FC236}">
                <a16:creationId xmlns:a16="http://schemas.microsoft.com/office/drawing/2014/main" id="{887DC0E8-3991-1192-A54F-A82EA170863F}"/>
              </a:ext>
            </a:extLst>
          </p:cNvPr>
          <p:cNvSpPr txBox="1"/>
          <p:nvPr/>
        </p:nvSpPr>
        <p:spPr>
          <a:xfrm>
            <a:off x="215774" y="4709784"/>
            <a:ext cx="9297893" cy="1200329"/>
          </a:xfrm>
          <a:prstGeom prst="rect">
            <a:avLst/>
          </a:prstGeom>
          <a:noFill/>
        </p:spPr>
        <p:txBody>
          <a:bodyPr wrap="square">
            <a:spAutoFit/>
          </a:bodyPr>
          <a:lstStyle/>
          <a:p>
            <a:pPr marL="171450" indent="-171450">
              <a:buFont typeface="Arial" panose="020B0604020202020204" pitchFamily="34" charset="0"/>
              <a:buChar char="•"/>
            </a:pPr>
            <a:r>
              <a:rPr lang="en-US" sz="1200" dirty="0"/>
              <a:t>How can we ensure SOPs and risk assessments cover site-specific conditions like deep cellars?</a:t>
            </a:r>
          </a:p>
          <a:p>
            <a:pPr marL="171450" indent="-171450">
              <a:buFont typeface="Arial" panose="020B0604020202020204" pitchFamily="34" charset="0"/>
              <a:buChar char="•"/>
            </a:pPr>
            <a:r>
              <a:rPr lang="en-US" sz="1200" dirty="0"/>
              <a:t>What steps can be taken to identify and mitigate interaction risks during area preparation?</a:t>
            </a:r>
          </a:p>
          <a:p>
            <a:pPr marL="171450" indent="-171450">
              <a:buFont typeface="Arial" panose="020B0604020202020204" pitchFamily="34" charset="0"/>
              <a:buChar char="•"/>
            </a:pPr>
            <a:r>
              <a:rPr lang="en-US" sz="1200" dirty="0"/>
              <a:t>How can we reinforce the hands-off rule during toolbox talks?</a:t>
            </a:r>
          </a:p>
          <a:p>
            <a:pPr marL="171450" indent="-171450">
              <a:buFont typeface="Arial" panose="020B0604020202020204" pitchFamily="34" charset="0"/>
              <a:buChar char="•"/>
            </a:pPr>
            <a:r>
              <a:rPr lang="en-US" sz="1200" dirty="0"/>
              <a:t>What methods can be used to keep hands out of the line of fire during alignment tasks?</a:t>
            </a:r>
          </a:p>
          <a:p>
            <a:pPr marL="171450" indent="-171450">
              <a:buFont typeface="Arial" panose="020B0604020202020204" pitchFamily="34" charset="0"/>
              <a:buChar char="•"/>
            </a:pPr>
            <a:r>
              <a:rPr lang="en-US" sz="1200" dirty="0"/>
              <a:t>How can we improve final checks to confirm that grating frames are secure before operations?</a:t>
            </a:r>
          </a:p>
          <a:p>
            <a:pPr marL="171450" indent="-171450">
              <a:buFont typeface="Arial" panose="020B0604020202020204" pitchFamily="34" charset="0"/>
              <a:buChar char="•"/>
            </a:pPr>
            <a:r>
              <a:rPr lang="en-US" sz="1200" dirty="0"/>
              <a:t>What should trigger a stop-work decision when abnormal situations arise during rig-up?</a:t>
            </a:r>
          </a:p>
        </p:txBody>
      </p:sp>
      <p:sp>
        <p:nvSpPr>
          <p:cNvPr id="15" name="TextBox 14">
            <a:extLst>
              <a:ext uri="{FF2B5EF4-FFF2-40B4-BE49-F238E27FC236}">
                <a16:creationId xmlns:a16="http://schemas.microsoft.com/office/drawing/2014/main" id="{95683CF0-2FCD-7577-E908-D21978445FCD}"/>
              </a:ext>
            </a:extLst>
          </p:cNvPr>
          <p:cNvSpPr txBox="1"/>
          <p:nvPr/>
        </p:nvSpPr>
        <p:spPr>
          <a:xfrm>
            <a:off x="337647" y="1940816"/>
            <a:ext cx="9351004" cy="861774"/>
          </a:xfrm>
          <a:prstGeom prst="rect">
            <a:avLst/>
          </a:prstGeom>
          <a:noFill/>
        </p:spPr>
        <p:txBody>
          <a:bodyPr wrap="square">
            <a:spAutoFit/>
          </a:bodyPr>
          <a:lstStyle/>
          <a:p>
            <a:r>
              <a:rPr lang="en-US" sz="1250" dirty="0"/>
              <a:t>During the slickline rig-up phase, an assembled Pressure Control Equipment (PCE) was lowered by crane into a deep cellar to align with the X-mass tree. While attempting to connect the PCE, the assistant operator stood on the cellar platform and experienced difficulty aligning the connection. He signaled the banksman to lift the PCE for adjustment. During the lifting process, the PCE touched the cellar grating frame, causing the frame to fall and strike the operator’s right index finger resulting in an injury.</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386089" y="5096945"/>
            <a:ext cx="416194" cy="43200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5" name="Group 131">
            <a:extLst>
              <a:ext uri="{FF2B5EF4-FFF2-40B4-BE49-F238E27FC236}">
                <a16:creationId xmlns:a16="http://schemas.microsoft.com/office/drawing/2014/main" id="{50BD2016-F135-9CC0-2C9C-2DF3F5FD5E47}"/>
              </a:ext>
            </a:extLst>
          </p:cNvPr>
          <p:cNvGrpSpPr>
            <a:grpSpLocks/>
          </p:cNvGrpSpPr>
          <p:nvPr/>
        </p:nvGrpSpPr>
        <p:grpSpPr bwMode="auto">
          <a:xfrm>
            <a:off x="11363296" y="2130043"/>
            <a:ext cx="565930" cy="480929"/>
            <a:chOff x="3504" y="544"/>
            <a:chExt cx="2287" cy="1855"/>
          </a:xfrm>
        </p:grpSpPr>
        <p:sp>
          <p:nvSpPr>
            <p:cNvPr id="8" name="Line 129">
              <a:extLst>
                <a:ext uri="{FF2B5EF4-FFF2-40B4-BE49-F238E27FC236}">
                  <a16:creationId xmlns:a16="http://schemas.microsoft.com/office/drawing/2014/main" id="{53278D47-8917-99F6-7B11-46A01E57D57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30">
              <a:extLst>
                <a:ext uri="{FF2B5EF4-FFF2-40B4-BE49-F238E27FC236}">
                  <a16:creationId xmlns:a16="http://schemas.microsoft.com/office/drawing/2014/main" id="{FB73B287-444D-AF93-C7BB-04DCBEEEEB13}"/>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9" name="TextBox 18">
            <a:extLst>
              <a:ext uri="{FF2B5EF4-FFF2-40B4-BE49-F238E27FC236}">
                <a16:creationId xmlns:a16="http://schemas.microsoft.com/office/drawing/2014/main" id="{D3DEFD96-DC48-6010-8786-4A41F24F061E}"/>
              </a:ext>
            </a:extLst>
          </p:cNvPr>
          <p:cNvSpPr txBox="1"/>
          <p:nvPr/>
        </p:nvSpPr>
        <p:spPr>
          <a:xfrm>
            <a:off x="9872078" y="6321979"/>
            <a:ext cx="2269118" cy="276999"/>
          </a:xfrm>
          <a:prstGeom prst="rect">
            <a:avLst/>
          </a:prstGeom>
          <a:solidFill>
            <a:schemeClr val="bg1"/>
          </a:solidFill>
        </p:spPr>
        <p:txBody>
          <a:bodyPr wrap="square" rtlCol="0">
            <a:spAutoFit/>
          </a:bodyPr>
          <a:lstStyle/>
          <a:p>
            <a:r>
              <a:rPr lang="en-US" sz="1200" b="1" dirty="0"/>
              <a:t>Correct tool with hand free</a:t>
            </a:r>
            <a:endParaRPr lang="en-US" sz="1200" dirty="0"/>
          </a:p>
        </p:txBody>
      </p:sp>
      <p:pic>
        <p:nvPicPr>
          <p:cNvPr id="27" name="Picture 26" descr="A cartoon of a person in a safety vest and hard hat&#10;&#10;AI-generated content may be incorrect.">
            <a:extLst>
              <a:ext uri="{FF2B5EF4-FFF2-40B4-BE49-F238E27FC236}">
                <a16:creationId xmlns:a16="http://schemas.microsoft.com/office/drawing/2014/main" id="{956700F4-249F-F836-1336-20F0B9DA3559}"/>
              </a:ext>
            </a:extLst>
          </p:cNvPr>
          <p:cNvPicPr>
            <a:picLocks noChangeAspect="1"/>
          </p:cNvPicPr>
          <p:nvPr/>
        </p:nvPicPr>
        <p:blipFill>
          <a:blip r:embed="rId6"/>
          <a:stretch>
            <a:fillRect/>
          </a:stretch>
        </p:blipFill>
        <p:spPr>
          <a:xfrm>
            <a:off x="11111016" y="150805"/>
            <a:ext cx="1142587" cy="1142587"/>
          </a:xfrm>
          <a:prstGeom prst="rect">
            <a:avLst/>
          </a:prstGeom>
        </p:spPr>
      </p:pic>
    </p:spTree>
    <p:extLst>
      <p:ext uri="{BB962C8B-B14F-4D97-AF65-F5344CB8AC3E}">
        <p14:creationId xmlns:p14="http://schemas.microsoft.com/office/powerpoint/2010/main" val="9575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CDFO14N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UOC524Q</DisplayName>
        <AccountId>2019</AccountId>
        <AccountType/>
      </UserInfo>
      <UserInfo>
        <DisplayName>Barhi, Hilal UPKPS1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UWODQ13</DisplayName>
        <AccountId>13551</AccountId>
        <AccountType/>
      </UserInfo>
      <UserInfo>
        <DisplayName>Kharusi, Amira DLQB10</DisplayName>
        <AccountId>6730</AccountId>
        <AccountType/>
      </UserInfo>
      <UserInfo>
        <DisplayName>Harrasi, Yaser DHNF</DisplayName>
        <AccountId>4127</AccountId>
        <AccountType/>
      </UserInfo>
      <UserInfo>
        <DisplayName>Al Harthy, Asaad CDF11XC</DisplayName>
        <AccountId>15190</AccountId>
        <AccountType/>
      </UserInfo>
      <UserInfo>
        <DisplayName>Harmali, Harith UWOXG91</DisplayName>
        <AccountId>21252</AccountId>
        <AccountType/>
      </UserInfo>
      <UserInfo>
        <DisplayName>RIG-127-Site, RIG127</DisplayName>
        <AccountId>20345</AccountId>
        <AccountType/>
      </UserInfo>
      <UserInfo>
        <DisplayName>Al Fahdi, Zahir UOC521MD</DisplayName>
        <AccountId>21762</AccountId>
        <AccountType/>
      </UserInfo>
      <UserInfo>
        <DisplayName>Joseph, Robinson PI8</DisplayName>
        <AccountId>17501</AccountId>
        <AccountType/>
      </UserInfo>
      <UserInfo>
        <DisplayName>Boutahraoui, Abderrezak UPKCW1</DisplayName>
        <AccountId>15952</AccountId>
        <AccountType/>
      </UserInfo>
      <UserInfo>
        <DisplayName>Jawad, Sadiq IDCO51Y</DisplayName>
        <AccountId>21275</AccountId>
        <AccountType/>
      </UserInfo>
    </SharedWithUsers>
    <Language xmlns="4880e4f8-4b7d-4bdd-91e3-e10d47036eca">English</Language>
    <DocId xmlns="4880e4f8-4b7d-4bdd-91e3-e10d47036eca">92965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E6073-00DF-40E9-9692-B33E520D7A6A}"/>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9d51eac6-a7d5-47f5-a119-63d146adb13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Metadata/LabelInfo.xml><?xml version="1.0" encoding="utf-8"?>
<clbl:labelList xmlns:clbl="http://schemas.microsoft.com/office/2020/mipLabelMetadata">
  <clbl:label id="{703e2fe1-4846-4393-8cf2-1bc71a04fd88}" enabled="1" method="Privileged" siteId="{41ff26dc-250f-4b13-8981-739be8610c21}" removed="0"/>
</clbl:labelList>
</file>

<file path=docProps/app.xml><?xml version="1.0" encoding="utf-8"?>
<Properties xmlns="http://schemas.openxmlformats.org/officeDocument/2006/extended-properties" xmlns:vt="http://schemas.openxmlformats.org/officeDocument/2006/docPropsVTypes">
  <Template>Office Theme</Template>
  <TotalTime>3584</TotalTime>
  <Words>517</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LTI_23_26187430 Finger injury_frame dropped struck assistant operator</dc:title>
  <dc:creator>nazar@umsoman.com</dc:creator>
  <cp:lastModifiedBy>Masroori, Ahmed MSE31</cp:lastModifiedBy>
  <cp:revision>125</cp:revision>
  <dcterms:created xsi:type="dcterms:W3CDTF">2018-09-24T07:27:56Z</dcterms:created>
  <dcterms:modified xsi:type="dcterms:W3CDTF">2026-01-05T10:36:24Z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