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7"/>
  </p:notesMasterIdLst>
  <p:handoutMasterIdLst>
    <p:handoutMasterId r:id="rId8"/>
  </p:handoutMasterIdLst>
  <p:sldIdLst>
    <p:sldId id="356"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3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cmAuthor id="2" name="HSE" initials="H" lastIdx="17"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AC607"/>
    <a:srgbClr val="FFC91D"/>
    <a:srgbClr val="FFFC00"/>
    <a:srgbClr val="EAEAEA"/>
    <a:srgbClr val="F2F3D7"/>
    <a:srgbClr val="24A316"/>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996" autoAdjust="0"/>
    <p:restoredTop sz="85104" autoAdjust="0"/>
  </p:normalViewPr>
  <p:slideViewPr>
    <p:cSldViewPr snapToGrid="0" snapToObjects="1" showGuides="1">
      <p:cViewPr varScale="1">
        <p:scale>
          <a:sx n="111" d="100"/>
          <a:sy n="111" d="100"/>
        </p:scale>
        <p:origin x="192" y="108"/>
      </p:cViewPr>
      <p:guideLst>
        <p:guide orient="horz" pos="2160"/>
        <p:guide pos="3834"/>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29/06/2026</a:t>
            </a:fld>
            <a:endParaRPr lang="en-US" dirty="0">
              <a:latin typeface="Calibri" panose="020F050202020403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t>29/06/2026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t>‹#›</a:t>
            </a:fld>
            <a:endParaRPr lang="en-US" dirty="0"/>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anose="05000000000000000000" pitchFamily="2" charset="2"/>
              </a:rPr>
              <a:t>Make a list of closed questions (only ‘yes’ or ‘no’ as an answer) to ask others if they have the same issues based on the management or HSE-MS failings or shortfalls identified in the investigation. </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anose="05000000000000000000" pitchFamily="2" charset="2"/>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anose="05000000000000000000" pitchFamily="2" charset="2"/>
              </a:rPr>
              <a:t>Imagine you have to audit other companies to see if they could have the same issues.</a:t>
            </a:r>
          </a:p>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anose="05000000000000000000" pitchFamily="2" charset="2"/>
            </a:endParaRPr>
          </a:p>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dirty="0">
                <a:ln>
                  <a:noFill/>
                </a:ln>
                <a:solidFill>
                  <a:srgbClr val="0033CC"/>
                </a:solidFill>
                <a:effectLst/>
                <a:uLnTx/>
                <a:uFillTx/>
                <a:ea typeface="+mn-ea"/>
                <a:cs typeface="Calibri" panose="020F0502020204030204" pitchFamily="34" charset="0"/>
                <a:sym typeface="Wingdings" panose="05000000000000000000" pitchFamily="2" charset="2"/>
              </a:rPr>
              <a:t>These questions should start with: Do you ensure…………………?</a:t>
            </a:r>
            <a:endParaRPr kumimoji="0" lang="en-US" sz="1200" b="0" i="0" u="none" strike="noStrike" kern="1200" cap="none" spc="0" normalizeH="0" baseline="0" noProof="0" dirty="0">
              <a:ln>
                <a:noFill/>
              </a:ln>
              <a:solidFill>
                <a:srgbClr val="000000"/>
              </a:solidFill>
              <a:effectLst/>
              <a:uLnTx/>
              <a:uFillTx/>
              <a:ea typeface="+mn-ea"/>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29/06/2026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t>29/06/2026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t>‹#›</a:t>
            </a:fld>
            <a:endParaRPr lang="en-US" dirty="0"/>
          </a:p>
        </p:txBody>
      </p:sp>
      <p:pic>
        <p:nvPicPr>
          <p:cNvPr id="7" name="Picture 6"/>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p:cNvGrpSpPr/>
          <p:nvPr userDrawn="1"/>
        </p:nvGrpSpPr>
        <p:grpSpPr>
          <a:xfrm>
            <a:off x="9289915" y="6117536"/>
            <a:ext cx="2340722" cy="740868"/>
            <a:chOff x="9289915" y="6117536"/>
            <a:chExt cx="2340722" cy="740868"/>
          </a:xfrm>
        </p:grpSpPr>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p:cNvPicPr>
              <a:picLocks noChangeAspect="1"/>
            </p:cNvPicPr>
            <p:nvPr/>
          </p:nvPicPr>
          <p:blipFill>
            <a:blip r:embed="rId15"/>
            <a:stretch>
              <a:fillRect/>
            </a:stretch>
          </p:blipFill>
          <p:spPr>
            <a:xfrm>
              <a:off x="9289915" y="6671146"/>
              <a:ext cx="2340722" cy="187258"/>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05778" y="1270211"/>
            <a:ext cx="3748667" cy="2230568"/>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Box 2"/>
          <p:cNvSpPr txBox="1">
            <a:spLocks noChangeArrowheads="1"/>
          </p:cNvSpPr>
          <p:nvPr/>
        </p:nvSpPr>
        <p:spPr bwMode="auto">
          <a:xfrm>
            <a:off x="507490" y="1611314"/>
            <a:ext cx="7709620" cy="4008790"/>
          </a:xfrm>
          <a:prstGeom prst="rect">
            <a:avLst/>
          </a:prstGeom>
          <a:noFill/>
          <a:ln w="19050">
            <a:noFill/>
            <a:miter lim="800000"/>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srgbClr val="FF0000"/>
                </a:solidFill>
                <a:effectLst/>
                <a:uLnTx/>
                <a:uFillTx/>
                <a:ea typeface="+mn-ea"/>
                <a:cs typeface="+mn-cs"/>
              </a:rPr>
              <a:t>What happened?</a:t>
            </a:r>
          </a:p>
          <a:p>
            <a:pPr lvl="0" algn="just">
              <a:defRPr/>
            </a:pPr>
            <a:r>
              <a:rPr lang="en-US" sz="1300" dirty="0"/>
              <a:t>On October 17th at 3:04 pm, a 3-ton Galfar ODC canter skidded on a wet road and rolled over while returning from the Tibr project site to Wadi Musallam camp. The driver lost control during corrective maneuvers. All occupants, wearing seatbelts, exited safely, and the incident was promptly reported to PDO emergency services.</a:t>
            </a:r>
          </a:p>
          <a:p>
            <a:pPr lvl="0" algn="just">
              <a:defRPr/>
            </a:pPr>
            <a:endParaRPr kumimoji="0" lang="en-US" sz="900" b="1" i="0" u="none" strike="noStrike" kern="1200" cap="none" spc="0" normalizeH="0" baseline="0" noProof="0" dirty="0">
              <a:ln>
                <a:noFill/>
              </a:ln>
              <a:solidFill>
                <a:srgbClr val="0070C0"/>
              </a:solidFill>
              <a:effectLst/>
              <a:uLnTx/>
              <a:uFillTx/>
              <a:ea typeface="SimSu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GB" altLang="zh-CN" sz="1600" b="1" i="0" u="none" strike="noStrike" kern="1200" cap="none" spc="0" normalizeH="0" baseline="0" noProof="0" dirty="0">
                <a:ln>
                  <a:noFill/>
                </a:ln>
                <a:solidFill>
                  <a:srgbClr val="0070C0"/>
                </a:solidFill>
                <a:effectLst/>
                <a:uLnTx/>
                <a:uFillTx/>
                <a:ea typeface="SimSun" panose="02010600030101010101" pitchFamily="2" charset="-122"/>
                <a:cs typeface="+mn-cs"/>
              </a:rPr>
              <a:t>Why it happened/Finding:</a:t>
            </a:r>
          </a:p>
          <a:p>
            <a:pPr marL="0" marR="0" lvl="0" indent="0" algn="l" defTabSz="914400" rtl="0" eaLnBrk="1" fontAlgn="auto" latinLnBrk="0" hangingPunct="1">
              <a:lnSpc>
                <a:spcPct val="100000"/>
              </a:lnSpc>
              <a:spcBef>
                <a:spcPts val="0"/>
              </a:spcBef>
              <a:spcAft>
                <a:spcPts val="0"/>
              </a:spcAft>
              <a:buClrTx/>
              <a:buSzTx/>
              <a:buFontTx/>
              <a:buNone/>
              <a:defRPr/>
            </a:pPr>
            <a:endParaRPr kumimoji="0" lang="en-GB" altLang="zh-CN" sz="1600" b="1" i="0" u="none" strike="noStrike" kern="1200" cap="none" spc="0" normalizeH="0" baseline="0" noProof="0" dirty="0">
              <a:ln>
                <a:noFill/>
              </a:ln>
              <a:solidFill>
                <a:srgbClr val="0070C0"/>
              </a:solidFill>
              <a:effectLst/>
              <a:uLnTx/>
              <a:uFillTx/>
              <a:ea typeface="SimSun" panose="02010600030101010101" pitchFamily="2" charset="-122"/>
              <a:cs typeface="+mn-cs"/>
            </a:endParaRPr>
          </a:p>
          <a:p>
            <a:pPr marL="342900" indent="-342900" algn="just">
              <a:buFont typeface="+mj-lt"/>
              <a:buAutoNum type="alphaLcPeriod"/>
              <a:defRPr/>
            </a:pPr>
            <a:r>
              <a:rPr lang="en-GB" sz="1300" dirty="0"/>
              <a:t>The road was wet, contributing to the vehicle skidding. </a:t>
            </a:r>
          </a:p>
          <a:p>
            <a:pPr marL="342900" indent="-342900" algn="just">
              <a:buFont typeface="+mj-lt"/>
              <a:buAutoNum type="alphaLcPeriod"/>
              <a:defRPr/>
            </a:pPr>
            <a:r>
              <a:rPr lang="en-GB" sz="1300" dirty="0"/>
              <a:t>The driver attempted to maneuver the vehicle both anti-clockwise and clockwise to avoid the wet road, but he lost control causing the roll over.</a:t>
            </a:r>
          </a:p>
          <a:p>
            <a:pPr marL="342900" indent="-342900" algn="just">
              <a:buFont typeface="+mj-lt"/>
              <a:buAutoNum type="alphaLcPeriod"/>
              <a:defRPr/>
            </a:pPr>
            <a:endParaRPr kumimoji="0" lang="en-US" sz="1200" b="0" i="0" u="none" strike="noStrike" kern="1200" cap="none" spc="0" normalizeH="0" baseline="0" noProof="0" dirty="0">
              <a:ln>
                <a:noFill/>
              </a:ln>
              <a:solidFill>
                <a:prstClr val="black"/>
              </a:solidFill>
              <a:effectLst/>
              <a:uLnTx/>
              <a:uFillTx/>
              <a:ea typeface="+mn-ea"/>
              <a:cs typeface="Tahoma" panose="020B0604030504040204" pitchFamily="34" charset="0"/>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srgbClr val="0070C0"/>
                </a:solidFill>
                <a:effectLst/>
                <a:uLnTx/>
                <a:uFillTx/>
                <a:ea typeface="SimSun" panose="02010600030101010101" pitchFamily="2" charset="-122"/>
                <a:cs typeface="+mn-cs"/>
              </a:rPr>
              <a:t>Reflective Questions: </a:t>
            </a:r>
          </a:p>
          <a:p>
            <a:pPr marL="114300" marR="0" lvl="0" indent="-114300" algn="just" defTabSz="914400" rtl="0" eaLnBrk="1" fontAlgn="auto" latinLnBrk="0" hangingPunct="1">
              <a:lnSpc>
                <a:spcPct val="100000"/>
              </a:lnSpc>
              <a:spcBef>
                <a:spcPts val="0"/>
              </a:spcBef>
              <a:spcAft>
                <a:spcPts val="0"/>
              </a:spcAft>
              <a:buClrTx/>
              <a:buSzTx/>
              <a:buFontTx/>
              <a:buNone/>
              <a:defRPr/>
            </a:pPr>
            <a:endParaRPr kumimoji="0" lang="en-US" sz="300" b="0" i="0" u="none" strike="noStrike" kern="1200" cap="none" spc="0" normalizeH="0" baseline="0" noProof="0" dirty="0">
              <a:ln>
                <a:noFill/>
              </a:ln>
              <a:solidFill>
                <a:srgbClr val="000000"/>
              </a:solidFill>
              <a:effectLst/>
              <a:uLnTx/>
              <a:uFillTx/>
              <a:ea typeface="+mn-ea"/>
              <a:cs typeface="+mn-cs"/>
            </a:endParaRPr>
          </a:p>
          <a:p>
            <a:pPr marL="342900" indent="-342900" algn="just">
              <a:buFont typeface="+mj-lt"/>
              <a:buAutoNum type="alphaLcPeriod"/>
              <a:defRPr/>
            </a:pPr>
            <a:r>
              <a:rPr lang="en-US" sz="1300" dirty="0"/>
              <a:t>As a Driver, do you have adequate knowledge of defensive driving techniques, particularly for handling vehicles in adverse weather and wet road conditions?</a:t>
            </a:r>
          </a:p>
          <a:p>
            <a:pPr marL="342900" indent="-342900" algn="just">
              <a:buFont typeface="+mj-lt"/>
              <a:buAutoNum type="alphaLcPeriod"/>
              <a:defRPr/>
            </a:pPr>
            <a:r>
              <a:rPr lang="en-US" sz="1300" dirty="0"/>
              <a:t>As a Journey Manager, do you have a system in place to assess and communicate road and weather conditions to drivers before starting a journey?</a:t>
            </a:r>
          </a:p>
          <a:p>
            <a:pPr marL="342900" indent="-342900" algn="just">
              <a:buFont typeface="+mj-lt"/>
              <a:buAutoNum type="alphaLcPeriod"/>
              <a:defRPr/>
            </a:pPr>
            <a:r>
              <a:rPr lang="en-US" sz="1300" dirty="0"/>
              <a:t>Are the vehicles fitted with anti skid systems ?</a:t>
            </a: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prstClr val="black"/>
              </a:solidFill>
              <a:effectLst/>
              <a:uLnTx/>
              <a:uFillTx/>
              <a:ea typeface="+mn-ea"/>
              <a:cs typeface="Tahoma" panose="020B0604030504040204" pitchFamily="34" charset="0"/>
            </a:endParaRPr>
          </a:p>
        </p:txBody>
      </p:sp>
      <p:grpSp>
        <p:nvGrpSpPr>
          <p:cNvPr id="10" name="Group 131"/>
          <p:cNvGrpSpPr/>
          <p:nvPr/>
        </p:nvGrpSpPr>
        <p:grpSpPr bwMode="auto">
          <a:xfrm>
            <a:off x="11563702" y="1425858"/>
            <a:ext cx="336550" cy="544513"/>
            <a:chOff x="3504" y="544"/>
            <a:chExt cx="2287" cy="1855"/>
          </a:xfrm>
        </p:grpSpPr>
        <p:sp>
          <p:nvSpPr>
            <p:cNvPr id="11" name="Line 129"/>
            <p:cNvSpPr>
              <a:spLocks noChangeShapeType="1"/>
            </p:cNvSpPr>
            <p:nvPr/>
          </p:nvSpPr>
          <p:spPr bwMode="auto">
            <a:xfrm>
              <a:off x="3504" y="568"/>
              <a:ext cx="2287" cy="1831"/>
            </a:xfrm>
            <a:prstGeom prst="line">
              <a:avLst/>
            </a:prstGeom>
            <a:noFill/>
            <a:ln w="133350">
              <a:solidFill>
                <a:srgbClr val="FF00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rgbClr val="000000"/>
                </a:solidFill>
                <a:effectLst/>
                <a:uLnTx/>
                <a:uFillTx/>
                <a:ea typeface="+mn-ea"/>
                <a:cs typeface="+mn-cs"/>
              </a:endParaRPr>
            </a:p>
          </p:txBody>
        </p:sp>
        <p:sp>
          <p:nvSpPr>
            <p:cNvPr id="12" name="Line 130"/>
            <p:cNvSpPr>
              <a:spLocks noChangeShapeType="1"/>
            </p:cNvSpPr>
            <p:nvPr/>
          </p:nvSpPr>
          <p:spPr bwMode="auto">
            <a:xfrm flipV="1">
              <a:off x="3528" y="544"/>
              <a:ext cx="2144" cy="1807"/>
            </a:xfrm>
            <a:prstGeom prst="line">
              <a:avLst/>
            </a:prstGeom>
            <a:noFill/>
            <a:ln w="133350">
              <a:solidFill>
                <a:srgbClr val="FF00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rgbClr val="000000"/>
                </a:solidFill>
                <a:effectLst/>
                <a:uLnTx/>
                <a:uFillTx/>
                <a:ea typeface="+mn-ea"/>
                <a:cs typeface="+mn-cs"/>
              </a:endParaRPr>
            </a:p>
          </p:txBody>
        </p:sp>
      </p:grpSp>
      <p:sp>
        <p:nvSpPr>
          <p:cNvPr id="15" name="Title 1"/>
          <p:cNvSpPr txBox="1"/>
          <p:nvPr/>
        </p:nvSpPr>
        <p:spPr>
          <a:xfrm>
            <a:off x="227558" y="0"/>
            <a:ext cx="11845491" cy="45720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GB" sz="3600" b="1" i="0" u="none" strike="noStrike" kern="1200" cap="none" spc="0" normalizeH="0" baseline="0" noProof="0" dirty="0">
                <a:ln>
                  <a:noFill/>
                </a:ln>
                <a:solidFill>
                  <a:srgbClr val="24A316"/>
                </a:solidFill>
                <a:effectLst/>
                <a:uLnTx/>
                <a:uFillTx/>
                <a:latin typeface="+mn-lt"/>
                <a:ea typeface="Tahoma" panose="020B0604030504040204" pitchFamily="34" charset="0"/>
                <a:cs typeface="Calibri" panose="020F050202020403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mn-lt"/>
                <a:ea typeface="Tahoma" panose="020B0604030504040204" pitchFamily="34" charset="0"/>
                <a:cs typeface="Tahoma" panose="020B0604030504040204" pitchFamily="34" charset="0"/>
              </a:rPr>
              <a:t>     </a:t>
            </a:r>
          </a:p>
        </p:txBody>
      </p:sp>
      <p:sp>
        <p:nvSpPr>
          <p:cNvPr id="2" name="Rectangle 1"/>
          <p:cNvSpPr/>
          <p:nvPr/>
        </p:nvSpPr>
        <p:spPr>
          <a:xfrm>
            <a:off x="489976" y="1007066"/>
            <a:ext cx="6814756" cy="40011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srgbClr val="0D38B3"/>
                </a:solidFill>
                <a:effectLst/>
                <a:uLnTx/>
                <a:uFillTx/>
                <a:ea typeface="+mn-ea"/>
                <a:cs typeface="Arial" panose="020B0604020202020204" pitchFamily="34" charset="0"/>
              </a:rPr>
              <a:t>Target Audience: </a:t>
            </a:r>
            <a:r>
              <a:rPr kumimoji="0" lang="en-US" sz="1800" b="1" i="0" u="none" strike="noStrike" kern="1200" cap="none" spc="0" normalizeH="0" baseline="0" noProof="0" dirty="0">
                <a:ln>
                  <a:noFill/>
                </a:ln>
                <a:solidFill>
                  <a:srgbClr val="FF0000"/>
                </a:solidFill>
                <a:effectLst/>
                <a:uLnTx/>
                <a:uFillTx/>
                <a:ea typeface="+mn-ea"/>
                <a:cs typeface="+mn-cs"/>
              </a:rPr>
              <a:t>Drivers and Journey Managers</a:t>
            </a:r>
            <a:endParaRPr kumimoji="0" lang="en-US" sz="1800" b="1" i="0" u="none" strike="noStrike" kern="1200" cap="none" spc="0" normalizeH="0" baseline="0" noProof="0" dirty="0">
              <a:ln>
                <a:noFill/>
              </a:ln>
              <a:solidFill>
                <a:srgbClr val="FF0000"/>
              </a:solidFill>
              <a:effectLst/>
              <a:uLnTx/>
              <a:uFillTx/>
              <a:ea typeface="+mn-ea"/>
              <a:cs typeface="Calibri" panose="020F0502020204030204" pitchFamily="34" charset="0"/>
            </a:endParaRPr>
          </a:p>
        </p:txBody>
      </p:sp>
      <p:sp>
        <p:nvSpPr>
          <p:cNvPr id="3" name="TextBox 2"/>
          <p:cNvSpPr txBox="1"/>
          <p:nvPr/>
        </p:nvSpPr>
        <p:spPr>
          <a:xfrm>
            <a:off x="507490" y="5868930"/>
            <a:ext cx="7709620" cy="400110"/>
          </a:xfrm>
          <a:prstGeom prst="rect">
            <a:avLst/>
          </a:prstGeom>
          <a:solidFill>
            <a:schemeClr val="accent5"/>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2000" b="1" i="0" u="none" strike="noStrike" kern="1200" cap="none" spc="0" normalizeH="0" baseline="0" noProof="0" dirty="0">
                <a:ln>
                  <a:noFill/>
                </a:ln>
                <a:solidFill>
                  <a:srgbClr val="FFFF00"/>
                </a:solidFill>
                <a:effectLst/>
                <a:uLnTx/>
                <a:uFillTx/>
                <a:ea typeface="MS PGothic" panose="020B0600070205080204" pitchFamily="34" charset="-128"/>
                <a:cs typeface="+mn-cs"/>
              </a:rPr>
              <a:t>Always adjust your speed according to the road conditions</a:t>
            </a:r>
          </a:p>
        </p:txBody>
      </p:sp>
      <p:graphicFrame>
        <p:nvGraphicFramePr>
          <p:cNvPr id="6" name="Table 5"/>
          <p:cNvGraphicFramePr>
            <a:graphicFrameLocks noGrp="1"/>
          </p:cNvGraphicFramePr>
          <p:nvPr/>
        </p:nvGraphicFramePr>
        <p:xfrm>
          <a:off x="489976" y="505178"/>
          <a:ext cx="11553338" cy="457200"/>
        </p:xfrm>
        <a:graphic>
          <a:graphicData uri="http://schemas.openxmlformats.org/drawingml/2006/table">
            <a:tbl>
              <a:tblPr firstRow="1" bandRow="1">
                <a:tableStyleId>{F5AB1C69-6EDB-4FF4-983F-18BD219EF322}</a:tableStyleId>
              </a:tblPr>
              <a:tblGrid>
                <a:gridCol w="645229">
                  <a:extLst>
                    <a:ext uri="{9D8B030D-6E8A-4147-A177-3AD203B41FA5}">
                      <a16:colId xmlns:a16="http://schemas.microsoft.com/office/drawing/2014/main" val="20000"/>
                    </a:ext>
                  </a:extLst>
                </a:gridCol>
                <a:gridCol w="1024521">
                  <a:extLst>
                    <a:ext uri="{9D8B030D-6E8A-4147-A177-3AD203B41FA5}">
                      <a16:colId xmlns:a16="http://schemas.microsoft.com/office/drawing/2014/main" val="20001"/>
                    </a:ext>
                  </a:extLst>
                </a:gridCol>
                <a:gridCol w="1040674">
                  <a:extLst>
                    <a:ext uri="{9D8B030D-6E8A-4147-A177-3AD203B41FA5}">
                      <a16:colId xmlns:a16="http://schemas.microsoft.com/office/drawing/2014/main" val="20002"/>
                    </a:ext>
                  </a:extLst>
                </a:gridCol>
                <a:gridCol w="894080">
                  <a:extLst>
                    <a:ext uri="{9D8B030D-6E8A-4147-A177-3AD203B41FA5}">
                      <a16:colId xmlns:a16="http://schemas.microsoft.com/office/drawing/2014/main" val="20003"/>
                    </a:ext>
                  </a:extLst>
                </a:gridCol>
                <a:gridCol w="1717040">
                  <a:extLst>
                    <a:ext uri="{9D8B030D-6E8A-4147-A177-3AD203B41FA5}">
                      <a16:colId xmlns:a16="http://schemas.microsoft.com/office/drawing/2014/main" val="20004"/>
                    </a:ext>
                  </a:extLst>
                </a:gridCol>
                <a:gridCol w="1595120">
                  <a:extLst>
                    <a:ext uri="{9D8B030D-6E8A-4147-A177-3AD203B41FA5}">
                      <a16:colId xmlns:a16="http://schemas.microsoft.com/office/drawing/2014/main" val="20005"/>
                    </a:ext>
                  </a:extLst>
                </a:gridCol>
                <a:gridCol w="1442720">
                  <a:extLst>
                    <a:ext uri="{9D8B030D-6E8A-4147-A177-3AD203B41FA5}">
                      <a16:colId xmlns:a16="http://schemas.microsoft.com/office/drawing/2014/main" val="20006"/>
                    </a:ext>
                  </a:extLst>
                </a:gridCol>
                <a:gridCol w="741680">
                  <a:extLst>
                    <a:ext uri="{9D8B030D-6E8A-4147-A177-3AD203B41FA5}">
                      <a16:colId xmlns:a16="http://schemas.microsoft.com/office/drawing/2014/main" val="20007"/>
                    </a:ext>
                  </a:extLst>
                </a:gridCol>
                <a:gridCol w="1117600">
                  <a:extLst>
                    <a:ext uri="{9D8B030D-6E8A-4147-A177-3AD203B41FA5}">
                      <a16:colId xmlns:a16="http://schemas.microsoft.com/office/drawing/2014/main" val="20008"/>
                    </a:ext>
                  </a:extLst>
                </a:gridCol>
                <a:gridCol w="1334674">
                  <a:extLst>
                    <a:ext uri="{9D8B030D-6E8A-4147-A177-3AD203B41FA5}">
                      <a16:colId xmlns:a16="http://schemas.microsoft.com/office/drawing/2014/main" val="20009"/>
                    </a:ext>
                  </a:extLst>
                </a:gridCol>
              </a:tblGrid>
              <a:tr h="370840">
                <a:tc>
                  <a:txBody>
                    <a:bodyPr/>
                    <a:lstStyle/>
                    <a:p>
                      <a:pPr algn="r"/>
                      <a:r>
                        <a:rPr kumimoji="0" lang="en-GB" sz="1200" b="1" u="none" strike="noStrike" kern="1200" cap="none" spc="0" normalizeH="0" baseline="0" noProof="0" dirty="0">
                          <a:ln>
                            <a:noFill/>
                          </a:ln>
                          <a:solidFill>
                            <a:prstClr val="black"/>
                          </a:solidFill>
                          <a:effectLst/>
                          <a:uLnTx/>
                          <a:uFillTx/>
                        </a:rPr>
                        <a:t>Date:</a:t>
                      </a:r>
                    </a:p>
                    <a:p>
                      <a:pPr algn="r"/>
                      <a:r>
                        <a:rPr kumimoji="0" lang="en-GB" sz="1200" b="1" u="none" strike="noStrike" kern="1200" cap="none" spc="0" normalizeH="0" baseline="0" noProof="0" dirty="0">
                          <a:ln>
                            <a:noFill/>
                          </a:ln>
                          <a:solidFill>
                            <a:prstClr val="black"/>
                          </a:solidFill>
                          <a:effectLst/>
                          <a:uLnTx/>
                          <a:uFillTx/>
                        </a:rPr>
                        <a:t>Time:</a:t>
                      </a:r>
                      <a:endParaRPr lang="en-US" sz="12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noProof="0" dirty="0">
                          <a:ln>
                            <a:noFill/>
                          </a:ln>
                          <a:solidFill>
                            <a:srgbClr val="4472C4"/>
                          </a:solidFill>
                          <a:effectLst/>
                          <a:uLnTx/>
                          <a:uFillTx/>
                        </a:rPr>
                        <a:t>17/10/2024 03:04</a:t>
                      </a:r>
                      <a:endParaRPr lang="en-US" sz="12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Incident title: </a:t>
                      </a:r>
                    </a:p>
                    <a:p>
                      <a:pPr marL="0" marR="0" lvl="0" indent="0" algn="r" defTabSz="914400" rtl="0" eaLnBrk="1" fontAlgn="auto" latinLnBrk="0" hangingPunct="1">
                        <a:lnSpc>
                          <a:spcPct val="100000"/>
                        </a:lnSpc>
                        <a:spcBef>
                          <a:spcPts val="0"/>
                        </a:spcBef>
                        <a:spcAft>
                          <a:spcPts val="0"/>
                        </a:spcAft>
                        <a:buClrTx/>
                        <a:buSzTx/>
                        <a:buFontTx/>
                        <a:buNone/>
                        <a:defRPr/>
                      </a:pPr>
                      <a:r>
                        <a:rPr kumimoji="0" lang="en-GB" sz="1200" b="1" u="none" strike="noStrike" kern="1200" cap="none" spc="0" normalizeH="0" baseline="0" noProof="0" dirty="0">
                          <a:ln>
                            <a:noFill/>
                          </a:ln>
                          <a:solidFill>
                            <a:prstClr val="black"/>
                          </a:solidFill>
                          <a:effectLst/>
                          <a:uLnTx/>
                          <a:uFillTx/>
                        </a:rPr>
                        <a:t>PIM#</a:t>
                      </a:r>
                      <a:endParaRPr kumimoji="0" lang="en-GB" sz="1200" b="1" i="0" u="none" strike="noStrike" kern="1200" cap="none" spc="0" normalizeH="0" baseline="0" noProof="0" dirty="0">
                        <a:ln>
                          <a:noFill/>
                        </a:ln>
                        <a:solidFill>
                          <a:prstClr val="black"/>
                        </a:solidFill>
                        <a:effectLst/>
                        <a:uLnTx/>
                        <a:uFillTx/>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u="none" strike="noStrike" kern="1200" cap="none" spc="0" normalizeH="0" baseline="0" noProof="0" dirty="0">
                          <a:ln>
                            <a:noFill/>
                          </a:ln>
                          <a:solidFill>
                            <a:srgbClr val="4472C4"/>
                          </a:solidFill>
                          <a:effectLst/>
                          <a:uLnTx/>
                          <a:uFillTx/>
                        </a:rPr>
                        <a:t>HiPo#35D 1171576                              </a:t>
                      </a:r>
                      <a:endParaRPr lang="en-US" sz="12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1" u="none" strike="noStrike" kern="1200" cap="none" spc="0" normalizeH="0" baseline="0" noProof="0" dirty="0">
                          <a:ln>
                            <a:noFill/>
                          </a:ln>
                          <a:solidFill>
                            <a:prstClr val="black"/>
                          </a:solidFill>
                          <a:effectLst/>
                          <a:uLnTx/>
                          <a:uFillTx/>
                        </a:rPr>
                        <a:t>Risk Category: </a:t>
                      </a:r>
                    </a:p>
                    <a:p>
                      <a:pPr marL="0" marR="0" lvl="0" indent="0" algn="r" defTabSz="914400" rtl="0" eaLnBrk="1" fontAlgn="auto" latinLnBrk="0" hangingPunct="1">
                        <a:lnSpc>
                          <a:spcPct val="100000"/>
                        </a:lnSpc>
                        <a:spcBef>
                          <a:spcPts val="0"/>
                        </a:spcBef>
                        <a:spcAft>
                          <a:spcPts val="0"/>
                        </a:spcAft>
                        <a:buClrTx/>
                        <a:buSzTx/>
                        <a:buFontTx/>
                        <a:buNone/>
                        <a:defRPr/>
                      </a:pPr>
                      <a:r>
                        <a:rPr lang="en-US" sz="1200" b="1" kern="1200" noProof="0" dirty="0">
                          <a:solidFill>
                            <a:schemeClr val="tx1"/>
                          </a:solidFill>
                        </a:rPr>
                        <a:t>Injury / Asset Damaged</a:t>
                      </a:r>
                      <a:r>
                        <a:rPr lang="en-US" sz="1200" b="1" kern="1200" noProof="0" dirty="0">
                          <a:solidFill>
                            <a:schemeClr val="tx1"/>
                          </a:solidFill>
                          <a:latin typeface="+mn-lt"/>
                        </a:rPr>
                        <a:t>:</a:t>
                      </a:r>
                      <a:endParaRPr lang="en-US" sz="1200" b="1" kern="1200" dirty="0">
                        <a:solidFill>
                          <a:schemeClr val="tx1"/>
                        </a:solidFill>
                        <a:latin typeface="Gill Sans"/>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u="none" strike="noStrike" kern="1200" cap="none" spc="0" normalizeH="0" baseline="0" noProof="0" dirty="0">
                          <a:ln>
                            <a:noFill/>
                          </a:ln>
                          <a:solidFill>
                            <a:srgbClr val="4472C4"/>
                          </a:solidFill>
                          <a:effectLst/>
                          <a:uLnTx/>
                          <a:uFillTx/>
                        </a:rPr>
                        <a:t>MVI Rollover</a:t>
                      </a:r>
                    </a:p>
                    <a:p>
                      <a:r>
                        <a:rPr kumimoji="0" lang="en-US" sz="1200" b="1" u="none" strike="noStrike" kern="1200" cap="none" spc="0" normalizeH="0" baseline="0" noProof="0" dirty="0">
                          <a:ln>
                            <a:noFill/>
                          </a:ln>
                          <a:solidFill>
                            <a:srgbClr val="4472C4"/>
                          </a:solidFill>
                          <a:effectLst/>
                          <a:uLnTx/>
                          <a:uFillTx/>
                          <a:latin typeface="+mn-lt"/>
                        </a:rPr>
                        <a:t>Minor vehicle damage</a:t>
                      </a:r>
                      <a:endParaRPr lang="en-US" sz="12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Actual Severity:</a:t>
                      </a:r>
                    </a:p>
                    <a:p>
                      <a:pPr algn="r"/>
                      <a:r>
                        <a:rPr kumimoji="0" lang="en-US" sz="1200" b="1" u="none" strike="noStrike" kern="1200" cap="none" spc="0" normalizeH="0" baseline="0" noProof="0" dirty="0">
                          <a:ln>
                            <a:noFill/>
                          </a:ln>
                          <a:solidFill>
                            <a:prstClr val="black"/>
                          </a:solidFill>
                          <a:effectLst/>
                          <a:uLnTx/>
                          <a:uFillTx/>
                        </a:rPr>
                        <a:t>Potential severity: </a:t>
                      </a:r>
                      <a:endParaRPr lang="en-US" sz="1200" dirty="0">
                        <a:latin typeface="+mn-lt"/>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noProof="0" dirty="0">
                          <a:ln>
                            <a:noFill/>
                          </a:ln>
                          <a:solidFill>
                            <a:srgbClr val="4472C4"/>
                          </a:solidFill>
                          <a:effectLst/>
                          <a:uLnTx/>
                          <a:uFillTx/>
                          <a:latin typeface="+mn-lt"/>
                        </a:rPr>
                        <a:t>2A</a:t>
                      </a:r>
                    </a:p>
                    <a:p>
                      <a:r>
                        <a:rPr kumimoji="0" lang="en-GB" sz="1200" b="1" u="none" strike="noStrike" kern="1200" cap="none" spc="0" normalizeH="0" baseline="0" noProof="0" dirty="0">
                          <a:ln>
                            <a:noFill/>
                          </a:ln>
                          <a:solidFill>
                            <a:srgbClr val="4472C4"/>
                          </a:solidFill>
                          <a:effectLst/>
                          <a:uLnTx/>
                          <a:uFillTx/>
                          <a:latin typeface="+mn-lt"/>
                        </a:rPr>
                        <a:t>D5P</a:t>
                      </a: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kumimoji="0" lang="en-GB" sz="1200" b="1" u="none" strike="noStrike" kern="1200" cap="none" spc="0" normalizeH="0" baseline="0" dirty="0">
                          <a:ln>
                            <a:noFill/>
                          </a:ln>
                          <a:solidFill>
                            <a:prstClr val="black"/>
                          </a:solidFill>
                          <a:effectLst/>
                          <a:uLnTx/>
                          <a:uFillTx/>
                        </a:rPr>
                        <a:t>Activity:</a:t>
                      </a:r>
                    </a:p>
                    <a:p>
                      <a:pPr marL="0" algn="r" defTabSz="914400" rtl="0" eaLnBrk="1" latinLnBrk="0" hangingPunct="1"/>
                      <a:r>
                        <a:rPr kumimoji="0" lang="en-GB" sz="1200" b="1" u="none" strike="noStrike" kern="1200" cap="none" spc="0" normalizeH="0" baseline="0" dirty="0">
                          <a:ln>
                            <a:noFill/>
                          </a:ln>
                          <a:solidFill>
                            <a:prstClr val="black"/>
                          </a:solidFill>
                          <a:effectLst/>
                          <a:uLnTx/>
                          <a:uFillTx/>
                        </a:rPr>
                        <a:t>Location:</a:t>
                      </a:r>
                      <a:endParaRPr kumimoji="0" lang="en-US" sz="1200" b="1" i="0" u="none" strike="noStrike" kern="1200" cap="none" spc="0" normalizeH="0" baseline="0" dirty="0">
                        <a:ln>
                          <a:noFill/>
                        </a:ln>
                        <a:solidFill>
                          <a:prstClr val="black"/>
                        </a:solidFill>
                        <a:effectLst/>
                        <a:uLnTx/>
                        <a:uFillTx/>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dirty="0">
                          <a:ln>
                            <a:noFill/>
                          </a:ln>
                          <a:solidFill>
                            <a:srgbClr val="4472C4"/>
                          </a:solidFill>
                          <a:effectLst/>
                          <a:uLnTx/>
                          <a:uFillTx/>
                          <a:latin typeface="+mn-lt"/>
                          <a:ea typeface="+mn-ea"/>
                          <a:cs typeface="+mn-cs"/>
                        </a:rPr>
                        <a:t>Driving</a:t>
                      </a:r>
                      <a:endParaRPr kumimoji="0" lang="en-US" sz="1200" b="1" u="none" strike="noStrike" kern="1200" cap="none" spc="0" normalizeH="0" baseline="0" dirty="0">
                        <a:ln>
                          <a:noFill/>
                        </a:ln>
                        <a:solidFill>
                          <a:srgbClr val="4472C4"/>
                        </a:solidFill>
                        <a:effectLst/>
                        <a:uLnTx/>
                        <a:uFillTx/>
                        <a:latin typeface="+mn-lt"/>
                        <a:ea typeface="+mn-ea"/>
                        <a:cs typeface="+mn-cs"/>
                      </a:endParaRPr>
                    </a:p>
                    <a:p>
                      <a:r>
                        <a:rPr kumimoji="0" lang="en-US" sz="1200" b="1" u="none" strike="noStrike" kern="1200" cap="none" spc="0" normalizeH="0" baseline="0" dirty="0">
                          <a:ln>
                            <a:noFill/>
                          </a:ln>
                          <a:solidFill>
                            <a:srgbClr val="4472C4"/>
                          </a:solidFill>
                          <a:effectLst/>
                          <a:uLnTx/>
                          <a:uFillTx/>
                          <a:latin typeface="+mn-lt"/>
                          <a:ea typeface="+mn-ea"/>
                          <a:cs typeface="+mn-cs"/>
                        </a:rPr>
                        <a:t>Qarn Alam</a:t>
                      </a:r>
                      <a:endParaRPr kumimoji="0" lang="en-GB" sz="1200" b="1" u="none" strike="noStrike" kern="1200" cap="none" spc="0" normalizeH="0" baseline="0" dirty="0">
                        <a:ln>
                          <a:noFill/>
                        </a:ln>
                        <a:solidFill>
                          <a:srgbClr val="4472C4"/>
                        </a:solidFill>
                        <a:effectLst/>
                        <a:uLnTx/>
                        <a:uFillTx/>
                        <a:latin typeface="+mn-lt"/>
                        <a:ea typeface="+mn-ea"/>
                        <a:cs typeface="+mn-cs"/>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17" name="Text Box 12">
            <a:extLst>
              <a:ext uri="{FF2B5EF4-FFF2-40B4-BE49-F238E27FC236}">
                <a16:creationId xmlns:a16="http://schemas.microsoft.com/office/drawing/2014/main" id="{E1FB7915-8B40-DE52-5D7A-084DDD39B032}"/>
              </a:ext>
            </a:extLst>
          </p:cNvPr>
          <p:cNvSpPr txBox="1">
            <a:spLocks noChangeArrowheads="1"/>
          </p:cNvSpPr>
          <p:nvPr/>
        </p:nvSpPr>
        <p:spPr bwMode="auto">
          <a:xfrm>
            <a:off x="8596231" y="5569680"/>
            <a:ext cx="3204967" cy="415498"/>
          </a:xfrm>
          <a:prstGeom prst="rect">
            <a:avLst/>
          </a:prstGeom>
          <a:noFill/>
          <a:ln w="9525">
            <a:solidFill>
              <a:srgbClr val="92D050"/>
            </a:solidFill>
            <a:miter lim="800000"/>
            <a:headEnd/>
            <a:tailEnd/>
          </a:ln>
        </p:spPr>
        <p:txBody>
          <a:bodyPr wrap="square">
            <a:spAutoFit/>
          </a:bodyPr>
          <a:ls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050" b="1" i="0" u="none" strike="noStrike" kern="1200" cap="none" spc="0" normalizeH="0" baseline="0" noProof="0" dirty="0">
                <a:ln>
                  <a:noFill/>
                </a:ln>
                <a:effectLst/>
                <a:uLnTx/>
                <a:uFillTx/>
                <a:latin typeface="Arial"/>
                <a:ea typeface="+mn-ea"/>
                <a:cs typeface="+mn-cs"/>
              </a:rPr>
              <a:t>Safe driving considering soil condition /speed limit according to road condition</a:t>
            </a:r>
          </a:p>
        </p:txBody>
      </p:sp>
      <p:pic>
        <p:nvPicPr>
          <p:cNvPr id="7" name="Picture 6">
            <a:extLst>
              <a:ext uri="{FF2B5EF4-FFF2-40B4-BE49-F238E27FC236}">
                <a16:creationId xmlns:a16="http://schemas.microsoft.com/office/drawing/2014/main" id="{5B33A81C-581D-1C07-DD13-3F1ECBF69F46}"/>
              </a:ext>
            </a:extLst>
          </p:cNvPr>
          <p:cNvPicPr>
            <a:picLocks noChangeAspect="1"/>
          </p:cNvPicPr>
          <p:nvPr/>
        </p:nvPicPr>
        <p:blipFill>
          <a:blip r:embed="rId4"/>
          <a:stretch>
            <a:fillRect/>
          </a:stretch>
        </p:blipFill>
        <p:spPr>
          <a:xfrm>
            <a:off x="8311854" y="3570836"/>
            <a:ext cx="3810000" cy="1905000"/>
          </a:xfrm>
          <a:prstGeom prst="rect">
            <a:avLst/>
          </a:prstGeom>
        </p:spPr>
      </p:pic>
      <p:sp>
        <p:nvSpPr>
          <p:cNvPr id="9" name="Freeform 132"/>
          <p:cNvSpPr/>
          <p:nvPr/>
        </p:nvSpPr>
        <p:spPr bwMode="auto">
          <a:xfrm>
            <a:off x="11586114" y="3670412"/>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2400" b="0" i="0" u="none" strike="noStrike" kern="1200" cap="none" spc="0" normalizeH="0" baseline="0" noProof="0" dirty="0">
              <a:ln>
                <a:noFill/>
              </a:ln>
              <a:solidFill>
                <a:srgbClr val="000000"/>
              </a:solidFill>
              <a:effectLst/>
              <a:uLnTx/>
              <a:uFillTx/>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anose="020B0600070205080204" pitchFamily="34" charset="-128"/>
              </a:rPr>
            </a:br>
            <a:br>
              <a:rPr lang="en-GB" sz="2200" b="1" dirty="0">
                <a:solidFill>
                  <a:srgbClr val="00B050"/>
                </a:solidFill>
                <a:ea typeface="MS PGothic" panose="020B0600070205080204" pitchFamily="34" charset="-128"/>
              </a:rPr>
            </a:br>
            <a:br>
              <a:rPr lang="en-GB" sz="2200" b="1" dirty="0">
                <a:solidFill>
                  <a:srgbClr val="00B050"/>
                </a:solidFill>
                <a:ea typeface="MS PGothic" panose="020B0600070205080204" pitchFamily="34" charset="-128"/>
              </a:rPr>
            </a:br>
            <a:r>
              <a:rPr lang="en-GB" sz="2700" b="1" dirty="0">
                <a:solidFill>
                  <a:srgbClr val="00B050"/>
                </a:solidFill>
                <a:ea typeface="MS PGothic" panose="020B0600070205080204" pitchFamily="34" charset="-128"/>
              </a:rPr>
              <a:t>Management Reflective Questions</a:t>
            </a:r>
            <a:br>
              <a:rPr lang="en-GB" sz="2700" b="1" dirty="0">
                <a:solidFill>
                  <a:srgbClr val="00B050"/>
                </a:solidFill>
                <a:ea typeface="MS PGothic" panose="020B0600070205080204" pitchFamily="34" charset="-128"/>
              </a:rPr>
            </a:br>
            <a:br>
              <a:rPr lang="en-GB" sz="2200" b="1" dirty="0">
                <a:solidFill>
                  <a:srgbClr val="00B050"/>
                </a:solidFill>
                <a:ea typeface="MS PGothic" panose="020B0600070205080204" pitchFamily="34" charset="-128"/>
              </a:rPr>
            </a:br>
            <a:endParaRPr lang="en-US" dirty="0"/>
          </a:p>
        </p:txBody>
      </p:sp>
      <p:sp>
        <p:nvSpPr>
          <p:cNvPr id="6" name="Rectangle 5"/>
          <p:cNvSpPr/>
          <p:nvPr/>
        </p:nvSpPr>
        <p:spPr>
          <a:xfrm>
            <a:off x="425605" y="496825"/>
            <a:ext cx="11650781" cy="523220"/>
          </a:xfrm>
          <a:prstGeom prst="rect">
            <a:avLst/>
          </a:prstGeom>
        </p:spPr>
        <p:txBody>
          <a:bodyPr wrap="square">
            <a:spAutoFit/>
          </a:bodyPr>
          <a:lstStyle/>
          <a:p>
            <a:pPr marL="342900" indent="12700">
              <a:defRPr/>
            </a:pPr>
            <a:r>
              <a:rPr lang="en-US" sz="1400" b="1" dirty="0">
                <a:solidFill>
                  <a:srgbClr val="FF0000"/>
                </a:solidFill>
                <a:latin typeface="Tahoma" panose="020B0604030504040204" pitchFamily="34" charset="0"/>
              </a:rPr>
              <a:t>As a learning from this incident and to ensure continual improvement, all contract managers must review their HSE risk management against the questions asked below        </a:t>
            </a:r>
          </a:p>
        </p:txBody>
      </p:sp>
      <p:sp>
        <p:nvSpPr>
          <p:cNvPr id="7" name="Rectangle 6"/>
          <p:cNvSpPr/>
          <p:nvPr/>
        </p:nvSpPr>
        <p:spPr>
          <a:xfrm>
            <a:off x="616533" y="1095088"/>
            <a:ext cx="11268923" cy="2970044"/>
          </a:xfrm>
          <a:prstGeom prst="rect">
            <a:avLst/>
          </a:prstGeom>
        </p:spPr>
        <p:txBody>
          <a:bodyPr wrap="square">
            <a:spAutoFit/>
          </a:bodyPr>
          <a:lstStyle/>
          <a:p>
            <a:pPr marL="342900" indent="-342900">
              <a:defRPr/>
            </a:pPr>
            <a:r>
              <a:rPr lang="en-US" sz="1400" b="1" dirty="0">
                <a:latin typeface="Tahoma" panose="020B0604030504040204" pitchFamily="34" charset="0"/>
              </a:rPr>
              <a:t>Confirm the following:</a:t>
            </a:r>
            <a:endParaRPr lang="en-US" sz="1400" dirty="0">
              <a:latin typeface="Tahoma" panose="020B0604030504040204" pitchFamily="34" charset="0"/>
            </a:endParaRPr>
          </a:p>
          <a:p>
            <a:pPr>
              <a:defRPr/>
            </a:pPr>
            <a:endParaRPr lang="en-US" sz="1200" dirty="0">
              <a:solidFill>
                <a:srgbClr val="0033CC"/>
              </a:solidFill>
              <a:latin typeface="Calibri" panose="020F0502020204030204" pitchFamily="34" charset="0"/>
              <a:sym typeface="Wingdings" panose="05000000000000000000" pitchFamily="2" charset="2"/>
            </a:endParaRPr>
          </a:p>
          <a:p>
            <a:pPr marL="342900" indent="-342900" algn="just">
              <a:lnSpc>
                <a:spcPct val="150000"/>
              </a:lnSpc>
              <a:buFont typeface="+mj-lt"/>
              <a:buAutoNum type="arabicPeriod"/>
            </a:pPr>
            <a:r>
              <a:rPr lang="en-US" sz="1400" dirty="0"/>
              <a:t>Are drivers adequately trained in defensive driving techniques, particularly for handling vehicles in adverse weather and road conditions?</a:t>
            </a:r>
          </a:p>
          <a:p>
            <a:pPr marL="342900" indent="-342900" algn="just">
              <a:lnSpc>
                <a:spcPct val="150000"/>
              </a:lnSpc>
              <a:buFont typeface="+mj-lt"/>
              <a:buAutoNum type="arabicPeriod"/>
            </a:pPr>
            <a:r>
              <a:rPr lang="en-US" sz="1400" dirty="0"/>
              <a:t>Is there a system in place to assess and communicate road and weather conditions to drivers before starting a journey?</a:t>
            </a:r>
          </a:p>
          <a:p>
            <a:pPr marL="342900" indent="-342900" algn="just">
              <a:lnSpc>
                <a:spcPct val="150000"/>
              </a:lnSpc>
              <a:buFont typeface="+mj-lt"/>
              <a:buAutoNum type="arabicPeriod"/>
            </a:pPr>
            <a:r>
              <a:rPr lang="en-US" sz="1400" dirty="0"/>
              <a:t>Do drivers have clear guidelines on how to adjust their driving behavior (e.g., speed and maneuvering) based on road and weather conditions?</a:t>
            </a:r>
          </a:p>
          <a:p>
            <a:pPr marL="342900" indent="-342900" algn="just">
              <a:lnSpc>
                <a:spcPct val="150000"/>
              </a:lnSpc>
              <a:buFont typeface="+mj-lt"/>
              <a:buAutoNum type="arabicPeriod"/>
            </a:pPr>
            <a:r>
              <a:rPr lang="en-US" sz="1400" dirty="0"/>
              <a:t>Are regular inspections performed on vehicles to ensure they are equipped with suitable tires and other safety features for all weather conditions?</a:t>
            </a:r>
          </a:p>
          <a:p>
            <a:pPr marL="342900" indent="-342900" algn="just">
              <a:lnSpc>
                <a:spcPct val="150000"/>
              </a:lnSpc>
              <a:buFont typeface="+mj-lt"/>
              <a:buAutoNum type="arabicPeriod"/>
            </a:pPr>
            <a:r>
              <a:rPr lang="en-US" sz="1400" dirty="0"/>
              <a:t>Is there an established process for reviewing near-miss incidents and accidents to identify root causes and update safety protocols?</a:t>
            </a:r>
          </a:p>
          <a:p>
            <a:pPr marL="342900" indent="-342900" algn="just">
              <a:lnSpc>
                <a:spcPct val="150000"/>
              </a:lnSpc>
              <a:buFont typeface="+mj-lt"/>
              <a:buAutoNum type="arabicPeriod"/>
            </a:pPr>
            <a:r>
              <a:rPr lang="en-US" sz="1400" dirty="0"/>
              <a:t>Does current DD course cover the techniques useful for sudden rains and Wadi conditions on roads?</a:t>
            </a:r>
          </a:p>
          <a:p>
            <a:pPr algn="just">
              <a:lnSpc>
                <a:spcPct val="150000"/>
              </a:lnSpc>
            </a:pPr>
            <a:endParaRPr lang="en-US" sz="1400" dirty="0"/>
          </a:p>
          <a:p>
            <a:pPr>
              <a:defRPr/>
            </a:pPr>
            <a:endParaRPr lang="en-US" sz="1200" dirty="0">
              <a:solidFill>
                <a:srgbClr val="0033CC"/>
              </a:solidFill>
              <a:latin typeface="Calibri" panose="020F0502020204030204" pitchFamily="34" charset="0"/>
              <a:sym typeface="Wingdings" panose="05000000000000000000" pitchFamily="2" charset="2"/>
            </a:endParaRPr>
          </a:p>
        </p:txBody>
      </p:sp>
      <p:sp>
        <p:nvSpPr>
          <p:cNvPr id="2" name="Rectangle 1">
            <a:extLst>
              <a:ext uri="{FF2B5EF4-FFF2-40B4-BE49-F238E27FC236}">
                <a16:creationId xmlns:a16="http://schemas.microsoft.com/office/drawing/2014/main" id="{A280CAEF-7BBF-7917-45E3-0EB0F67B4875}"/>
              </a:ext>
            </a:extLst>
          </p:cNvPr>
          <p:cNvSpPr/>
          <p:nvPr/>
        </p:nvSpPr>
        <p:spPr>
          <a:xfrm>
            <a:off x="297389" y="5128474"/>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93028</DocId>
    <ImageCreateDate xmlns="4880E4F8-4B7D-4BDD-91E3-E10D47036ECA" xsi:nil="true"/>
    <wic_System_Copyright xmlns="http://schemas.microsoft.com/sharepoint/v3/fields" xsi:nil="true"/>
  </documentManagement>
</p:properties>
</file>

<file path=customXml/itemProps1.xml><?xml version="1.0" encoding="utf-8"?>
<ds:datastoreItem xmlns:ds="http://schemas.openxmlformats.org/officeDocument/2006/customXml" ds:itemID="{5643A46C-72B3-4012-8CB2-E0E23D8B71D1}">
  <ds:schemaRefs/>
</ds:datastoreItem>
</file>

<file path=customXml/itemProps2.xml><?xml version="1.0" encoding="utf-8"?>
<ds:datastoreItem xmlns:ds="http://schemas.openxmlformats.org/officeDocument/2006/customXml" ds:itemID="{6A67C9FA-1519-4F31-849C-699AFDE0B572}"/>
</file>

<file path=customXml/itemProps3.xml><?xml version="1.0" encoding="utf-8"?>
<ds:datastoreItem xmlns:ds="http://schemas.openxmlformats.org/officeDocument/2006/customXml" ds:itemID="{ECEB1FCF-0E89-482E-A62E-598FF58845D8}">
  <ds:schemaRefs/>
</ds:datastoreItem>
</file>

<file path=docProps/app.xml><?xml version="1.0" encoding="utf-8"?>
<Properties xmlns="http://schemas.openxmlformats.org/officeDocument/2006/extended-properties" xmlns:vt="http://schemas.openxmlformats.org/officeDocument/2006/docPropsVTypes">
  <Template>TM02892315[[fn=Wisp]]</Template>
  <TotalTime>3189</TotalTime>
  <Words>741</Words>
  <Application>Microsoft Office PowerPoint</Application>
  <PresentationFormat>Widescreen</PresentationFormat>
  <Paragraphs>66</Paragraphs>
  <Slides>2</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vt:i4>
      </vt:variant>
    </vt:vector>
  </HeadingPairs>
  <TitlesOfParts>
    <vt:vector size="11" baseType="lpstr">
      <vt:lpstr>MS PGothic</vt:lpstr>
      <vt:lpstr>SimSun</vt:lpstr>
      <vt:lpstr>Aptos</vt:lpstr>
      <vt:lpstr>Arial</vt:lpstr>
      <vt:lpstr>Calibri</vt:lpstr>
      <vt:lpstr>Gill Sans</vt:lpstr>
      <vt:lpstr>Tahoma</vt:lpstr>
      <vt:lpstr>Times New Roman</vt:lpstr>
      <vt:lpstr>Office Theme</vt:lpstr>
      <vt:lpstr>PowerPoint Presentation</vt:lpstr>
      <vt:lpstr>   Management Reflective 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LTI_25 MVI Rollover_Driving Vacuum Truck</dc:title>
  <dc:creator>Ali Zamin</dc:creator>
  <cp:keywords>QHSE</cp:keywords>
  <cp:lastModifiedBy>Masroori, Ahmed MSE31</cp:lastModifiedBy>
  <cp:revision>476</cp:revision>
  <dcterms:created xsi:type="dcterms:W3CDTF">2018-09-24T07:27:00Z</dcterms:created>
  <dcterms:modified xsi:type="dcterms:W3CDTF">2026-06-29T06:05:17Z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y fmtid="{D5CDD505-2E9C-101B-9397-08002B2CF9AE}" pid="3" name="ICV">
    <vt:lpwstr>9899534BC23A44A78C5F1F20F8C509BA_12</vt:lpwstr>
  </property>
  <property fmtid="{D5CDD505-2E9C-101B-9397-08002B2CF9AE}" pid="4" name="KSOProductBuildVer">
    <vt:lpwstr>1033-12.2.0.19805</vt:lpwstr>
  </property>
</Properties>
</file>