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7"/>
  </p:notesMasterIdLst>
  <p:handoutMasterIdLst>
    <p:handoutMasterId r:id="rId8"/>
  </p:handoutMasterIdLst>
  <p:sldIdLst>
    <p:sldId id="2147482452" r:id="rId5"/>
    <p:sldId id="351" r:id="rId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EF5965-7C91-1432-FD05-DF42F418AFB1}" name="Rashid Al Gharibi" initials="RA" userId="S::rashid.algharibi@shaleem.co::0e4ca820-9deb-44f6-abf5-da3eb08446a9" providerId="AD"/>
  <p188:author id="{E9A3B76B-E886-630D-7167-6D6F47492107}" name="Dohani, Saud UWN5" initials="DSU" userId="S::Saud.Dohani@pdo.co.om::76361e99-5d33-41fc-8390-9b26defd3717" providerId="AD"/>
  <p188:author id="{DDC630C6-0AB5-B2C9-FB07-6ABFA395E3A3}" name="AbduAlraheem Al-Ghailani" initials="AAG" userId="S::abdualraheem.alghailani@shaleem.co::fc589ed9-3398-458a-bde7-9a12694ec78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cmAuthor id="2" name="Shaleem HSE" initials="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B050"/>
    <a:srgbClr val="16942A"/>
    <a:srgbClr val="FFC715"/>
    <a:srgbClr val="24A316"/>
    <a:srgbClr val="FFCB25"/>
    <a:srgbClr val="FFFC00"/>
    <a:srgbClr val="EAEAEA"/>
    <a:srgbClr val="F2F3D7"/>
    <a:srgbClr val="FDD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52" autoAdjust="0"/>
    <p:restoredTop sz="96247" autoAdjust="0"/>
  </p:normalViewPr>
  <p:slideViewPr>
    <p:cSldViewPr snapToGrid="0" snapToObjects="1">
      <p:cViewPr varScale="1">
        <p:scale>
          <a:sx n="111" d="100"/>
          <a:sy n="111" d="100"/>
        </p:scale>
        <p:origin x="918" y="108"/>
      </p:cViewPr>
      <p:guideLst/>
    </p:cSldViewPr>
  </p:slideViewPr>
  <p:notesTextViewPr>
    <p:cViewPr>
      <p:scale>
        <a:sx n="140" d="100"/>
        <a:sy n="140" d="100"/>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latin typeface="Calibri" panose="020F0502020204030204" pitchFamily="34" charset="0"/>
            </a:endParaRPr>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E8341AC-BC74-4FAA-A2BA-136D509060EF}" type="datetimeFigureOut">
              <a:rPr lang="en-US" smtClean="0">
                <a:latin typeface="Calibri" panose="020F0502020204030204" pitchFamily="34" charset="0"/>
              </a:rPr>
              <a:t>29/06/2026</a:t>
            </a:fld>
            <a:endParaRPr lang="en-US" dirty="0">
              <a:latin typeface="Calibri" panose="020F0502020204030204" pitchFamily="34" charset="0"/>
            </a:endParaRPr>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atin typeface="Calibri" panose="020F0502020204030204" pitchFamily="34" charset="0"/>
              </a:defRPr>
            </a:lvl1pPr>
          </a:lstStyle>
          <a:p>
            <a:fld id="{EF51F27E-834E-4F26-A38E-D9AD78458120}" type="datetimeFigureOut">
              <a:rPr lang="en-US" smtClean="0"/>
              <a:t>29/06/2026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6"/>
            <a:ext cx="4993061" cy="466433"/>
          </a:xfrm>
          <a:prstGeom prst="rect">
            <a:avLst/>
          </a:prstGeom>
        </p:spPr>
        <p:txBody>
          <a:bodyPr vert="horz" lIns="93177" tIns="46589" rIns="93177" bIns="46589"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atin typeface="Calibri" panose="020F0502020204030204" pitchFamily="34" charset="0"/>
              </a:defRPr>
            </a:lvl1pPr>
          </a:lstStyle>
          <a:p>
            <a:fld id="{F88714CE-FB4E-4316-BED5-DE0DF6B1D8E5}" type="slidenum">
              <a:rPr lang="en-US" smtClean="0"/>
              <a:t>‹#›</a:t>
            </a:fld>
            <a:endParaRPr lang="en-US" dirty="0"/>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r>
              <a:rPr lang="en-US" dirty="0">
                <a:solidFill>
                  <a:srgbClr val="000000"/>
                </a:solidFill>
                <a:latin typeface="Times New Roman" pitchFamily="18" charset="0"/>
              </a:rPr>
              <a:t>Ensure all dates and titles are input </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strap line should be the main point you want to get across</a:t>
            </a:r>
          </a:p>
          <a:p>
            <a:pPr defTabSz="931774" eaLnBrk="0" fontAlgn="base" hangingPunct="0">
              <a:spcBef>
                <a:spcPct val="30000"/>
              </a:spcBef>
              <a:spcAft>
                <a:spcPct val="0"/>
              </a:spcAft>
              <a:defRPr/>
            </a:pPr>
            <a:endParaRPr lang="en-US" dirty="0">
              <a:solidFill>
                <a:srgbClr val="000000"/>
              </a:solidFill>
              <a:latin typeface="Times New Roman" pitchFamily="18" charset="0"/>
            </a:endParaRPr>
          </a:p>
          <a:p>
            <a:pPr defTabSz="931774" eaLnBrk="0" fontAlgn="base" hangingPunct="0">
              <a:spcBef>
                <a:spcPct val="30000"/>
              </a:spcBef>
              <a:spcAft>
                <a:spcPct val="0"/>
              </a:spcAft>
              <a:defRPr/>
            </a:pPr>
            <a:r>
              <a:rPr lang="en-US"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931774">
              <a:defRPr/>
            </a:pPr>
            <a:r>
              <a:rPr lang="en-US" dirty="0">
                <a:solidFill>
                  <a:srgbClr val="000000"/>
                </a:solidFill>
              </a:rPr>
              <a:t>Confidential - Not to be shared outside of PDO/PDO contractors </a:t>
            </a:r>
          </a:p>
          <a:p>
            <a:pPr defTabSz="931774">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931774">
              <a:defRPr/>
            </a:pPr>
            <a:fld id="{F88714CE-FB4E-4316-BED5-DE0DF6B1D8E5}" type="slidenum">
              <a:rPr lang="en-US">
                <a:solidFill>
                  <a:prstClr val="black"/>
                </a:solidFill>
              </a:rPr>
              <a:pPr defTabSz="931774">
                <a:defRPr/>
              </a:pPr>
              <a:t>1</a:t>
            </a:fld>
            <a:endParaRPr lang="en-US" dirty="0">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4"/>
              </a:spcBef>
              <a:spcAft>
                <a:spcPts val="204"/>
              </a:spcAft>
            </a:pPr>
            <a:r>
              <a:rPr lang="en-US" sz="1800" dirty="0">
                <a:solidFill>
                  <a:srgbClr val="000000"/>
                </a:solidFill>
              </a:rPr>
              <a:t>Guideline for Effective Learning &amp; Sustainability</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Can be</a:t>
            </a:r>
            <a:r>
              <a:rPr lang="en-US" sz="1800" dirty="0">
                <a:latin typeface="Times New Roman" panose="02020603050405020304" pitchFamily="18" charset="0"/>
              </a:rPr>
              <a:t> </a:t>
            </a:r>
            <a:r>
              <a:rPr lang="en-US" sz="1800" dirty="0">
                <a:solidFill>
                  <a:srgbClr val="000000"/>
                </a:solidFill>
              </a:rPr>
              <a:t>replicated</a:t>
            </a:r>
            <a:r>
              <a:rPr lang="en-US" sz="1800" dirty="0">
                <a:latin typeface="Times New Roman" panose="02020603050405020304" pitchFamily="18" charset="0"/>
              </a:rPr>
              <a:t> </a:t>
            </a:r>
            <a:r>
              <a:rPr lang="en-US" sz="1800" dirty="0">
                <a:solidFill>
                  <a:srgbClr val="000000"/>
                </a:solidFill>
              </a:rPr>
              <a:t>across</a:t>
            </a:r>
            <a:r>
              <a:rPr lang="en-US" sz="1800" dirty="0">
                <a:latin typeface="Times New Roman" panose="02020603050405020304" pitchFamily="18" charset="0"/>
              </a:rPr>
              <a:t> </a:t>
            </a:r>
            <a:r>
              <a:rPr lang="en-US" sz="1800" dirty="0">
                <a:solidFill>
                  <a:srgbClr val="000000"/>
                </a:solidFill>
              </a:rPr>
              <a:t>similar</a:t>
            </a:r>
            <a:r>
              <a:rPr lang="en-US" sz="1800" dirty="0">
                <a:latin typeface="Times New Roman" panose="02020603050405020304" pitchFamily="18" charset="0"/>
              </a:rPr>
              <a:t> </a:t>
            </a:r>
            <a:r>
              <a:rPr lang="en-US" sz="1800" dirty="0">
                <a:solidFill>
                  <a:srgbClr val="000000"/>
                </a:solidFill>
              </a:rPr>
              <a:t>contractor</a:t>
            </a:r>
            <a:r>
              <a:rPr lang="en-US" sz="1800" dirty="0">
                <a:latin typeface="Times New Roman" panose="02020603050405020304" pitchFamily="18" charset="0"/>
              </a:rPr>
              <a:t> </a:t>
            </a:r>
            <a:r>
              <a:rPr lang="en-US" sz="1800" dirty="0">
                <a:solidFill>
                  <a:srgbClr val="000000"/>
                </a:solidFill>
              </a:rPr>
              <a:t>/</a:t>
            </a:r>
            <a:r>
              <a:rPr lang="en-US" sz="1800" dirty="0">
                <a:latin typeface="Times New Roman" panose="02020603050405020304" pitchFamily="18" charset="0"/>
              </a:rPr>
              <a:t> </a:t>
            </a:r>
            <a:r>
              <a:rPr lang="en-US" sz="1800" dirty="0">
                <a:solidFill>
                  <a:srgbClr val="000000"/>
                </a:solidFill>
              </a:rPr>
              <a:t>activities</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Shall be SMART- Specific ,Measurable , Achievable ,Realistic &amp; Timebound</a:t>
            </a:r>
            <a:endParaRPr lang="en-US" sz="1800" dirty="0"/>
          </a:p>
          <a:p>
            <a:pPr>
              <a:lnSpc>
                <a:spcPct val="107000"/>
              </a:lnSpc>
              <a:spcBef>
                <a:spcPts val="204"/>
              </a:spcBef>
              <a:spcAft>
                <a:spcPts val="204"/>
              </a:spcAft>
            </a:pPr>
            <a:r>
              <a:rPr lang="en-US" sz="1800" dirty="0">
                <a:latin typeface="Times New Roman" panose="02020603050405020304" pitchFamily="18" charset="0"/>
              </a:rPr>
              <a:t>•</a:t>
            </a:r>
            <a:r>
              <a:rPr lang="en-US" sz="1800" dirty="0">
                <a:solidFill>
                  <a:srgbClr val="000000"/>
                </a:solidFill>
              </a:rPr>
              <a:t>Can be</a:t>
            </a:r>
            <a:r>
              <a:rPr lang="en-US" sz="1800" dirty="0">
                <a:latin typeface="Times New Roman" panose="02020603050405020304" pitchFamily="18" charset="0"/>
              </a:rPr>
              <a:t> </a:t>
            </a:r>
            <a:r>
              <a:rPr lang="en-US" sz="1800" dirty="0">
                <a:solidFill>
                  <a:srgbClr val="000000"/>
                </a:solidFill>
              </a:rPr>
              <a:t>implemented</a:t>
            </a:r>
            <a:r>
              <a:rPr lang="en-US" sz="1800" dirty="0">
                <a:latin typeface="Times New Roman" panose="02020603050405020304" pitchFamily="18" charset="0"/>
              </a:rPr>
              <a:t> </a:t>
            </a:r>
            <a:r>
              <a:rPr lang="en-US" sz="1800" dirty="0">
                <a:solidFill>
                  <a:srgbClr val="000000"/>
                </a:solidFill>
              </a:rPr>
              <a:t>in</a:t>
            </a:r>
            <a:r>
              <a:rPr lang="en-US" sz="1800" dirty="0">
                <a:latin typeface="Times New Roman" panose="02020603050405020304" pitchFamily="18" charset="0"/>
              </a:rPr>
              <a:t> </a:t>
            </a:r>
            <a:r>
              <a:rPr lang="en-US" sz="1800" dirty="0">
                <a:solidFill>
                  <a:srgbClr val="000000"/>
                </a:solidFill>
              </a:rPr>
              <a:t>a months' time</a:t>
            </a:r>
            <a:r>
              <a:rPr lang="en-US" sz="1800" dirty="0">
                <a:solidFill>
                  <a:srgbClr val="000000"/>
                </a:solidFill>
                <a:latin typeface="Segoe UI" panose="020B0502040204020203" pitchFamily="34" charset="0"/>
              </a:rPr>
              <a:t> </a:t>
            </a:r>
            <a:endParaRPr lang="en-US" sz="1800" dirty="0"/>
          </a:p>
          <a:p>
            <a:pPr>
              <a:lnSpc>
                <a:spcPct val="107000"/>
              </a:lnSpc>
              <a:spcAft>
                <a:spcPts val="815"/>
              </a:spcAft>
            </a:pPr>
            <a:r>
              <a:rPr lang="en-US" sz="1800" dirty="0">
                <a:solidFill>
                  <a:srgbClr val="4E586A"/>
                </a:solidFill>
                <a:latin typeface="Segoe UI" panose="020B0502040204020203" pitchFamily="34" charset="0"/>
              </a:rPr>
              <a:t> </a:t>
            </a:r>
            <a:endParaRPr lang="en-US" sz="1800" dirty="0"/>
          </a:p>
          <a:p>
            <a:pPr>
              <a:lnSpc>
                <a:spcPct val="107000"/>
              </a:lnSpc>
              <a:spcAft>
                <a:spcPts val="815"/>
              </a:spcAft>
            </a:pPr>
            <a:r>
              <a:rPr lang="en-US" sz="1800" dirty="0"/>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4F6AEF2-20D4-7547-BF78-1F3F36FB60DC}" type="datetimeFigureOut">
              <a:rPr lang="en-US" smtClean="0"/>
              <a:t>29/06/2026</a:t>
            </a:fld>
            <a:endParaRPr lang="en-US" dirty="0"/>
          </a:p>
        </p:txBody>
      </p:sp>
      <p:sp>
        <p:nvSpPr>
          <p:cNvPr id="8" name="Footer Placeholder 7"/>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p:cNvSpPr>
            <a:spLocks noGrp="1"/>
          </p:cNvSpPr>
          <p:nvPr>
            <p:ph type="sldNum" sz="quarter" idx="12"/>
          </p:nvPr>
        </p:nvSpPr>
        <p:spPr/>
        <p:txBody>
          <a:bodyPr/>
          <a:lstStyle/>
          <a:p>
            <a:fld id="{7A6F64E4-CF39-E842-A871-400C57C21E3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t>‹#›</a:t>
            </a:fld>
            <a:endParaRPr lang="en-US" dirty="0"/>
          </a:p>
        </p:txBody>
      </p:sp>
      <p:pic>
        <p:nvPicPr>
          <p:cNvPr id="7" name="Picture 6"/>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p:cNvGrpSpPr/>
          <p:nvPr userDrawn="1"/>
        </p:nvGrpSpPr>
        <p:grpSpPr>
          <a:xfrm>
            <a:off x="9289915" y="6117536"/>
            <a:ext cx="2340722" cy="740868"/>
            <a:chOff x="9289915" y="6117536"/>
            <a:chExt cx="2340722" cy="740868"/>
          </a:xfrm>
        </p:grpSpPr>
        <p:pic>
          <p:nvPicPr>
            <p:cNvPr id="9" name="Picture 8"/>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289915" y="6117536"/>
              <a:ext cx="2340722" cy="381553"/>
            </a:xfrm>
            <a:prstGeom prst="rect">
              <a:avLst/>
            </a:prstGeom>
          </p:spPr>
        </p:pic>
        <p:pic>
          <p:nvPicPr>
            <p:cNvPr id="10" name="Picture 9"/>
            <p:cNvPicPr>
              <a:picLocks noChangeAspect="1"/>
            </p:cNvPicPr>
            <p:nvPr/>
          </p:nvPicPr>
          <p:blipFill>
            <a:blip r:embed="rId15"/>
            <a:stretch>
              <a:fillRect/>
            </a:stretch>
          </p:blipFill>
          <p:spPr>
            <a:xfrm>
              <a:off x="9289915" y="6671146"/>
              <a:ext cx="2340722" cy="187258"/>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16360" y="1326207"/>
            <a:ext cx="7332285" cy="5293757"/>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2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The Forklift Operator needed to switch the fork for a boom attachment to complete a task but couldn’t remove the fork because the connecting bolt between the Forklift Pin and the Hydraulic piston had broken. As a result, the Forklift Pin became disconnected from the Hydraulic piston. Additionally, a fragment of the broken bolt became lodged within the Forklift Pin, causing it to jam inside the frame. The Forklift Operator reported this issue to the Chief Mechanic, who inspected the Forklift and asked the Forklift Operator to wait, as the Chief Mechanic was busy with the generator.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dk1"/>
                </a:solidFill>
                <a:effectLst/>
                <a:latin typeface="+mn-lt"/>
                <a:ea typeface="+mn-ea"/>
                <a:cs typeface="+mn-cs"/>
              </a:rPr>
              <a:t>Despite the Chief Mechanics instruction to wait, the Forklift Operator and the Welder (Sub-contractor) agreed to remove the pin from the Forklift frame. The Welder placed an external bolt inside the Forklift frame so that he could use hammer to drive the pin outside of the Forklift frame. </a:t>
            </a:r>
          </a:p>
          <a:p>
            <a:pPr algn="just" latinLnBrk="0"/>
            <a:endParaRPr lang="en-US" sz="300" b="0" i="0" kern="1200" dirty="0">
              <a:solidFill>
                <a:schemeClr val="dk1"/>
              </a:solidFill>
              <a:effectLst/>
              <a:latin typeface="+mn-lt"/>
              <a:ea typeface="+mn-ea"/>
              <a:cs typeface="+mn-cs"/>
            </a:endParaRPr>
          </a:p>
          <a:p>
            <a:pPr algn="just" latinLnBrk="0"/>
            <a:r>
              <a:rPr lang="en-US" sz="1100" b="0" i="0" kern="1200" dirty="0">
                <a:solidFill>
                  <a:schemeClr val="dk1"/>
                </a:solidFill>
                <a:effectLst/>
                <a:latin typeface="+mn-lt"/>
                <a:ea typeface="+mn-ea"/>
                <a:cs typeface="+mn-cs"/>
              </a:rPr>
              <a:t>As the Welder inserted the external bolt inside the frame, the Hydraulic Piston was engaged by the Forklift Operator and the Welder's right hand got trapped between the bolt and the Forklift frame. This resulted in a crush injury to his right thumb and index finger.</a:t>
            </a:r>
          </a:p>
          <a:p>
            <a:pPr algn="just" latinLnBrk="0"/>
            <a:endParaRPr lang="en-US" sz="300" b="0" i="0" kern="1200" dirty="0">
              <a:solidFill>
                <a:schemeClr val="dk1"/>
              </a:solidFill>
              <a:effectLst/>
              <a:latin typeface="+mn-lt"/>
              <a:ea typeface="+mn-ea"/>
              <a:cs typeface="+mn-cs"/>
            </a:endParaRPr>
          </a:p>
          <a:p>
            <a:pPr algn="just" latinLnBrk="0"/>
            <a:r>
              <a:rPr lang="en-US" sz="1100" b="0" i="0" kern="1200" dirty="0">
                <a:solidFill>
                  <a:schemeClr val="dk1"/>
                </a:solidFill>
                <a:effectLst/>
                <a:latin typeface="+mn-lt"/>
                <a:ea typeface="+mn-ea"/>
                <a:cs typeface="+mn-cs"/>
              </a:rPr>
              <a:t>The Welder was first taken to the Rig Clinic for initial treatment and then transferred to Nizwa Hospital, where he underwent hand surgery.</a:t>
            </a:r>
          </a:p>
          <a:p>
            <a:pPr algn="just" latinLnBrk="0"/>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indent="-171450">
              <a:buFont typeface="Arial" panose="020B0604020202020204" pitchFamily="34" charset="0"/>
              <a:buChar char="•"/>
              <a:defRPr/>
            </a:pPr>
            <a:r>
              <a:rPr lang="en-US" sz="1100" dirty="0">
                <a:solidFill>
                  <a:schemeClr val="dk1"/>
                </a:solidFill>
              </a:rPr>
              <a:t>Performing activities without authorization.</a:t>
            </a:r>
          </a:p>
          <a:p>
            <a:pPr indent="-171450">
              <a:buFont typeface="Arial" panose="020B0604020202020204" pitchFamily="34" charset="0"/>
              <a:buChar char="•"/>
              <a:defRPr/>
            </a:pPr>
            <a:r>
              <a:rPr lang="en-US" sz="1100" dirty="0">
                <a:solidFill>
                  <a:schemeClr val="dk1"/>
                </a:solidFill>
              </a:rPr>
              <a:t>Inadequate planning, poor communication and no risk management carried out.</a:t>
            </a:r>
          </a:p>
          <a:p>
            <a:pPr indent="-171450">
              <a:buFont typeface="Arial" panose="020B0604020202020204" pitchFamily="34" charset="0"/>
              <a:buChar char="•"/>
              <a:defRPr/>
            </a:pPr>
            <a:r>
              <a:rPr lang="en-US" sz="1100" dirty="0">
                <a:solidFill>
                  <a:schemeClr val="dk1"/>
                </a:solidFill>
              </a:rPr>
              <a:t>Inadequate enforcement of procedure and processes that led personnel do things their own way.</a:t>
            </a:r>
          </a:p>
          <a:p>
            <a:pPr indent="-171450">
              <a:buFont typeface="Arial" panose="020B0604020202020204" pitchFamily="34" charset="0"/>
              <a:buChar char="•"/>
              <a:defRPr/>
            </a:pPr>
            <a:r>
              <a:rPr lang="en-US" sz="1100" dirty="0">
                <a:solidFill>
                  <a:schemeClr val="dk1"/>
                </a:solidFill>
              </a:rPr>
              <a:t>Lack of knowledge on Hazard ID and Risk Management.</a:t>
            </a:r>
          </a:p>
          <a:p>
            <a:pPr indent="-171450">
              <a:buFont typeface="Arial" panose="020B0604020202020204" pitchFamily="34" charset="0"/>
              <a:buChar char="•"/>
              <a:defRPr/>
            </a:pPr>
            <a:r>
              <a:rPr lang="en-US" sz="1100" dirty="0">
                <a:solidFill>
                  <a:schemeClr val="dk1"/>
                </a:solidFill>
              </a:rPr>
              <a:t>Inadequate management of callout sub-contractor (welder) personnel.</a:t>
            </a:r>
            <a:endParaRPr lang="en-US" sz="1100" dirty="0">
              <a:solidFill>
                <a:srgbClr val="0000FF"/>
              </a:solidFill>
            </a:endParaRPr>
          </a:p>
          <a:p>
            <a:pPr indent="-171450">
              <a:buFont typeface="Arial" panose="020B0604020202020204" pitchFamily="34" charset="0"/>
              <a:buChar char="•"/>
              <a:defRPr/>
            </a:pPr>
            <a:r>
              <a:rPr lang="en-US" sz="1100" dirty="0">
                <a:solidFill>
                  <a:schemeClr val="dk1"/>
                </a:solidFill>
              </a:rPr>
              <a:t>The preventative maintenance checks did not specify to check bolt conditions.</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lang="en-US" sz="1050" noProof="0" dirty="0"/>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Your learning from this incident</a:t>
            </a:r>
            <a:r>
              <a:rPr lang="en-US" sz="1200" b="1" dirty="0">
                <a:solidFill>
                  <a:srgbClr val="0070C0"/>
                </a:solidFill>
                <a:latin typeface="Tahoma" pitchFamily="34" charset="0"/>
                <a:ea typeface="宋体" panose="02010600030101010101" pitchFamily="2" charset="-122"/>
              </a:rPr>
              <a:t>: </a:t>
            </a:r>
          </a:p>
          <a:p>
            <a:pPr marL="171450" indent="-171450" algn="just">
              <a:buFont typeface="Arial" panose="020B0604020202020204" pitchFamily="34" charset="0"/>
              <a:buChar char="•"/>
              <a:defRPr/>
            </a:pPr>
            <a:r>
              <a:rPr lang="en-US" sz="1100" dirty="0">
                <a:solidFill>
                  <a:schemeClr val="dk1"/>
                </a:solidFill>
              </a:rPr>
              <a:t>Ensure everybody stops the activity when they are told to do so.</a:t>
            </a:r>
          </a:p>
          <a:p>
            <a:pPr marL="171450" indent="-171450" algn="just">
              <a:buFont typeface="Arial" panose="020B0604020202020204" pitchFamily="34" charset="0"/>
              <a:buChar char="•"/>
              <a:defRPr/>
            </a:pPr>
            <a:r>
              <a:rPr lang="en-US" sz="1100" dirty="0">
                <a:solidFill>
                  <a:schemeClr val="dk1"/>
                </a:solidFill>
              </a:rPr>
              <a:t>Ensure all employees / subcontractors are effectively engaged in Hazard ID and Risk Management process, </a:t>
            </a:r>
          </a:p>
          <a:p>
            <a:pPr marL="171450" indent="-171450" algn="just">
              <a:buFont typeface="Arial" panose="020B0604020202020204" pitchFamily="34" charset="0"/>
              <a:buChar char="•"/>
              <a:defRPr/>
            </a:pPr>
            <a:r>
              <a:rPr lang="en-US" sz="1100" dirty="0">
                <a:solidFill>
                  <a:schemeClr val="dk1"/>
                </a:solidFill>
              </a:rPr>
              <a:t>Ensure there is an effective two-way communication with employees, sub-contractors that safety is a top priority.</a:t>
            </a:r>
          </a:p>
          <a:p>
            <a:pPr marL="171450" indent="-171450" algn="just">
              <a:buFont typeface="Arial" panose="020B0604020202020204" pitchFamily="34" charset="0"/>
              <a:buChar char="•"/>
              <a:defRPr/>
            </a:pPr>
            <a:r>
              <a:rPr lang="en-US" sz="1100" dirty="0">
                <a:solidFill>
                  <a:schemeClr val="dk1"/>
                </a:solidFill>
              </a:rPr>
              <a:t>PM checks to set criteria, frequency to inspect and replace bolts.</a:t>
            </a:r>
          </a:p>
          <a:p>
            <a:pPr marL="171450" indent="-171450" algn="just">
              <a:buFont typeface="Arial" panose="020B0604020202020204" pitchFamily="34" charset="0"/>
              <a:buChar char="•"/>
              <a:defRPr/>
            </a:pPr>
            <a:r>
              <a:rPr lang="en-US" sz="1100" dirty="0">
                <a:solidFill>
                  <a:schemeClr val="dk1"/>
                </a:solidFill>
              </a:rPr>
              <a:t>Encourage employees to challenge and report rule breaks, to grow a positive health and safety culture within workplace.</a:t>
            </a:r>
          </a:p>
        </p:txBody>
      </p:sp>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8630382" y="6126748"/>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276999"/>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27 Dec 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 27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Hands and Fingers.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B4P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Non-routine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1" y="984640"/>
            <a:ext cx="7232793"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Forklift operator and Mechanic</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346509" y="6553636"/>
            <a:ext cx="7402136" cy="338554"/>
          </a:xfrm>
          <a:prstGeom prst="rect">
            <a:avLst/>
          </a:prstGeom>
          <a:solidFill>
            <a:schemeClr val="accent1"/>
          </a:solidFill>
        </p:spPr>
        <p:txBody>
          <a:bodyPr wrap="square" rtlCol="0">
            <a:spAutoFit/>
          </a:bodyPr>
          <a:lstStyle/>
          <a:p>
            <a:pPr algn="ctr" fontAlgn="base">
              <a:spcBef>
                <a:spcPct val="0"/>
              </a:spcBef>
              <a:spcAft>
                <a:spcPct val="0"/>
              </a:spcAf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Ensure work authorization and correct hand placement. </a:t>
            </a:r>
            <a:endParaRPr lang="en-US" sz="1600" b="1" i="0" dirty="0">
              <a:solidFill>
                <a:srgbClr val="FFFF00"/>
              </a:solidFill>
              <a:effectLst/>
              <a:latin typeface="Manrope"/>
            </a:endParaRPr>
          </a:p>
        </p:txBody>
      </p:sp>
      <p:pic>
        <p:nvPicPr>
          <p:cNvPr id="16" name="Picture 15">
            <a:extLst>
              <a:ext uri="{FF2B5EF4-FFF2-40B4-BE49-F238E27FC236}">
                <a16:creationId xmlns:a16="http://schemas.microsoft.com/office/drawing/2014/main" id="{9266CD4D-0517-9E9F-A8B2-8BC129DDDA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96747" y="1005245"/>
            <a:ext cx="4246567" cy="2191180"/>
          </a:xfrm>
          <a:prstGeom prst="rect">
            <a:avLst/>
          </a:prstGeom>
          <a:ln w="38100" cap="sq">
            <a:solidFill>
              <a:srgbClr val="FF0000"/>
            </a:solidFill>
            <a:prstDash val="solid"/>
            <a:miter lim="800000"/>
          </a:ln>
          <a:effectLst>
            <a:outerShdw blurRad="50800" dist="38100" dir="2700000" algn="tl" rotWithShape="0">
              <a:srgbClr val="000000">
                <a:alpha val="43000"/>
              </a:srgbClr>
            </a:outerShdw>
          </a:effectLst>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676174" y="2624539"/>
            <a:ext cx="336550" cy="358239"/>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pic>
        <p:nvPicPr>
          <p:cNvPr id="5" name="Picture 4">
            <a:extLst>
              <a:ext uri="{FF2B5EF4-FFF2-40B4-BE49-F238E27FC236}">
                <a16:creationId xmlns:a16="http://schemas.microsoft.com/office/drawing/2014/main" id="{27981F88-D7CD-7236-024A-FCFB58A72F8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9161575" y="3294250"/>
            <a:ext cx="2514599" cy="3354572"/>
          </a:xfrm>
          <a:prstGeom prst="rect">
            <a:avLst/>
          </a:prstGeom>
          <a:ln w="19050">
            <a:solidFill>
              <a:srgbClr val="00B050"/>
            </a:solidFill>
          </a:ln>
        </p:spPr>
      </p:pic>
    </p:spTree>
    <p:extLst>
      <p:ext uri="{BB962C8B-B14F-4D97-AF65-F5344CB8AC3E}">
        <p14:creationId xmlns:p14="http://schemas.microsoft.com/office/powerpoint/2010/main" val="3616206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134492" cy="3631763"/>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p>
          <a:p>
            <a:pPr marL="342900" indent="-342900">
              <a:defRPr/>
            </a:pPr>
            <a:endParaRPr lang="en-US" b="1" dirty="0">
              <a:latin typeface="Tahoma" pitchFamily="34" charset="0"/>
            </a:endParaRPr>
          </a:p>
          <a:p>
            <a:pPr marL="342900" indent="-342900">
              <a:buFont typeface="+mj-lt"/>
              <a:buAutoNum type="arabicPeriod"/>
              <a:defRPr/>
            </a:pPr>
            <a:r>
              <a:rPr lang="en-US" sz="1600" dirty="0">
                <a:solidFill>
                  <a:srgbClr val="0033CC"/>
                </a:solidFill>
                <a:latin typeface="Calibri" panose="020F0502020204030204" pitchFamily="34" charset="0"/>
              </a:rPr>
              <a:t>Ensure that everyone stops their activities when instructed and refrains from performing any tasks without proper authorization. </a:t>
            </a:r>
          </a:p>
          <a:p>
            <a:pPr marL="342900" indent="-342900">
              <a:buFont typeface="+mj-lt"/>
              <a:buAutoNum type="arabicPeriod"/>
              <a:defRPr/>
            </a:pPr>
            <a:r>
              <a:rPr lang="en-US" sz="1600" dirty="0">
                <a:solidFill>
                  <a:srgbClr val="0033CC"/>
                </a:solidFill>
                <a:latin typeface="Calibri" panose="020F0502020204030204" pitchFamily="34" charset="0"/>
              </a:rPr>
              <a:t>Implement control measures to facilitate effective communication, taking language barriers into account. </a:t>
            </a:r>
          </a:p>
          <a:p>
            <a:pPr marL="342900" indent="-342900">
              <a:buFont typeface="+mj-lt"/>
              <a:buAutoNum type="arabicPeriod"/>
              <a:defRPr/>
            </a:pPr>
            <a:r>
              <a:rPr lang="en-US" sz="1600" dirty="0">
                <a:solidFill>
                  <a:srgbClr val="0033CC"/>
                </a:solidFill>
                <a:latin typeface="Calibri" panose="020F0502020204030204" pitchFamily="34" charset="0"/>
              </a:rPr>
              <a:t>Conduct a survey on subcontracted equipment to verify that all moving parts, connections, etc., are included in the preventive maintenance program.</a:t>
            </a: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rPr>
              <a:t>Implement a competency framework for subcontracted personnel. </a:t>
            </a:r>
          </a:p>
          <a:p>
            <a:pPr marL="342900" indent="-342900">
              <a:buFont typeface="+mj-lt"/>
              <a:buAutoNum type="arabicPeriod"/>
              <a:defRPr/>
            </a:pPr>
            <a:r>
              <a:rPr lang="en-US" sz="1600" dirty="0">
                <a:solidFill>
                  <a:srgbClr val="0033CC"/>
                </a:solidFill>
                <a:latin typeface="Calibri" panose="020F0502020204030204" pitchFamily="34" charset="0"/>
              </a:rPr>
              <a:t>Actions learned from the incident shall be incorporated into the management self-verification program.</a:t>
            </a:r>
          </a:p>
          <a:p>
            <a:pPr marL="342900" indent="-342900">
              <a:buFont typeface="+mj-lt"/>
              <a:buAutoNum type="arabicPeriod"/>
              <a:defRPr/>
            </a:pPr>
            <a:endParaRPr lang="en-US" sz="1600" dirty="0">
              <a:solidFill>
                <a:srgbClr val="0033CC"/>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4380DFD3-9ECF-6837-1CA0-EF780D7EAB34}"/>
              </a:ext>
            </a:extLst>
          </p:cNvPr>
          <p:cNvSpPr>
            <a:spLocks noChangeArrowheads="1"/>
          </p:cNvSpPr>
          <p:nvPr/>
        </p:nvSpPr>
        <p:spPr bwMode="auto">
          <a:xfrm>
            <a:off x="416361" y="630421"/>
            <a:ext cx="11626955" cy="276999"/>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27 Dec 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 27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Hands and Fingers.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B4P 		</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Non-routine  </a:t>
            </a:r>
          </a:p>
        </p:txBody>
      </p:sp>
      <p:sp>
        <p:nvSpPr>
          <p:cNvPr id="4" name="Rectangle 3">
            <a:extLst>
              <a:ext uri="{FF2B5EF4-FFF2-40B4-BE49-F238E27FC236}">
                <a16:creationId xmlns:a16="http://schemas.microsoft.com/office/drawing/2014/main" id="{B1EDABA0-B502-6C03-5C2C-450924421C0E}"/>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93031</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77602473-7F70-494C-864A-7FB2D32F82FA}"/>
</file>

<file path=customXml/itemProps2.xml><?xml version="1.0" encoding="utf-8"?>
<ds:datastoreItem xmlns:ds="http://schemas.openxmlformats.org/officeDocument/2006/customXml" ds:itemID="{5643A46C-72B3-4012-8CB2-E0E23D8B71D1}">
  <ds:schemaRefs/>
</ds:datastoreItem>
</file>

<file path=customXml/itemProps3.xml><?xml version="1.0" encoding="utf-8"?>
<ds:datastoreItem xmlns:ds="http://schemas.openxmlformats.org/officeDocument/2006/customXml" ds:itemID="{ECEB1FCF-0E89-482E-A62E-598FF58845D8}">
  <ds:schemaRefs>
    <ds:schemaRef ds:uri="f87d1e71-2c73-4715-9e96-a2709228860d"/>
    <ds:schemaRef ds:uri="http://schemas.microsoft.com/office/2006/documentManagement/types"/>
    <ds:schemaRef ds:uri="http://purl.org/dc/terms/"/>
    <ds:schemaRef ds:uri="5436391a-fb9a-4560-81c7-6e998d62f45b"/>
    <ds:schemaRef ds:uri="http://schemas.microsoft.com/office/infopath/2007/PartnerControls"/>
    <ds:schemaRef ds:uri="http://purl.org/dc/elements/1.1/"/>
    <ds:schemaRef ds:uri="http://schemas.openxmlformats.org/package/2006/metadata/core-properties"/>
    <ds:schemaRef ds:uri="http://www.w3.org/XML/1998/namespac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TM02892315[[fn=Wisp]]</Template>
  <TotalTime>9402</TotalTime>
  <Words>883</Words>
  <Application>Microsoft Office PowerPoint</Application>
  <PresentationFormat>Widescreen</PresentationFormat>
  <Paragraphs>61</Paragraphs>
  <Slides>2</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MS PGothic</vt:lpstr>
      <vt:lpstr>Aptos</vt:lpstr>
      <vt:lpstr>Arial</vt:lpstr>
      <vt:lpstr>Calibri</vt:lpstr>
      <vt:lpstr>Calibri Light</vt:lpstr>
      <vt:lpstr>Manrope</vt:lpstr>
      <vt:lpstr>Segoe UI</vt:lpstr>
      <vt:lpstr>Tahoma</vt:lpstr>
      <vt:lpstr>Times New Roman</vt:lpstr>
      <vt:lpstr>Office Theme</vt:lpstr>
      <vt:lpstr>PowerPoint Presentation</vt:lpstr>
      <vt:lpstr>   Effective Learning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LTI_27_ Welder Finger Injury</dc:title>
  <dc:creator>nazar@umsoman.com</dc:creator>
  <cp:lastModifiedBy>Masroori, Ahmed MSE31</cp:lastModifiedBy>
  <cp:revision>776</cp:revision>
  <cp:lastPrinted>2025-01-08T08:46:21Z</cp:lastPrinted>
  <dcterms:created xsi:type="dcterms:W3CDTF">2018-09-24T07:27:00Z</dcterms:created>
  <dcterms:modified xsi:type="dcterms:W3CDTF">2026-06-29T06:56:54Z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ICV">
    <vt:lpwstr>580231E499304AEB8098728CA1564324_12</vt:lpwstr>
  </property>
  <property fmtid="{D5CDD505-2E9C-101B-9397-08002B2CF9AE}" pid="4" name="KSOProductBuildVer">
    <vt:lpwstr>1033-12.2.0.13489</vt:lpwstr>
  </property>
  <property fmtid="{D5CDD505-2E9C-101B-9397-08002B2CF9AE}" pid="5" name="MediaServiceImageTags">
    <vt:lpwstr/>
  </property>
</Properties>
</file>