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68" r:id="rId2"/>
    <p:sldId id="369"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openxmlformats.org/officeDocument/2006/relationships/customXml" Target="../customXml/item3.xml"/><Relationship Id="rId5" Type="http://schemas.openxmlformats.org/officeDocument/2006/relationships/presProps" Target="presProps.xml"/><Relationship Id="rId10" Type="http://schemas.openxmlformats.org/officeDocument/2006/relationships/customXml" Target="../customXml/item2.xml"/><Relationship Id="rId4" Type="http://schemas.openxmlformats.org/officeDocument/2006/relationships/notesMaster" Target="notesMasters/notesMaster1.xml"/><Relationship Id="rId9"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367434-B46C-4BAE-B27E-DD422C47640D}" type="datetimeFigureOut">
              <a:rPr lang="en-US" smtClean="0"/>
              <a:t>22/06/2026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81D222-96F5-4563-98D0-DC75BF6FAB83}" type="slidenum">
              <a:rPr lang="en-US" smtClean="0"/>
              <a:t>‹#›</a:t>
            </a:fld>
            <a:endParaRPr lang="en-US"/>
          </a:p>
        </p:txBody>
      </p:sp>
    </p:spTree>
    <p:extLst>
      <p:ext uri="{BB962C8B-B14F-4D97-AF65-F5344CB8AC3E}">
        <p14:creationId xmlns:p14="http://schemas.microsoft.com/office/powerpoint/2010/main" val="23539618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Imagine you have to audit other companies to see if they could have the same issues.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These questions should start with: Do you ensure…………………?</a:t>
            </a:r>
            <a:endParaRPr kumimoji="0" lang="en-US"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3031820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4252575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4112279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345355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4269294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34691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4223447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050498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304903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464660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3481563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22/06/2026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24801339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33681" y="1505411"/>
            <a:ext cx="7602594" cy="5001369"/>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1600" b="0" i="0" u="none" strike="noStrike" kern="1200" cap="none" spc="0" normalizeH="0" baseline="0" noProof="0" dirty="0">
              <a:ln>
                <a:noFill/>
              </a:ln>
              <a:solidFill>
                <a:srgbClr val="FF0000"/>
              </a:solidFill>
              <a:effectLst/>
              <a:uLnTx/>
              <a:uFillTx/>
              <a:latin typeface="Tahoma"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On 14.1.2024 at approximately 14:16hrs, a head on collision occurred between Pick up vehicle and mobile crane.</a:t>
            </a:r>
            <a:r>
              <a:rPr kumimoji="0" lang="en-US" sz="1400" b="0" i="0" u="none" strike="noStrike" kern="1200" cap="none" spc="0" normalizeH="0" baseline="0" noProof="0" dirty="0">
                <a:ln>
                  <a:noFill/>
                </a:ln>
                <a:solidFill>
                  <a:srgbClr val="222222"/>
                </a:solidFill>
                <a:effectLst/>
                <a:uLnTx/>
                <a:uFillTx/>
                <a:latin typeface="Calibri" panose="020F0502020204030204"/>
                <a:ea typeface="+mn-ea"/>
                <a:cs typeface="+mn-cs"/>
              </a:rPr>
              <a:t> The pickup was </a:t>
            </a:r>
            <a:r>
              <a:rPr kumimoji="0" lang="en-US" sz="1400" b="0" i="0" u="none" strike="noStrike" kern="1200" cap="none" spc="0" normalizeH="0" baseline="0" noProof="0" dirty="0" err="1">
                <a:ln>
                  <a:noFill/>
                </a:ln>
                <a:solidFill>
                  <a:srgbClr val="222222"/>
                </a:solidFill>
                <a:effectLst/>
                <a:uLnTx/>
                <a:uFillTx/>
                <a:latin typeface="Calibri" panose="020F0502020204030204"/>
                <a:ea typeface="+mn-ea"/>
                <a:cs typeface="+mn-cs"/>
              </a:rPr>
              <a:t>en</a:t>
            </a:r>
            <a:r>
              <a:rPr kumimoji="0" lang="en-US" sz="1400" b="0" i="0" u="none" strike="noStrike" kern="1200" cap="none" spc="0" normalizeH="0" baseline="0" noProof="0" dirty="0">
                <a:ln>
                  <a:noFill/>
                </a:ln>
                <a:solidFill>
                  <a:srgbClr val="222222"/>
                </a:solidFill>
                <a:effectLst/>
                <a:uLnTx/>
                <a:uFillTx/>
                <a:latin typeface="Calibri" panose="020F0502020204030204"/>
                <a:ea typeface="+mn-ea"/>
                <a:cs typeface="+mn-cs"/>
              </a:rPr>
              <a:t>-route from Saih </a:t>
            </a:r>
            <a:r>
              <a:rPr kumimoji="0" lang="en-US" sz="1400" b="0" i="0" u="none" strike="noStrike" kern="1200" cap="none" spc="0" normalizeH="0" baseline="0" noProof="0" dirty="0" err="1">
                <a:ln>
                  <a:noFill/>
                </a:ln>
                <a:solidFill>
                  <a:srgbClr val="222222"/>
                </a:solidFill>
                <a:effectLst/>
                <a:uLnTx/>
                <a:uFillTx/>
                <a:latin typeface="Calibri" panose="020F0502020204030204"/>
                <a:ea typeface="+mn-ea"/>
                <a:cs typeface="+mn-cs"/>
              </a:rPr>
              <a:t>Rawl</a:t>
            </a:r>
            <a:r>
              <a:rPr kumimoji="0" lang="en-US" sz="1400" b="0" i="0" u="none" strike="noStrike" kern="1200" cap="none" spc="0" normalizeH="0" baseline="0" noProof="0" dirty="0">
                <a:ln>
                  <a:noFill/>
                </a:ln>
                <a:solidFill>
                  <a:srgbClr val="222222"/>
                </a:solidFill>
                <a:effectLst/>
                <a:uLnTx/>
                <a:uFillTx/>
                <a:latin typeface="Calibri" panose="020F0502020204030204"/>
                <a:ea typeface="+mn-ea"/>
                <a:cs typeface="+mn-cs"/>
              </a:rPr>
              <a:t> towards Qarn Alam on a diversion road after delivering food to his crew members at site. At around 14:14hrs approximately 2Km away from Qarn Alam roundabout, the pickup veered onto the oncoming lane causing the front left corner of the pickup to collide with the front left corner of the crane approaching from Qarn Alam side.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22222"/>
                </a:solidFill>
                <a:effectLst/>
                <a:uLnTx/>
                <a:uFillTx/>
                <a:latin typeface="Calibri" panose="020F0502020204030204"/>
                <a:ea typeface="+mn-ea"/>
                <a:cs typeface="+mn-cs"/>
              </a:rPr>
              <a:t>X-rays revealed a compound fracture to Surveyor left arm and simple fracture to his left leg and knee. The Crane operator sustained simple fracture to his left knee. The helper (pickup passenger) was treated for minor injuries. </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The pickup vehicle drove onto the oncoming lane with no signs of breaking.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The pickup driver experienced micro-sleep and the passenger was asleep at the time of incident.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The journey started just after the driver had lunch.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Pick up was driving above the posted speed limit (40km/hr) on the diversion road.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Your learning from this incident.</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Do you take breaks to rest when you feel tired or fatigued while driving?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Do you ensure you are aware of and adhere to road speed limits?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As a passenger, how do you remain alert to intervene in unsafe driver behaviour?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16361" y="630421"/>
            <a:ext cx="11626955" cy="276999"/>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14/01/2024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LTI#02 &amp;LTI#03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Pattern: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MVI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C4P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Activity:</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Driving  </a:t>
            </a:r>
          </a:p>
        </p:txBody>
      </p:sp>
      <p:sp>
        <p:nvSpPr>
          <p:cNvPr id="14" name="Rectangle 13">
            <a:extLst>
              <a:ext uri="{FF2B5EF4-FFF2-40B4-BE49-F238E27FC236}">
                <a16:creationId xmlns:a16="http://schemas.microsoft.com/office/drawing/2014/main" id="{27AC772E-6015-4076-A0DC-005445BF4556}"/>
              </a:ext>
            </a:extLst>
          </p:cNvPr>
          <p:cNvSpPr/>
          <p:nvPr/>
        </p:nvSpPr>
        <p:spPr>
          <a:xfrm>
            <a:off x="416362" y="984640"/>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Logistics, Operation &amp; Construction </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2" name="TextBox 1">
            <a:extLst>
              <a:ext uri="{FF2B5EF4-FFF2-40B4-BE49-F238E27FC236}">
                <a16:creationId xmlns:a16="http://schemas.microsoft.com/office/drawing/2014/main" id="{79534F91-FFF5-4BE2-969F-08BDA81C29D8}"/>
              </a:ext>
            </a:extLst>
          </p:cNvPr>
          <p:cNvSpPr txBox="1"/>
          <p:nvPr/>
        </p:nvSpPr>
        <p:spPr>
          <a:xfrm>
            <a:off x="686980" y="6335054"/>
            <a:ext cx="7512141" cy="338554"/>
          </a:xfrm>
          <a:prstGeom prst="rect">
            <a:avLst/>
          </a:prstGeom>
          <a:solidFill>
            <a:schemeClr val="accent5"/>
          </a:solidFill>
        </p:spPr>
        <p:txBody>
          <a:bodyPr wrap="square" rtlCol="0">
            <a:spAutoFit/>
          </a:bodyPr>
          <a:lstStyle/>
          <a:p>
            <a:pPr algn="ctr" fontAlgn="base">
              <a:spcBef>
                <a:spcPct val="0"/>
              </a:spcBef>
              <a:spcAft>
                <a:spcPct val="0"/>
              </a:spcAft>
              <a:defRPr/>
            </a:pPr>
            <a:r>
              <a:rPr lang="en-US" sz="1600" b="1" dirty="0">
                <a:solidFill>
                  <a:schemeClr val="bg1"/>
                </a:solidFill>
                <a:latin typeface="Tahoma" pitchFamily="34" charset="0"/>
                <a:ea typeface="MS PGothic" pitchFamily="34" charset="-128"/>
              </a:rPr>
              <a:t>Stay alert for fatigue symptoms while driving </a:t>
            </a:r>
          </a:p>
        </p:txBody>
      </p:sp>
      <p:pic>
        <p:nvPicPr>
          <p:cNvPr id="7" name="Picture 6">
            <a:extLst>
              <a:ext uri="{FF2B5EF4-FFF2-40B4-BE49-F238E27FC236}">
                <a16:creationId xmlns:a16="http://schemas.microsoft.com/office/drawing/2014/main" id="{B22A4A4C-7310-64B9-1A95-2060B826162B}"/>
              </a:ext>
            </a:extLst>
          </p:cNvPr>
          <p:cNvPicPr>
            <a:picLocks noChangeAspect="1"/>
          </p:cNvPicPr>
          <p:nvPr/>
        </p:nvPicPr>
        <p:blipFill>
          <a:blip r:embed="rId3"/>
          <a:stretch>
            <a:fillRect/>
          </a:stretch>
        </p:blipFill>
        <p:spPr>
          <a:xfrm>
            <a:off x="8193138" y="1595877"/>
            <a:ext cx="3723432" cy="2095549"/>
          </a:xfrm>
          <a:prstGeom prst="rect">
            <a:avLst/>
          </a:prstGeom>
        </p:spPr>
      </p:pic>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736883" y="3088547"/>
            <a:ext cx="336550" cy="544513"/>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pic>
        <p:nvPicPr>
          <p:cNvPr id="6" name="Picture 5">
            <a:extLst>
              <a:ext uri="{FF2B5EF4-FFF2-40B4-BE49-F238E27FC236}">
                <a16:creationId xmlns:a16="http://schemas.microsoft.com/office/drawing/2014/main" id="{D031BEBC-2E76-B3B1-C2A2-2EB455A20975}"/>
              </a:ext>
            </a:extLst>
          </p:cNvPr>
          <p:cNvPicPr>
            <a:picLocks noChangeAspect="1"/>
          </p:cNvPicPr>
          <p:nvPr/>
        </p:nvPicPr>
        <p:blipFill>
          <a:blip r:embed="rId4"/>
          <a:stretch>
            <a:fillRect/>
          </a:stretch>
        </p:blipFill>
        <p:spPr>
          <a:xfrm>
            <a:off x="8199122" y="3922907"/>
            <a:ext cx="3717448" cy="2215829"/>
          </a:xfrm>
          <a:prstGeom prst="rect">
            <a:avLst/>
          </a:prstGeom>
        </p:spPr>
      </p:pic>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703796" y="5601268"/>
            <a:ext cx="457200" cy="537468"/>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275220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Management self audit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7" name="Rectangle 6">
            <a:extLst>
              <a:ext uri="{FF2B5EF4-FFF2-40B4-BE49-F238E27FC236}">
                <a16:creationId xmlns:a16="http://schemas.microsoft.com/office/drawing/2014/main" id="{4D883F2B-B3CE-4AB4-AB99-0AA90A5717A9}"/>
              </a:ext>
            </a:extLst>
          </p:cNvPr>
          <p:cNvSpPr/>
          <p:nvPr/>
        </p:nvSpPr>
        <p:spPr>
          <a:xfrm>
            <a:off x="395773" y="857471"/>
            <a:ext cx="10928195" cy="3739485"/>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Tahoma" pitchFamily="34" charset="0"/>
                <a:ea typeface="+mn-ea"/>
                <a:cs typeface="+mn-cs"/>
              </a:rPr>
              <a:t>Confirm the following:</a:t>
            </a:r>
            <a:endParaRPr kumimoji="0" lang="en-US" sz="1800" b="0" i="0" u="none" strike="noStrike" kern="1200" cap="none" spc="0" normalizeH="0" baseline="0" noProof="0" dirty="0">
              <a:ln>
                <a:noFill/>
              </a:ln>
              <a:solidFill>
                <a:prstClr val="black"/>
              </a:solidFill>
              <a:effectLst/>
              <a:uLnTx/>
              <a:uFillTx/>
              <a:latin typeface="Tahoma"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sym typeface="Wingdings" pitchFamily="2" charset="2"/>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sym typeface="Wingdings" pitchFamily="2" charset="2"/>
              </a:rPr>
              <a:t>Do you ensure that all the hazards and subsequent controls are covered in your HEMP regarding road related risks?</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sym typeface="Wingdings" pitchFamily="2" charset="2"/>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sym typeface="Wingdings" pitchFamily="2" charset="2"/>
              </a:rPr>
              <a:t>Do you ensure there is communication protocol in place for significant changes to road conditions?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sym typeface="Wingdings" pitchFamily="2" charset="2"/>
              </a:rPr>
              <a:t>Do you ensure that the Journey manager has briefed drivers about the road condition, speed limit and hazards when driving in graded road/new roads in before issuing the journey?</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sym typeface="Wingdings" pitchFamily="2" charset="2"/>
              </a:rPr>
              <a:t>Do you ensure the right resources are in place during project demobilisation phase?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sym typeface="Wingdings" pitchFamily="2" charset="2"/>
              </a:rPr>
              <a:t>Do you ensure the drivers are adequately rested and not fatigued prior issuing journey management approval?</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sym typeface="Wingdings" pitchFamily="2" charset="2"/>
              </a:rPr>
              <a:t>Do you ensure personnel are trained to intervene on observing any unsafe acts or conditions?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sym typeface="Wingdings" pitchFamily="2" charset="2"/>
              </a:rPr>
              <a:t>Do you have a system in place for the  lateral learnings from similar incidents shared by PDO of other contractors is effectively implemented as a learning on a regular basis?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sym typeface="Wingdings" pitchFamily="2" charset="2"/>
              </a:rPr>
              <a:t>Do you ensure that all the drivers follow speed limits while driving?</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sym typeface="Wingdings" pitchFamily="2" charset="2"/>
              </a:rPr>
              <a:t>Do you ensure that all drivers &amp; journeys are tracked?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4472C4"/>
                </a:solidFill>
                <a:effectLst/>
                <a:uLnTx/>
                <a:uFillTx/>
                <a:latin typeface="Calibri" panose="020F0502020204030204" pitchFamily="34" charset="0"/>
                <a:ea typeface="+mn-ea"/>
                <a:cs typeface="+mn-cs"/>
                <a:sym typeface="Wingdings" pitchFamily="2" charset="2"/>
              </a:rPr>
              <a:t>* If the answer is NO to any of the above questions please ensure you take action to correct this finding</a:t>
            </a:r>
            <a:endParaRPr kumimoji="0" lang="en-US" sz="1100" b="0" i="0" u="none" strike="noStrike" kern="1200" cap="none" spc="0" normalizeH="0" baseline="0" noProof="0" dirty="0">
              <a:ln>
                <a:noFill/>
              </a:ln>
              <a:solidFill>
                <a:srgbClr val="4472C4"/>
              </a:solidFill>
              <a:effectLst/>
              <a:uLnTx/>
              <a:uFillTx/>
              <a:latin typeface="Calibri" panose="020F0502020204030204" pitchFamily="34" charset="0"/>
              <a:ea typeface="+mn-ea"/>
              <a:cs typeface="+mn-cs"/>
              <a:sym typeface="Wingdings" pitchFamily="2" charset="2"/>
            </a:endParaRPr>
          </a:p>
        </p:txBody>
      </p:sp>
      <p:sp>
        <p:nvSpPr>
          <p:cNvPr id="3" name="Rectangle 8">
            <a:extLst>
              <a:ext uri="{FF2B5EF4-FFF2-40B4-BE49-F238E27FC236}">
                <a16:creationId xmlns:a16="http://schemas.microsoft.com/office/drawing/2014/main" id="{2E9BB472-1F50-2E2C-0869-5F31F47BD6E2}"/>
              </a:ext>
            </a:extLst>
          </p:cNvPr>
          <p:cNvSpPr>
            <a:spLocks noChangeArrowheads="1"/>
          </p:cNvSpPr>
          <p:nvPr/>
        </p:nvSpPr>
        <p:spPr bwMode="auto">
          <a:xfrm>
            <a:off x="416361" y="630421"/>
            <a:ext cx="11626955" cy="276999"/>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14/01/2024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LTI#02 &amp; LTI#03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Pattern: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MVI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Potential severity:</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C4P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Activity:</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Driving  </a:t>
            </a:r>
          </a:p>
        </p:txBody>
      </p:sp>
      <p:sp>
        <p:nvSpPr>
          <p:cNvPr id="2" name="Rectangle 1">
            <a:extLst>
              <a:ext uri="{FF2B5EF4-FFF2-40B4-BE49-F238E27FC236}">
                <a16:creationId xmlns:a16="http://schemas.microsoft.com/office/drawing/2014/main" id="{F0CB7721-999F-8638-0AE6-64F5D5788910}"/>
              </a:ext>
            </a:extLst>
          </p:cNvPr>
          <p:cNvSpPr/>
          <p:nvPr/>
        </p:nvSpPr>
        <p:spPr>
          <a:xfrm>
            <a:off x="297388" y="4960520"/>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125840504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93000</DocId>
    <ImageCreateDate xmlns="4880E4F8-4B7D-4BDD-91E3-E10D47036ECA" xsi:nil="true"/>
    <wic_System_Copyright xmlns="http://schemas.microsoft.com/sharepoint/v3/fields" xsi:nil="true"/>
  </documentManagement>
</p:properties>
</file>

<file path=customXml/itemProps1.xml><?xml version="1.0" encoding="utf-8"?>
<ds:datastoreItem xmlns:ds="http://schemas.openxmlformats.org/officeDocument/2006/customXml" ds:itemID="{5E44B845-8DC3-4B43-A3F2-534950E8BC04}"/>
</file>

<file path=customXml/itemProps2.xml><?xml version="1.0" encoding="utf-8"?>
<ds:datastoreItem xmlns:ds="http://schemas.openxmlformats.org/officeDocument/2006/customXml" ds:itemID="{65FE7A07-56F1-4C62-BDDE-761EB71A77D8}"/>
</file>

<file path=customXml/itemProps3.xml><?xml version="1.0" encoding="utf-8"?>
<ds:datastoreItem xmlns:ds="http://schemas.openxmlformats.org/officeDocument/2006/customXml" ds:itemID="{498BDB4D-A3A4-4C9D-9D03-F1CF2573B199}"/>
</file>

<file path=docProps/app.xml><?xml version="1.0" encoding="utf-8"?>
<Properties xmlns="http://schemas.openxmlformats.org/officeDocument/2006/extended-properties" xmlns:vt="http://schemas.openxmlformats.org/officeDocument/2006/docPropsVTypes">
  <TotalTime>11</TotalTime>
  <Words>849</Words>
  <Application>Microsoft Office PowerPoint</Application>
  <PresentationFormat>Widescreen</PresentationFormat>
  <Paragraphs>56</Paragraphs>
  <Slides>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MS PGothic</vt:lpstr>
      <vt:lpstr>Aptos</vt:lpstr>
      <vt:lpstr>Arial</vt:lpstr>
      <vt:lpstr>Calibri</vt:lpstr>
      <vt:lpstr>Calibri Light</vt:lpstr>
      <vt:lpstr>Tahoma</vt:lpstr>
      <vt:lpstr>Times New Roman</vt:lpstr>
      <vt:lpstr>1_Office Theme</vt:lpstr>
      <vt:lpstr>PowerPoint Presentation</vt:lpstr>
      <vt:lpstr>   Management self audit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LTI__2_3 _MVI _Collision</dc:title>
  <dc:creator>Rawahi, Ahmed MSE34</dc:creator>
  <cp:lastModifiedBy>Masroori, Ahmed MSE31</cp:lastModifiedBy>
  <cp:revision>5</cp:revision>
  <dcterms:created xsi:type="dcterms:W3CDTF">2024-03-07T18:39:18Z</dcterms:created>
  <dcterms:modified xsi:type="dcterms:W3CDTF">2026-06-22T06:09:05Z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