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383" r:id="rId5"/>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a:srgbClr val="FFFFCC"/>
    <a:srgbClr val="0000CC"/>
    <a:srgbClr val="006600"/>
    <a:srgbClr val="003300"/>
    <a:srgbClr val="993300"/>
    <a:srgbClr val="CC0000"/>
    <a:srgbClr val="FF9933"/>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97" autoAdjust="0"/>
    <p:restoredTop sz="95546" autoAdjust="0"/>
  </p:normalViewPr>
  <p:slideViewPr>
    <p:cSldViewPr>
      <p:cViewPr varScale="1">
        <p:scale>
          <a:sx n="93" d="100"/>
          <a:sy n="93" d="100"/>
        </p:scale>
        <p:origin x="117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19" name="Rectangle 3"/>
          <p:cNvSpPr>
            <a:spLocks noGrp="1" noChangeArrowheads="1"/>
          </p:cNvSpPr>
          <p:nvPr>
            <p:ph type="dt" sz="quarter"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9220" name="Rectangle 4"/>
          <p:cNvSpPr>
            <a:spLocks noGrp="1" noChangeArrowheads="1"/>
          </p:cNvSpPr>
          <p:nvPr>
            <p:ph type="ftr" sz="quarter" idx="2"/>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21" name="Rectangle 5"/>
          <p:cNvSpPr>
            <a:spLocks noGrp="1" noChangeArrowheads="1"/>
          </p:cNvSpPr>
          <p:nvPr>
            <p:ph type="sldNum" sz="quarter" idx="3"/>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10A55E05-C094-4EEE-B119-3FCA035C0D65}" type="slidenum">
              <a:rPr lang="en-US"/>
              <a:pPr/>
              <a:t>‹#›</a:t>
            </a:fld>
            <a:endParaRPr lang="en-US" dirty="0"/>
          </a:p>
        </p:txBody>
      </p:sp>
    </p:spTree>
    <p:extLst>
      <p:ext uri="{BB962C8B-B14F-4D97-AF65-F5344CB8AC3E}">
        <p14:creationId xmlns:p14="http://schemas.microsoft.com/office/powerpoint/2010/main" val="101542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5" name="Rectangle 3"/>
          <p:cNvSpPr>
            <a:spLocks noGrp="1" noChangeArrowheads="1"/>
          </p:cNvSpPr>
          <p:nvPr>
            <p:ph type="dt"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06359" y="4715154"/>
            <a:ext cx="4984961" cy="4466987"/>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70F25476-681A-46EE-9DB8-5BCA5C11C965}" type="slidenum">
              <a:rPr lang="en-US"/>
              <a:pPr/>
              <a:t>‹#›</a:t>
            </a:fld>
            <a:endParaRPr lang="en-US" dirty="0"/>
          </a:p>
        </p:txBody>
      </p:sp>
    </p:spTree>
    <p:extLst>
      <p:ext uri="{BB962C8B-B14F-4D97-AF65-F5344CB8AC3E}">
        <p14:creationId xmlns:p14="http://schemas.microsoft.com/office/powerpoint/2010/main" val="74302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z="1200" dirty="0">
                <a:solidFill>
                  <a:srgbClr val="000000"/>
                </a:solidFill>
                <a:latin typeface="Arial" pitchFamily="34" charset="0"/>
              </a:rPr>
              <a:t>No names or detail of company to link this to any recent specific incident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Box 12"/>
          <p:cNvSpPr txBox="1">
            <a:spLocks noChangeArrowheads="1"/>
          </p:cNvSpPr>
          <p:nvPr userDrawn="1"/>
        </p:nvSpPr>
        <p:spPr bwMode="auto">
          <a:xfrm>
            <a:off x="1752600" y="22225"/>
            <a:ext cx="5599113" cy="64611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sz="3600" dirty="0">
                <a:latin typeface="Arial" charset="0"/>
                <a:ea typeface="+mn-ea"/>
              </a:rPr>
              <a:t>PDO Safety advice</a:t>
            </a:r>
          </a:p>
        </p:txBody>
      </p:sp>
    </p:spTree>
    <p:extLst>
      <p:ext uri="{BB962C8B-B14F-4D97-AF65-F5344CB8AC3E}">
        <p14:creationId xmlns:p14="http://schemas.microsoft.com/office/powerpoint/2010/main" val="248400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2357438" y="76200"/>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dirty="0">
                <a:latin typeface="Arial" pitchFamily="34" charset="0"/>
              </a:rPr>
              <a:t>Management learning's</a:t>
            </a:r>
          </a:p>
        </p:txBody>
      </p:sp>
    </p:spTree>
    <p:extLst>
      <p:ext uri="{BB962C8B-B14F-4D97-AF65-F5344CB8AC3E}">
        <p14:creationId xmlns:p14="http://schemas.microsoft.com/office/powerpoint/2010/main" val="39535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r>
              <a:rPr lang="en-US"/>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04E7FF-1C53-4DA0-88D2-79EB900CE8F8}" type="slidenum">
              <a:rPr lang="en-US"/>
              <a:pPr/>
              <a:t>‹#›</a:t>
            </a:fld>
            <a:endParaRPr lang="en-US" dirty="0"/>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2000" b="1" i="1" dirty="0">
                <a:solidFill>
                  <a:srgbClr val="CCCCFF"/>
                </a:solidFill>
                <a:latin typeface="Arial" pitchFamily="34" charset="0"/>
                <a:cs typeface="Arial" pitchFamily="34" charset="0"/>
              </a:rPr>
              <a:t>Main contractor name – LTI# - Date of incident</a:t>
            </a:r>
            <a:endParaRPr lang="en-US" dirty="0"/>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solidFill>
              <a:schemeClr val="tx1"/>
            </a:solidFill>
            <a:round/>
            <a:headEnd/>
            <a:tailEnd/>
          </a:ln>
        </p:spPr>
        <p:txBody>
          <a:bodyPr/>
          <a:lstStyle/>
          <a:p>
            <a:endParaRPr lang="en-US" dirty="0"/>
          </a:p>
        </p:txBody>
      </p:sp>
      <p:pic>
        <p:nvPicPr>
          <p:cNvPr id="1032" name="Content Placeholder 3" descr="PPT option1.jp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4"/>
          <p:cNvSpPr txBox="1">
            <a:spLocks/>
          </p:cNvSpPr>
          <p:nvPr userDrawn="1"/>
        </p:nvSpPr>
        <p:spPr>
          <a:xfrm>
            <a:off x="8548688" y="6477000"/>
            <a:ext cx="442912" cy="381000"/>
          </a:xfrm>
          <a:prstGeom prst="rect">
            <a:avLst/>
          </a:prstGeom>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E07AC1-3450-4DA0-88C7-2C62C9C949A0}" type="slidenum">
              <a:rPr lang="en-US" sz="1400">
                <a:latin typeface="Arial" pitchFamily="34" charset="0"/>
              </a:rPr>
              <a:pPr/>
              <a:t>‹#›</a:t>
            </a:fld>
            <a:endParaRPr lang="en-US" sz="1800"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Lst>
  <p:hf sldNum="0" hdr="0" dt="0"/>
  <p:txStyles>
    <p:titleStyle>
      <a:lvl1pPr algn="ctr" rtl="0" eaLnBrk="0" fontAlgn="base" hangingPunct="0">
        <a:spcBef>
          <a:spcPct val="0"/>
        </a:spcBef>
        <a:spcAft>
          <a:spcPct val="0"/>
        </a:spcAft>
        <a:defRPr sz="2000" i="1">
          <a:solidFill>
            <a:schemeClr val="hlink"/>
          </a:solidFill>
          <a:latin typeface="+mj-lt"/>
          <a:ea typeface="MS PGothic" pitchFamily="34" charset="-128"/>
          <a:cs typeface="+mj-cs"/>
        </a:defRPr>
      </a:lvl1pPr>
      <a:lvl2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2pPr>
      <a:lvl3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3pPr>
      <a:lvl4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4pPr>
      <a:lvl5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1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74216" y="1115323"/>
            <a:ext cx="5112568" cy="4255011"/>
          </a:xfrm>
          <a:prstGeom prst="rect">
            <a:avLst/>
          </a:prstGeom>
          <a:noFill/>
          <a:ln w="19050">
            <a:noFill/>
            <a:miter lim="800000"/>
            <a:headEnd/>
            <a:tailEnd/>
          </a:ln>
        </p:spPr>
        <p:txBody>
          <a:bodyPr wrap="square">
            <a:spAutoFit/>
          </a:bodyPr>
          <a:lstStyle/>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a:solidFill>
                <a:srgbClr val="000000"/>
              </a:solidFill>
              <a:latin typeface="Arial" pitchFamily="34" charset="0"/>
            </a:endParaRPr>
          </a:p>
          <a:p>
            <a:pPr algn="just" eaLnBrk="1" hangingPunct="1">
              <a:defRPr/>
            </a:pPr>
            <a:r>
              <a:rPr lang="en-US" sz="1200" dirty="0">
                <a:solidFill>
                  <a:srgbClr val="000000"/>
                </a:solidFill>
                <a:latin typeface="Arial" pitchFamily="34" charset="0"/>
              </a:rPr>
              <a:t>On the 23</a:t>
            </a:r>
            <a:r>
              <a:rPr lang="en-US" sz="1200" baseline="30000" dirty="0">
                <a:solidFill>
                  <a:srgbClr val="000000"/>
                </a:solidFill>
                <a:latin typeface="Arial" pitchFamily="34" charset="0"/>
              </a:rPr>
              <a:t>rd</a:t>
            </a:r>
            <a:r>
              <a:rPr lang="en-US" sz="1200" dirty="0">
                <a:solidFill>
                  <a:srgbClr val="000000"/>
                </a:solidFill>
                <a:latin typeface="Arial" pitchFamily="34" charset="0"/>
              </a:rPr>
              <a:t> of January 2021 upon knocking on Camp Boss’s room and not getting response, the deceased fellow workers decided to break the lock. When the door was opened, the Camp Boss was found motionless in his bed. The fellow workers closed the door and informed Rig Medic </a:t>
            </a:r>
          </a:p>
          <a:p>
            <a:pPr algn="just" eaLnBrk="1" hangingPunct="1">
              <a:defRPr/>
            </a:pPr>
            <a:r>
              <a:rPr lang="en-US" sz="1200" dirty="0">
                <a:solidFill>
                  <a:srgbClr val="000000"/>
                </a:solidFill>
                <a:latin typeface="Arial" pitchFamily="34" charset="0"/>
              </a:rPr>
              <a:t>immediately. The deceased body was examined by Rig Medic and death was declared. PDO Medical Team and ROP were contacted for further </a:t>
            </a:r>
          </a:p>
          <a:p>
            <a:pPr algn="just" eaLnBrk="1" hangingPunct="1">
              <a:defRPr/>
            </a:pPr>
            <a:r>
              <a:rPr lang="en-US" sz="1200" dirty="0">
                <a:solidFill>
                  <a:srgbClr val="000000"/>
                </a:solidFill>
                <a:latin typeface="Arial" pitchFamily="34" charset="0"/>
              </a:rPr>
              <a:t>instructions. </a:t>
            </a:r>
          </a:p>
          <a:p>
            <a:pPr marL="342900" indent="-342900" eaLnBrk="1" hangingPunct="1">
              <a:defRPr/>
            </a:pPr>
            <a:endParaRPr lang="en-US" sz="120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228600" lvl="0" indent="-228600">
              <a:buFont typeface="+mj-lt"/>
              <a:buAutoNum type="arabicPeriod"/>
            </a:pPr>
            <a:r>
              <a:rPr lang="en-US" sz="1200" dirty="0">
                <a:solidFill>
                  <a:srgbClr val="000000"/>
                </a:solidFill>
                <a:latin typeface="+mj-lt"/>
              </a:rPr>
              <a:t>Always comply with Fitness to Work requirements </a:t>
            </a:r>
          </a:p>
          <a:p>
            <a:pPr marL="228600" lvl="0" indent="-228600">
              <a:buFont typeface="+mj-lt"/>
              <a:buAutoNum type="arabicPeriod"/>
            </a:pPr>
            <a:r>
              <a:rPr lang="en-US" sz="1200" dirty="0">
                <a:solidFill>
                  <a:srgbClr val="000000"/>
                </a:solidFill>
                <a:latin typeface="+mj-lt"/>
              </a:rPr>
              <a:t>Always adhere to healthy lifestyle</a:t>
            </a:r>
          </a:p>
          <a:p>
            <a:pPr marL="228600" lvl="0" indent="-228600">
              <a:buFont typeface="+mj-lt"/>
              <a:buAutoNum type="arabicPeriod"/>
            </a:pPr>
            <a:r>
              <a:rPr lang="en-US" sz="1200" dirty="0">
                <a:solidFill>
                  <a:srgbClr val="000000"/>
                </a:solidFill>
                <a:latin typeface="+mj-lt"/>
              </a:rPr>
              <a:t>Always report a problem and seek medical assistance immediately </a:t>
            </a:r>
          </a:p>
          <a:p>
            <a:pPr marL="228600" lvl="0" indent="-228600">
              <a:buFont typeface="+mj-lt"/>
              <a:buAutoNum type="arabicPeriod"/>
            </a:pPr>
            <a:r>
              <a:rPr lang="en-US" sz="1200" dirty="0">
                <a:solidFill>
                  <a:srgbClr val="000000"/>
                </a:solidFill>
                <a:latin typeface="+mj-lt"/>
              </a:rPr>
              <a:t>Always control your blood pressure, do regular checkups and keep your cholesterol level under control </a:t>
            </a:r>
          </a:p>
          <a:p>
            <a:pPr marL="228600" lvl="0" indent="-228600">
              <a:buFont typeface="+mj-lt"/>
              <a:buAutoNum type="arabicPeriod"/>
            </a:pPr>
            <a:r>
              <a:rPr lang="en-US" sz="1200" dirty="0">
                <a:solidFill>
                  <a:srgbClr val="000000"/>
                </a:solidFill>
                <a:latin typeface="+mj-lt"/>
              </a:rPr>
              <a:t>Always stay at healthy weight, consult your physician for more details, get regular exercises </a:t>
            </a:r>
          </a:p>
          <a:p>
            <a:pPr marL="228600" lvl="0" indent="-228600">
              <a:buFont typeface="+mj-lt"/>
              <a:buAutoNum type="arabicPeriod"/>
            </a:pPr>
            <a:r>
              <a:rPr lang="en-US" sz="1200" dirty="0">
                <a:solidFill>
                  <a:srgbClr val="000000"/>
                </a:solidFill>
                <a:latin typeface="+mj-lt"/>
              </a:rPr>
              <a:t>Manage stress  and always make sure you get enough sleep</a:t>
            </a:r>
          </a:p>
          <a:p>
            <a:pPr marL="228600" lvl="0" indent="-228600">
              <a:buFont typeface="+mj-lt"/>
              <a:buAutoNum type="arabicPeriod"/>
            </a:pPr>
            <a:r>
              <a:rPr lang="en-US" sz="1200" dirty="0">
                <a:solidFill>
                  <a:srgbClr val="000000"/>
                </a:solidFill>
                <a:latin typeface="+mj-lt"/>
              </a:rPr>
              <a:t>Immediately inform your supervisor if a colleague at the camp is not responsive</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39700" y="5754742"/>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Stay fit and do exercise</a:t>
            </a:r>
          </a:p>
        </p:txBody>
      </p:sp>
      <p:sp>
        <p:nvSpPr>
          <p:cNvPr id="14" name="Rectangle 13"/>
          <p:cNvSpPr/>
          <p:nvPr/>
        </p:nvSpPr>
        <p:spPr>
          <a:xfrm>
            <a:off x="5562600" y="1066800"/>
            <a:ext cx="3401888"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what was done wrong</a:t>
            </a: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2" name="Rectangle 8"/>
          <p:cNvSpPr>
            <a:spLocks noChangeArrowheads="1"/>
          </p:cNvSpPr>
          <p:nvPr/>
        </p:nvSpPr>
        <p:spPr bwMode="auto">
          <a:xfrm>
            <a:off x="259478" y="838200"/>
            <a:ext cx="4600554"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23.01.2021              Incident title: NAD#01 </a:t>
            </a:r>
          </a:p>
        </p:txBody>
      </p:sp>
      <p:pic>
        <p:nvPicPr>
          <p:cNvPr id="13" name="Picture 12">
            <a:extLst>
              <a:ext uri="{FF2B5EF4-FFF2-40B4-BE49-F238E27FC236}">
                <a16:creationId xmlns:a16="http://schemas.microsoft.com/office/drawing/2014/main" id="{E46A28B9-7E9A-47D0-8B23-626173F9AA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9257" y="1045859"/>
            <a:ext cx="3512654" cy="2343387"/>
          </a:xfrm>
          <a:prstGeom prst="rect">
            <a:avLst/>
          </a:prstGeom>
        </p:spPr>
      </p:pic>
      <p:pic>
        <p:nvPicPr>
          <p:cNvPr id="18" name="Picture 17">
            <a:extLst>
              <a:ext uri="{FF2B5EF4-FFF2-40B4-BE49-F238E27FC236}">
                <a16:creationId xmlns:a16="http://schemas.microsoft.com/office/drawing/2014/main" id="{9B949965-1DBE-4D94-BBCC-FFA114FC36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78016" y="3572202"/>
            <a:ext cx="3536735" cy="2340212"/>
          </a:xfrm>
          <a:prstGeom prst="rect">
            <a:avLst/>
          </a:prstGeom>
        </p:spPr>
      </p:pic>
      <p:sp>
        <p:nvSpPr>
          <p:cNvPr id="26634" name="Freeform 132"/>
          <p:cNvSpPr>
            <a:spLocks/>
          </p:cNvSpPr>
          <p:nvPr/>
        </p:nvSpPr>
        <p:spPr bwMode="auto">
          <a:xfrm>
            <a:off x="8507288" y="5332809"/>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grpSp>
        <p:nvGrpSpPr>
          <p:cNvPr id="2" name="Group 131"/>
          <p:cNvGrpSpPr>
            <a:grpSpLocks/>
          </p:cNvGrpSpPr>
          <p:nvPr/>
        </p:nvGrpSpPr>
        <p:grpSpPr bwMode="auto">
          <a:xfrm>
            <a:off x="8592721" y="2778199"/>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92617</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C591C8-C70B-4D62-872A-E13F4EF6466D}">
  <ds:schemaRefs>
    <ds:schemaRef ds:uri="http://schemas.openxmlformats.org/package/2006/metadata/core-properties"/>
    <ds:schemaRef ds:uri="http://schemas.microsoft.com/office/2006/metadata/properties"/>
    <ds:schemaRef ds:uri="http://purl.org/dc/dcmitype/"/>
    <ds:schemaRef ds:uri="http://schemas.microsoft.com/office/infopath/2007/PartnerControls"/>
    <ds:schemaRef ds:uri="http://schemas.microsoft.com/sharepoint/v3"/>
    <ds:schemaRef ds:uri="http://purl.org/dc/elements/1.1/"/>
    <ds:schemaRef ds:uri="http://schemas.microsoft.com/office/2006/documentManagement/types"/>
    <ds:schemaRef ds:uri="http://www.w3.org/XML/1998/namespace"/>
    <ds:schemaRef ds:uri="http://purl.org/dc/terms/"/>
  </ds:schemaRefs>
</ds:datastoreItem>
</file>

<file path=customXml/itemProps2.xml><?xml version="1.0" encoding="utf-8"?>
<ds:datastoreItem xmlns:ds="http://schemas.openxmlformats.org/officeDocument/2006/customXml" ds:itemID="{5ADBB8F7-053A-43CD-B437-63F520510908}"/>
</file>

<file path=customXml/itemProps3.xml><?xml version="1.0" encoding="utf-8"?>
<ds:datastoreItem xmlns:ds="http://schemas.openxmlformats.org/officeDocument/2006/customXml" ds:itemID="{063717B2-AD3D-47D9-8D32-419BDD6A95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10506</TotalTime>
  <Words>210</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Tahoma</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NAD#01_Shaleem Post UWD IRC final</dc:title>
  <dc:creator>MU93647</dc:creator>
  <cp:lastModifiedBy>Balushi, Sumaiya MSE36</cp:lastModifiedBy>
  <cp:revision>1308</cp:revision>
  <cp:lastPrinted>2014-02-13T05:40:56Z</cp:lastPrinted>
  <dcterms:created xsi:type="dcterms:W3CDTF">2001-05-03T06:07:08Z</dcterms:created>
  <dcterms:modified xsi:type="dcterms:W3CDTF">2022-07-25T07:27:52Z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0x0101009148F5A04DDD49CBA7127AADA5FB792B00AADE34325A8B49CDA8BB4DB53328F214009C4067D375EDA046866D1CFD34BA6725</vt:lpwstr>
  </property>
</Properties>
</file>