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83" r:id="rId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FFFFCC"/>
    <a:srgbClr val="0000CC"/>
    <a:srgbClr val="006600"/>
    <a:srgbClr val="003300"/>
    <a:srgbClr val="993300"/>
    <a:srgbClr val="CC0000"/>
    <a:srgbClr val="FF9933"/>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97" autoAdjust="0"/>
    <p:restoredTop sz="95546" autoAdjust="0"/>
  </p:normalViewPr>
  <p:slideViewPr>
    <p:cSldViewPr>
      <p:cViewPr varScale="1">
        <p:scale>
          <a:sx n="93" d="100"/>
          <a:sy n="93" d="100"/>
        </p:scale>
        <p:origin x="117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359" y="4715154"/>
            <a:ext cx="4984961" cy="446698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74216" y="1115323"/>
            <a:ext cx="5112568" cy="4255011"/>
          </a:xfrm>
          <a:prstGeom prst="rect">
            <a:avLst/>
          </a:prstGeom>
          <a:noFill/>
          <a:ln w="19050">
            <a:noFill/>
            <a:miter lim="800000"/>
            <a:headEnd/>
            <a:tailEnd/>
          </a:ln>
        </p:spPr>
        <p:txBody>
          <a:bodyPr wrap="square">
            <a:spAutoFit/>
          </a:bodyPr>
          <a:lstStyle/>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a:solidFill>
                <a:srgbClr val="000000"/>
              </a:solidFill>
              <a:latin typeface="Arial" pitchFamily="34" charset="0"/>
            </a:endParaRPr>
          </a:p>
          <a:p>
            <a:pPr algn="just" eaLnBrk="1" hangingPunct="1">
              <a:defRPr/>
            </a:pPr>
            <a:r>
              <a:rPr lang="en-US" sz="1200" dirty="0">
                <a:solidFill>
                  <a:srgbClr val="000000"/>
                </a:solidFill>
                <a:latin typeface="Arial" pitchFamily="34" charset="0"/>
              </a:rPr>
              <a:t>On the 23</a:t>
            </a:r>
            <a:r>
              <a:rPr lang="en-US" sz="1200" baseline="30000" dirty="0">
                <a:solidFill>
                  <a:srgbClr val="000000"/>
                </a:solidFill>
                <a:latin typeface="Arial" pitchFamily="34" charset="0"/>
              </a:rPr>
              <a:t>rd</a:t>
            </a:r>
            <a:r>
              <a:rPr lang="en-US" sz="1200" dirty="0">
                <a:solidFill>
                  <a:srgbClr val="000000"/>
                </a:solidFill>
                <a:latin typeface="Arial" pitchFamily="34" charset="0"/>
              </a:rPr>
              <a:t> of January 2021 upon knocking on Camp Boss’s room and not getting response, the deceased fellow workers decided to break the lock. When the door was opened, the Camp Boss was found motionless in his bed. The fellow workers closed the door and informed Rig Medic </a:t>
            </a:r>
          </a:p>
          <a:p>
            <a:pPr algn="just" eaLnBrk="1" hangingPunct="1">
              <a:defRPr/>
            </a:pPr>
            <a:r>
              <a:rPr lang="en-US" sz="1200" dirty="0">
                <a:solidFill>
                  <a:srgbClr val="000000"/>
                </a:solidFill>
                <a:latin typeface="Arial" pitchFamily="34" charset="0"/>
              </a:rPr>
              <a:t>immediately. The deceased body was examined by Rig Medic and death was declared. PDO Medical Team and ROP were contacted for further </a:t>
            </a:r>
          </a:p>
          <a:p>
            <a:pPr algn="just" eaLnBrk="1" hangingPunct="1">
              <a:defRPr/>
            </a:pPr>
            <a:r>
              <a:rPr lang="en-US" sz="1200" dirty="0">
                <a:solidFill>
                  <a:srgbClr val="000000"/>
                </a:solidFill>
                <a:latin typeface="Arial" pitchFamily="34" charset="0"/>
              </a:rPr>
              <a:t>instructions. </a:t>
            </a:r>
          </a:p>
          <a:p>
            <a:pPr marL="342900" indent="-342900" eaLnBrk="1" hangingPunct="1">
              <a:defRPr/>
            </a:pPr>
            <a:endParaRPr lang="en-US" sz="120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228600" lvl="0" indent="-228600">
              <a:buFont typeface="+mj-lt"/>
              <a:buAutoNum type="arabicPeriod"/>
            </a:pPr>
            <a:r>
              <a:rPr lang="en-US" sz="1200" dirty="0">
                <a:solidFill>
                  <a:srgbClr val="000000"/>
                </a:solidFill>
                <a:latin typeface="+mj-lt"/>
              </a:rPr>
              <a:t>Always comply with Fitness to Work requirements </a:t>
            </a:r>
          </a:p>
          <a:p>
            <a:pPr marL="228600" lvl="0" indent="-228600">
              <a:buFont typeface="+mj-lt"/>
              <a:buAutoNum type="arabicPeriod"/>
            </a:pPr>
            <a:r>
              <a:rPr lang="en-US" sz="1200" dirty="0">
                <a:solidFill>
                  <a:srgbClr val="000000"/>
                </a:solidFill>
                <a:latin typeface="+mj-lt"/>
              </a:rPr>
              <a:t>Always adhere to healthy lifestyle</a:t>
            </a:r>
          </a:p>
          <a:p>
            <a:pPr marL="228600" lvl="0" indent="-228600">
              <a:buFont typeface="+mj-lt"/>
              <a:buAutoNum type="arabicPeriod"/>
            </a:pPr>
            <a:r>
              <a:rPr lang="en-US" sz="1200" dirty="0">
                <a:solidFill>
                  <a:srgbClr val="000000"/>
                </a:solidFill>
                <a:latin typeface="+mj-lt"/>
              </a:rPr>
              <a:t>Always report a problem and seek medical assistance immediately </a:t>
            </a:r>
          </a:p>
          <a:p>
            <a:pPr marL="228600" lvl="0" indent="-228600">
              <a:buFont typeface="+mj-lt"/>
              <a:buAutoNum type="arabicPeriod"/>
            </a:pPr>
            <a:r>
              <a:rPr lang="en-US" sz="1200" dirty="0">
                <a:solidFill>
                  <a:srgbClr val="000000"/>
                </a:solidFill>
                <a:latin typeface="+mj-lt"/>
              </a:rPr>
              <a:t>Always control your blood pressure, do regular checkups and keep your cholesterol level under control </a:t>
            </a:r>
          </a:p>
          <a:p>
            <a:pPr marL="228600" lvl="0" indent="-228600">
              <a:buFont typeface="+mj-lt"/>
              <a:buAutoNum type="arabicPeriod"/>
            </a:pPr>
            <a:r>
              <a:rPr lang="en-US" sz="1200" dirty="0">
                <a:solidFill>
                  <a:srgbClr val="000000"/>
                </a:solidFill>
                <a:latin typeface="+mj-lt"/>
              </a:rPr>
              <a:t>Always stay at healthy weight, consult your physician for more details, get regular exercises </a:t>
            </a:r>
          </a:p>
          <a:p>
            <a:pPr marL="228600" lvl="0" indent="-228600">
              <a:buFont typeface="+mj-lt"/>
              <a:buAutoNum type="arabicPeriod"/>
            </a:pPr>
            <a:r>
              <a:rPr lang="en-US" sz="1200" dirty="0">
                <a:solidFill>
                  <a:srgbClr val="000000"/>
                </a:solidFill>
                <a:latin typeface="+mj-lt"/>
              </a:rPr>
              <a:t>Manage stress  and always make sure you get enough sleep</a:t>
            </a:r>
          </a:p>
          <a:p>
            <a:pPr marL="228600" lvl="0" indent="-228600">
              <a:buFont typeface="+mj-lt"/>
              <a:buAutoNum type="arabicPeriod"/>
            </a:pPr>
            <a:r>
              <a:rPr lang="en-US" sz="1200" dirty="0">
                <a:solidFill>
                  <a:srgbClr val="000000"/>
                </a:solidFill>
                <a:latin typeface="+mj-lt"/>
              </a:rPr>
              <a:t>Immediately inform your supervisor if a colleague at the camp is not responsive</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39700" y="5754742"/>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Stay fit and do exercise</a:t>
            </a:r>
          </a:p>
        </p:txBody>
      </p:sp>
      <p:sp>
        <p:nvSpPr>
          <p:cNvPr id="14" name="Rectangle 13"/>
          <p:cNvSpPr/>
          <p:nvPr/>
        </p:nvSpPr>
        <p:spPr>
          <a:xfrm>
            <a:off x="5562600" y="1066800"/>
            <a:ext cx="3401888"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Rectangle 8"/>
          <p:cNvSpPr>
            <a:spLocks noChangeArrowheads="1"/>
          </p:cNvSpPr>
          <p:nvPr/>
        </p:nvSpPr>
        <p:spPr bwMode="auto">
          <a:xfrm>
            <a:off x="259478" y="838200"/>
            <a:ext cx="4600554"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23.01.2021              Incident title: NAD#01 </a:t>
            </a:r>
          </a:p>
        </p:txBody>
      </p:sp>
      <p:pic>
        <p:nvPicPr>
          <p:cNvPr id="13" name="Picture 12">
            <a:extLst>
              <a:ext uri="{FF2B5EF4-FFF2-40B4-BE49-F238E27FC236}">
                <a16:creationId xmlns:a16="http://schemas.microsoft.com/office/drawing/2014/main" id="{E46A28B9-7E9A-47D0-8B23-626173F9AA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9257" y="1045859"/>
            <a:ext cx="3512654" cy="2343387"/>
          </a:xfrm>
          <a:prstGeom prst="rect">
            <a:avLst/>
          </a:prstGeom>
        </p:spPr>
      </p:pic>
      <p:pic>
        <p:nvPicPr>
          <p:cNvPr id="18" name="Picture 17">
            <a:extLst>
              <a:ext uri="{FF2B5EF4-FFF2-40B4-BE49-F238E27FC236}">
                <a16:creationId xmlns:a16="http://schemas.microsoft.com/office/drawing/2014/main" id="{9B949965-1DBE-4D94-BBCC-FFA114FC36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78016" y="3572202"/>
            <a:ext cx="3536735" cy="2340212"/>
          </a:xfrm>
          <a:prstGeom prst="rect">
            <a:avLst/>
          </a:prstGeom>
        </p:spPr>
      </p:pic>
      <p:sp>
        <p:nvSpPr>
          <p:cNvPr id="26634" name="Freeform 132"/>
          <p:cNvSpPr>
            <a:spLocks/>
          </p:cNvSpPr>
          <p:nvPr/>
        </p:nvSpPr>
        <p:spPr bwMode="auto">
          <a:xfrm>
            <a:off x="8507288" y="5332809"/>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grpSp>
        <p:nvGrpSpPr>
          <p:cNvPr id="2" name="Group 131"/>
          <p:cNvGrpSpPr>
            <a:grpSpLocks/>
          </p:cNvGrpSpPr>
          <p:nvPr/>
        </p:nvGrpSpPr>
        <p:grpSpPr bwMode="auto">
          <a:xfrm>
            <a:off x="8592721" y="2778199"/>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92617</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C591C8-C70B-4D62-872A-E13F4EF6466D}">
  <ds:schemaRefs>
    <ds:schemaRef ds:uri="http://schemas.openxmlformats.org/package/2006/metadata/core-properties"/>
    <ds:schemaRef ds:uri="http://schemas.microsoft.com/office/2006/metadata/properties"/>
    <ds:schemaRef ds:uri="http://purl.org/dc/dcmitype/"/>
    <ds:schemaRef ds:uri="http://schemas.microsoft.com/office/infopath/2007/PartnerControls"/>
    <ds:schemaRef ds:uri="http://schemas.microsoft.com/sharepoint/v3"/>
    <ds:schemaRef ds:uri="http://purl.org/dc/elements/1.1/"/>
    <ds:schemaRef ds:uri="http://schemas.microsoft.com/office/2006/documentManagement/types"/>
    <ds:schemaRef ds:uri="http://www.w3.org/XML/1998/namespace"/>
    <ds:schemaRef ds:uri="http://purl.org/dc/terms/"/>
  </ds:schemaRefs>
</ds:datastoreItem>
</file>

<file path=customXml/itemProps2.xml><?xml version="1.0" encoding="utf-8"?>
<ds:datastoreItem xmlns:ds="http://schemas.openxmlformats.org/officeDocument/2006/customXml" ds:itemID="{5ADBB8F7-053A-43CD-B437-63F520510908}"/>
</file>

<file path=customXml/itemProps3.xml><?xml version="1.0" encoding="utf-8"?>
<ds:datastoreItem xmlns:ds="http://schemas.openxmlformats.org/officeDocument/2006/customXml" ds:itemID="{063717B2-AD3D-47D9-8D32-419BDD6A95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10506</TotalTime>
  <Words>210</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NAD#01_Shaleem Post UWD IRC final</dc:title>
  <dc:creator>MU93647</dc:creator>
  <cp:lastModifiedBy>Balushi, Sumaiya MSE36</cp:lastModifiedBy>
  <cp:revision>1308</cp:revision>
  <cp:lastPrinted>2014-02-13T05:40:56Z</cp:lastPrinted>
  <dcterms:created xsi:type="dcterms:W3CDTF">2001-05-03T06:07:08Z</dcterms:created>
  <dcterms:modified xsi:type="dcterms:W3CDTF">2022-07-25T07:27:52Z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ies>
</file>