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CC0000"/>
    <a:srgbClr val="006600"/>
    <a:srgbClr val="003300"/>
    <a:srgbClr val="993300"/>
    <a:srgbClr val="000099"/>
    <a:srgbClr val="FF9933"/>
    <a:srgbClr val="FF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44" autoAdjust="0"/>
  </p:normalViewPr>
  <p:slideViewPr>
    <p:cSldViewPr>
      <p:cViewPr varScale="1">
        <p:scale>
          <a:sx n="86" d="100"/>
          <a:sy n="86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715154"/>
            <a:ext cx="498496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7503" y="1300386"/>
            <a:ext cx="6160629" cy="432426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0" indent="0" algn="just"/>
            <a:r>
              <a:rPr lang="en-US" sz="1200" dirty="0">
                <a:latin typeface="+mj-lt"/>
                <a:cs typeface="Arial" pitchFamily="34" charset="0"/>
              </a:rPr>
              <a:t>O</a:t>
            </a:r>
            <a:r>
              <a:rPr lang="en-US" sz="1200" dirty="0">
                <a:latin typeface="+mj-lt"/>
              </a:rPr>
              <a:t>n 9</a:t>
            </a:r>
            <a:r>
              <a:rPr lang="en-US" sz="1200" baseline="30000" dirty="0">
                <a:latin typeface="+mj-lt"/>
              </a:rPr>
              <a:t>th</a:t>
            </a:r>
            <a:r>
              <a:rPr lang="en-US" sz="1200" dirty="0">
                <a:latin typeface="+mj-lt"/>
              </a:rPr>
              <a:t> March 2021 a senior operator working for SMS 15 reported to worksite for his routine activities at SR 516.While rigging down pipework</a:t>
            </a:r>
            <a:r>
              <a:rPr lang="en-US" sz="1200" strike="sngStrike" dirty="0">
                <a:latin typeface="+mj-lt"/>
              </a:rPr>
              <a:t>. a</a:t>
            </a:r>
            <a:r>
              <a:rPr lang="en-US" sz="1200" dirty="0">
                <a:latin typeface="+mj-lt"/>
              </a:rPr>
              <a:t>pproximately at 11:30 hrs., two co-workers noticed the deceased was lying down at the Sand Catcher trailer unconscious, head facing down . The </a:t>
            </a:r>
            <a:r>
              <a:rPr lang="en-US" sz="1200" strike="sngStrike" dirty="0">
                <a:latin typeface="+mj-lt"/>
              </a:rPr>
              <a:t> </a:t>
            </a:r>
            <a:r>
              <a:rPr lang="en-US" sz="1200" dirty="0">
                <a:latin typeface="+mj-lt"/>
              </a:rPr>
              <a:t>operators called for help from nearby (10 meters) CTU crew. A first aider from CTU crew approached the deceased and applied basic first aid and CPR with no success. The Deceased was evacuated to the IFS 8 clinic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1200" dirty="0">
                <a:latin typeface="+mj-lt"/>
              </a:rPr>
              <a:t>and medic proceed with medical emergency protocol including   cardio monitoring CPR and AED) .The deceased is transferred by (IFS 11 ambulance) to SR PAC </a:t>
            </a:r>
            <a:r>
              <a:rPr lang="en-US" sz="1200" dirty="0" err="1">
                <a:latin typeface="+mj-lt"/>
              </a:rPr>
              <a:t>Tawoos</a:t>
            </a:r>
            <a:r>
              <a:rPr lang="en-US" sz="1200" dirty="0">
                <a:latin typeface="+mj-lt"/>
              </a:rPr>
              <a:t> clinic(13KM) where the deceased was thoroughly assessed.</a:t>
            </a:r>
            <a:r>
              <a:rPr lang="en-GB" sz="1200" dirty="0">
                <a:latin typeface="+mj-lt"/>
              </a:rPr>
              <a:t>After around 40 minutes of continued CPR, at 12:50pm the </a:t>
            </a:r>
            <a:r>
              <a:rPr lang="en-US" sz="1200" dirty="0">
                <a:latin typeface="+mj-lt"/>
              </a:rPr>
              <a:t>deceased </a:t>
            </a:r>
            <a:r>
              <a:rPr lang="en-GB" sz="1200" dirty="0">
                <a:latin typeface="+mj-lt"/>
              </a:rPr>
              <a:t>confirmed  dead due to sudden cardiopulmonary arrest</a:t>
            </a:r>
          </a:p>
          <a:p>
            <a:pPr marL="0" indent="0" algn="just"/>
            <a:endParaRPr lang="en-US" sz="1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conduct fitness to work as per schedule.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consult your doctor for health keeping practices 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Conduct periodic medical emergency drills 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Ensure that field staff are well trained for initiating emergency number, and First aid including cardiac arrest.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Ensure calling 5555 in case of emergencies</a:t>
            </a: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900" y="5837863"/>
            <a:ext cx="6256738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Conduct periodic health checks and maintain your body fit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9478" y="838200"/>
            <a:ext cx="51046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09 Mar 2021               Incident title: NAD#04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81C0D8-499F-47E6-8E53-3B495120C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7613" y="2123235"/>
            <a:ext cx="2558137" cy="2476464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48407" y="422108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92620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430FA0-5595-4334-A4CE-53A1E693141F}"/>
</file>

<file path=customXml/itemProps2.xml><?xml version="1.0" encoding="utf-8"?>
<ds:datastoreItem xmlns:ds="http://schemas.openxmlformats.org/officeDocument/2006/customXml" ds:itemID="{2AC591C8-C70B-4D62-872A-E13F4EF6466D}">
  <ds:schemaRefs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8168f9b3-1d58-49d8-9a0f-5babb2e4183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12042</TotalTime>
  <Words>250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NAD#04 MSE3 IRC -Final_</dc:title>
  <dc:creator>MU93647</dc:creator>
  <cp:lastModifiedBy>Balushi, Sumaiya MSE36</cp:lastModifiedBy>
  <cp:revision>1477</cp:revision>
  <cp:lastPrinted>2014-02-13T05:40:56Z</cp:lastPrinted>
  <dcterms:created xsi:type="dcterms:W3CDTF">2001-05-03T06:07:08Z</dcterms:created>
  <dcterms:modified xsi:type="dcterms:W3CDTF">2022-07-25T07:37:18Z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