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383" r:id="rId5"/>
  </p:sldIdLst>
  <p:sldSz cx="9144000" cy="6858000" type="screen4x3"/>
  <p:notesSz cx="6797675" cy="9926638"/>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mc052y" initials="e" lastIdx="2" clrIdx="0">
    <p:extLst>
      <p:ext uri="{19B8F6BF-5375-455C-9EA6-DF929625EA0E}">
        <p15:presenceInfo xmlns:p15="http://schemas.microsoft.com/office/powerpoint/2012/main" userId="S-1-5-21-1627552137-3361146555-3100120095-12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FF33CC"/>
    <a:srgbClr val="0000FF"/>
    <a:srgbClr val="003300"/>
    <a:srgbClr val="0000CC"/>
    <a:srgbClr val="006600"/>
    <a:srgbClr val="993300"/>
    <a:srgbClr val="000099"/>
    <a:srgbClr val="FF9933"/>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59" autoAdjust="0"/>
    <p:restoredTop sz="94249" autoAdjust="0"/>
  </p:normalViewPr>
  <p:slideViewPr>
    <p:cSldViewPr>
      <p:cViewPr varScale="1">
        <p:scale>
          <a:sx n="88" d="100"/>
          <a:sy n="88" d="100"/>
        </p:scale>
        <p:origin x="120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1" y="2"/>
            <a:ext cx="2945660" cy="496332"/>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defRPr sz="1200">
                <a:latin typeface="Times New Roman" pitchFamily="18" charset="0"/>
                <a:ea typeface="+mn-ea"/>
              </a:defRPr>
            </a:lvl1pPr>
          </a:lstStyle>
          <a:p>
            <a:pPr>
              <a:defRPr/>
            </a:pPr>
            <a:endParaRPr lang="en-US" dirty="0"/>
          </a:p>
        </p:txBody>
      </p:sp>
      <p:sp>
        <p:nvSpPr>
          <p:cNvPr id="9219" name="Rectangle 3"/>
          <p:cNvSpPr>
            <a:spLocks noGrp="1" noChangeArrowheads="1"/>
          </p:cNvSpPr>
          <p:nvPr>
            <p:ph type="dt" sz="quarter" idx="1"/>
          </p:nvPr>
        </p:nvSpPr>
        <p:spPr bwMode="auto">
          <a:xfrm>
            <a:off x="3852018" y="2"/>
            <a:ext cx="2945660" cy="496332"/>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lgn="r">
              <a:defRPr sz="1200">
                <a:latin typeface="Times New Roman" pitchFamily="18" charset="0"/>
                <a:ea typeface="+mn-ea"/>
              </a:defRPr>
            </a:lvl1pPr>
          </a:lstStyle>
          <a:p>
            <a:pPr>
              <a:defRPr/>
            </a:pPr>
            <a:endParaRPr lang="en-US" dirty="0"/>
          </a:p>
        </p:txBody>
      </p:sp>
      <p:sp>
        <p:nvSpPr>
          <p:cNvPr id="9220" name="Rectangle 4"/>
          <p:cNvSpPr>
            <a:spLocks noGrp="1" noChangeArrowheads="1"/>
          </p:cNvSpPr>
          <p:nvPr>
            <p:ph type="ftr" sz="quarter" idx="2"/>
          </p:nvPr>
        </p:nvSpPr>
        <p:spPr bwMode="auto">
          <a:xfrm>
            <a:off x="1" y="9430307"/>
            <a:ext cx="2945660" cy="496332"/>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defRPr sz="1200">
                <a:latin typeface="Times New Roman" pitchFamily="18" charset="0"/>
                <a:ea typeface="+mn-ea"/>
              </a:defRPr>
            </a:lvl1pPr>
          </a:lstStyle>
          <a:p>
            <a:pPr>
              <a:defRPr/>
            </a:pPr>
            <a:endParaRPr lang="en-US" dirty="0"/>
          </a:p>
        </p:txBody>
      </p:sp>
      <p:sp>
        <p:nvSpPr>
          <p:cNvPr id="9221" name="Rectangle 5"/>
          <p:cNvSpPr>
            <a:spLocks noGrp="1" noChangeArrowheads="1"/>
          </p:cNvSpPr>
          <p:nvPr>
            <p:ph type="sldNum" sz="quarter" idx="3"/>
          </p:nvPr>
        </p:nvSpPr>
        <p:spPr bwMode="auto">
          <a:xfrm>
            <a:off x="3852018" y="9430307"/>
            <a:ext cx="2945660" cy="496332"/>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lgn="r">
              <a:defRPr sz="1200"/>
            </a:lvl1pPr>
          </a:lstStyle>
          <a:p>
            <a:fld id="{10A55E05-C094-4EEE-B119-3FCA035C0D65}" type="slidenum">
              <a:rPr lang="en-US"/>
              <a:pPr/>
              <a:t>‹#›</a:t>
            </a:fld>
            <a:endParaRPr lang="en-US" dirty="0"/>
          </a:p>
        </p:txBody>
      </p:sp>
    </p:spTree>
    <p:extLst>
      <p:ext uri="{BB962C8B-B14F-4D97-AF65-F5344CB8AC3E}">
        <p14:creationId xmlns:p14="http://schemas.microsoft.com/office/powerpoint/2010/main" val="10154223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2"/>
            <a:ext cx="2945660" cy="496332"/>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defRPr sz="1200">
                <a:latin typeface="Times New Roman" pitchFamily="18" charset="0"/>
                <a:ea typeface="+mn-ea"/>
              </a:defRPr>
            </a:lvl1pPr>
          </a:lstStyle>
          <a:p>
            <a:pPr>
              <a:defRPr/>
            </a:pPr>
            <a:endParaRPr lang="en-US" dirty="0"/>
          </a:p>
        </p:txBody>
      </p:sp>
      <p:sp>
        <p:nvSpPr>
          <p:cNvPr id="8195" name="Rectangle 3"/>
          <p:cNvSpPr>
            <a:spLocks noGrp="1" noChangeArrowheads="1"/>
          </p:cNvSpPr>
          <p:nvPr>
            <p:ph type="dt" idx="1"/>
          </p:nvPr>
        </p:nvSpPr>
        <p:spPr bwMode="auto">
          <a:xfrm>
            <a:off x="3852018" y="2"/>
            <a:ext cx="2945660" cy="496332"/>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lgn="r">
              <a:defRPr sz="1200">
                <a:latin typeface="Times New Roman" pitchFamily="18" charset="0"/>
                <a:ea typeface="+mn-ea"/>
              </a:defRPr>
            </a:lvl1pPr>
          </a:lstStyle>
          <a:p>
            <a:pPr>
              <a:defRPr/>
            </a:pPr>
            <a:endParaRPr lang="en-US" dirty="0"/>
          </a:p>
        </p:txBody>
      </p:sp>
      <p:sp>
        <p:nvSpPr>
          <p:cNvPr id="6148"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906359" y="4715155"/>
            <a:ext cx="4984961" cy="4466987"/>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1" y="9430307"/>
            <a:ext cx="2945660" cy="496332"/>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defRPr sz="1200">
                <a:latin typeface="Times New Roman" pitchFamily="18" charset="0"/>
                <a:ea typeface="+mn-ea"/>
              </a:defRPr>
            </a:lvl1pPr>
          </a:lstStyle>
          <a:p>
            <a:pPr>
              <a:defRPr/>
            </a:pPr>
            <a:endParaRPr lang="en-US" dirty="0"/>
          </a:p>
        </p:txBody>
      </p:sp>
      <p:sp>
        <p:nvSpPr>
          <p:cNvPr id="8199" name="Rectangle 7"/>
          <p:cNvSpPr>
            <a:spLocks noGrp="1" noChangeArrowheads="1"/>
          </p:cNvSpPr>
          <p:nvPr>
            <p:ph type="sldNum" sz="quarter" idx="5"/>
          </p:nvPr>
        </p:nvSpPr>
        <p:spPr bwMode="auto">
          <a:xfrm>
            <a:off x="3852018" y="9430307"/>
            <a:ext cx="2945660" cy="496332"/>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lgn="r">
              <a:defRPr sz="1200"/>
            </a:lvl1pPr>
          </a:lstStyle>
          <a:p>
            <a:fld id="{70F25476-681A-46EE-9DB8-5BCA5C11C965}" type="slidenum">
              <a:rPr lang="en-US"/>
              <a:pPr/>
              <a:t>‹#›</a:t>
            </a:fld>
            <a:endParaRPr lang="en-US" dirty="0"/>
          </a:p>
        </p:txBody>
      </p:sp>
    </p:spTree>
    <p:extLst>
      <p:ext uri="{BB962C8B-B14F-4D97-AF65-F5344CB8AC3E}">
        <p14:creationId xmlns:p14="http://schemas.microsoft.com/office/powerpoint/2010/main" val="743020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sz="1200" dirty="0">
                <a:solidFill>
                  <a:srgbClr val="000000"/>
                </a:solidFill>
                <a:latin typeface="Arial" pitchFamily="34" charset="0"/>
              </a:rPr>
              <a:t>No names or detail of company to link this to any recent specific incident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val="4175967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05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ext Box 12"/>
          <p:cNvSpPr txBox="1">
            <a:spLocks noChangeArrowheads="1"/>
          </p:cNvSpPr>
          <p:nvPr userDrawn="1"/>
        </p:nvSpPr>
        <p:spPr bwMode="auto">
          <a:xfrm>
            <a:off x="1752600" y="22225"/>
            <a:ext cx="5599113" cy="646113"/>
          </a:xfrm>
          <a:prstGeom prst="rect">
            <a:avLst/>
          </a:prstGeom>
          <a:noFill/>
          <a:ln>
            <a:noFill/>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GB" sz="3600" dirty="0">
                <a:latin typeface="Arial" charset="0"/>
                <a:ea typeface="+mn-ea"/>
              </a:rPr>
              <a:t>PDO Safety advice</a:t>
            </a:r>
          </a:p>
        </p:txBody>
      </p:sp>
    </p:spTree>
    <p:extLst>
      <p:ext uri="{BB962C8B-B14F-4D97-AF65-F5344CB8AC3E}">
        <p14:creationId xmlns:p14="http://schemas.microsoft.com/office/powerpoint/2010/main" val="2484000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Rectangle 10"/>
          <p:cNvSpPr>
            <a:spLocks noChangeArrowheads="1"/>
          </p:cNvSpPr>
          <p:nvPr userDrawn="1"/>
        </p:nvSpPr>
        <p:spPr bwMode="auto">
          <a:xfrm>
            <a:off x="2357438" y="76200"/>
            <a:ext cx="44291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sz="3200" dirty="0">
                <a:latin typeface="Arial" pitchFamily="34" charset="0"/>
              </a:rPr>
              <a:t>Management learning's</a:t>
            </a:r>
          </a:p>
        </p:txBody>
      </p:sp>
    </p:spTree>
    <p:extLst>
      <p:ext uri="{BB962C8B-B14F-4D97-AF65-F5344CB8AC3E}">
        <p14:creationId xmlns:p14="http://schemas.microsoft.com/office/powerpoint/2010/main" val="395359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ea typeface="+mn-ea"/>
              </a:defRPr>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ea typeface="+mn-ea"/>
              </a:defRPr>
            </a:lvl1pPr>
          </a:lstStyle>
          <a:p>
            <a:pPr>
              <a:defRPr/>
            </a:pPr>
            <a:r>
              <a:rPr lang="en-US"/>
              <a:t>Confidential - Not to be shared outside of PDO/PDO contractors </a:t>
            </a: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F04E7FF-1C53-4DA0-88D2-79EB900CE8F8}" type="slidenum">
              <a:rPr lang="en-US"/>
              <a:pPr/>
              <a:t>‹#›</a:t>
            </a:fld>
            <a:endParaRPr lang="en-US" dirty="0"/>
          </a:p>
        </p:txBody>
      </p:sp>
      <p:sp>
        <p:nvSpPr>
          <p:cNvPr id="2" name="TextBox 6"/>
          <p:cNvSpPr txBox="1">
            <a:spLocks noChangeArrowheads="1"/>
          </p:cNvSpPr>
          <p:nvPr userDrawn="1"/>
        </p:nvSpPr>
        <p:spPr bwMode="auto">
          <a:xfrm>
            <a:off x="762000" y="228600"/>
            <a:ext cx="7467600" cy="400050"/>
          </a:xfrm>
          <a:prstGeom prst="rect">
            <a:avLst/>
          </a:prstGeom>
          <a:noFill/>
          <a:ln>
            <a:noFill/>
          </a:ln>
        </p:spPr>
        <p:txBody>
          <a:bodyPr>
            <a:spAutoFit/>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sz="2000" b="1" i="1" dirty="0">
                <a:solidFill>
                  <a:srgbClr val="CCCCFF"/>
                </a:solidFill>
                <a:latin typeface="Arial" pitchFamily="34" charset="0"/>
                <a:cs typeface="Arial" pitchFamily="34" charset="0"/>
              </a:rPr>
              <a:t>Main contractor name – LTI# - Date of incident</a:t>
            </a:r>
            <a:endParaRPr lang="en-US" dirty="0"/>
          </a:p>
        </p:txBody>
      </p:sp>
      <p:sp>
        <p:nvSpPr>
          <p:cNvPr id="1031" name="Rectangle 7"/>
          <p:cNvSpPr>
            <a:spLocks noChangeArrowheads="1"/>
          </p:cNvSpPr>
          <p:nvPr userDrawn="1"/>
        </p:nvSpPr>
        <p:spPr bwMode="auto">
          <a:xfrm>
            <a:off x="0" y="0"/>
            <a:ext cx="9144000" cy="6858000"/>
          </a:xfrm>
          <a:prstGeom prst="rect">
            <a:avLst/>
          </a:prstGeom>
          <a:solidFill>
            <a:schemeClr val="bg1"/>
          </a:solidFill>
          <a:ln w="9525">
            <a:solidFill>
              <a:schemeClr val="tx1"/>
            </a:solidFill>
            <a:round/>
            <a:headEnd/>
            <a:tailEnd/>
          </a:ln>
        </p:spPr>
        <p:txBody>
          <a:bodyPr/>
          <a:lstStyle/>
          <a:p>
            <a:endParaRPr lang="en-US" dirty="0"/>
          </a:p>
        </p:txBody>
      </p:sp>
      <p:pic>
        <p:nvPicPr>
          <p:cNvPr id="1032" name="Content Placeholder 3" descr="PPT option1.jpg"/>
          <p:cNvPicPr>
            <a:picLocks noChangeAspect="1"/>
          </p:cNvPicPr>
          <p:nvPr userDrawn="1"/>
        </p:nvPicPr>
        <p:blipFill>
          <a:blip r:embed="rId5" cstate="email">
            <a:extLst>
              <a:ext uri="{28A0092B-C50C-407E-A947-70E740481C1C}">
                <a14:useLocalDpi xmlns:a14="http://schemas.microsoft.com/office/drawing/2010/main"/>
              </a:ext>
            </a:extLst>
          </a:blip>
          <a:srcRect/>
          <a:stretch>
            <a:fillRect/>
          </a:stretch>
        </p:blipFill>
        <p:spPr bwMode="auto">
          <a:xfrm>
            <a:off x="-11113" y="0"/>
            <a:ext cx="91551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lide Number Placeholder 4"/>
          <p:cNvSpPr txBox="1">
            <a:spLocks/>
          </p:cNvSpPr>
          <p:nvPr userDrawn="1"/>
        </p:nvSpPr>
        <p:spPr>
          <a:xfrm>
            <a:off x="8548688" y="6477000"/>
            <a:ext cx="442912" cy="381000"/>
          </a:xfrm>
          <a:prstGeom prst="rect">
            <a:avLst/>
          </a:prstGeom>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68E07AC1-3450-4DA0-88C7-2C62C9C949A0}" type="slidenum">
              <a:rPr lang="en-US" sz="1400">
                <a:latin typeface="Arial" pitchFamily="34" charset="0"/>
              </a:rPr>
              <a:pPr/>
              <a:t>‹#›</a:t>
            </a:fld>
            <a:endParaRPr lang="en-US" sz="1800"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Lst>
  <p:hf sldNum="0" hdr="0" dt="0"/>
  <p:txStyles>
    <p:titleStyle>
      <a:lvl1pPr algn="ctr" rtl="0" eaLnBrk="0" fontAlgn="base" hangingPunct="0">
        <a:spcBef>
          <a:spcPct val="0"/>
        </a:spcBef>
        <a:spcAft>
          <a:spcPct val="0"/>
        </a:spcAft>
        <a:defRPr sz="2000" i="1">
          <a:solidFill>
            <a:schemeClr val="hlink"/>
          </a:solidFill>
          <a:latin typeface="+mj-lt"/>
          <a:ea typeface="MS PGothic" pitchFamily="34" charset="-128"/>
          <a:cs typeface="+mj-cs"/>
        </a:defRPr>
      </a:lvl1pPr>
      <a:lvl2pPr algn="ctr" rtl="0" eaLnBrk="0" fontAlgn="base" hangingPunct="0">
        <a:spcBef>
          <a:spcPct val="0"/>
        </a:spcBef>
        <a:spcAft>
          <a:spcPct val="0"/>
        </a:spcAft>
        <a:defRPr sz="2000" i="1">
          <a:solidFill>
            <a:schemeClr val="hlink"/>
          </a:solidFill>
          <a:latin typeface="Arial" charset="0"/>
          <a:ea typeface="MS PGothic" pitchFamily="34" charset="-128"/>
          <a:cs typeface="Arial" charset="0"/>
        </a:defRPr>
      </a:lvl2pPr>
      <a:lvl3pPr algn="ctr" rtl="0" eaLnBrk="0" fontAlgn="base" hangingPunct="0">
        <a:spcBef>
          <a:spcPct val="0"/>
        </a:spcBef>
        <a:spcAft>
          <a:spcPct val="0"/>
        </a:spcAft>
        <a:defRPr sz="2000" i="1">
          <a:solidFill>
            <a:schemeClr val="hlink"/>
          </a:solidFill>
          <a:latin typeface="Arial" charset="0"/>
          <a:ea typeface="MS PGothic" pitchFamily="34" charset="-128"/>
          <a:cs typeface="Arial" charset="0"/>
        </a:defRPr>
      </a:lvl3pPr>
      <a:lvl4pPr algn="ctr" rtl="0" eaLnBrk="0" fontAlgn="base" hangingPunct="0">
        <a:spcBef>
          <a:spcPct val="0"/>
        </a:spcBef>
        <a:spcAft>
          <a:spcPct val="0"/>
        </a:spcAft>
        <a:defRPr sz="2000" i="1">
          <a:solidFill>
            <a:schemeClr val="hlink"/>
          </a:solidFill>
          <a:latin typeface="Arial" charset="0"/>
          <a:ea typeface="MS PGothic" pitchFamily="34" charset="-128"/>
          <a:cs typeface="Arial" charset="0"/>
        </a:defRPr>
      </a:lvl4pPr>
      <a:lvl5pPr algn="ctr" rtl="0" eaLnBrk="0" fontAlgn="base" hangingPunct="0">
        <a:spcBef>
          <a:spcPct val="0"/>
        </a:spcBef>
        <a:spcAft>
          <a:spcPct val="0"/>
        </a:spcAft>
        <a:defRPr sz="2000" i="1">
          <a:solidFill>
            <a:schemeClr val="hlink"/>
          </a:solidFill>
          <a:latin typeface="Arial" charset="0"/>
          <a:ea typeface="MS PGothic" pitchFamily="34" charset="-128"/>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1400">
          <a:solidFill>
            <a:schemeClr val="tx1"/>
          </a:solidFill>
          <a:latin typeface="+mn-lt"/>
          <a:ea typeface="MS PGothic"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37703" y="1310197"/>
            <a:ext cx="5399264" cy="3847207"/>
          </a:xfrm>
          <a:prstGeom prst="rect">
            <a:avLst/>
          </a:prstGeom>
          <a:noFill/>
          <a:ln w="19050">
            <a:noFill/>
            <a:miter lim="800000"/>
            <a:headEnd/>
            <a:tailEnd/>
          </a:ln>
        </p:spPr>
        <p:txBody>
          <a:bodyPr wrap="square">
            <a:spAutoFit/>
          </a:bodyPr>
          <a:lstStyle/>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marL="342900" indent="-342900" eaLnBrk="1" hangingPunct="1">
              <a:defRPr/>
            </a:pPr>
            <a:endParaRPr lang="en-US" sz="1050" dirty="0">
              <a:solidFill>
                <a:srgbClr val="000000"/>
              </a:solidFill>
              <a:latin typeface="Arial" pitchFamily="34" charset="0"/>
            </a:endParaRPr>
          </a:p>
          <a:p>
            <a:pPr eaLnBrk="1" hangingPunct="1">
              <a:defRPr/>
            </a:pPr>
            <a:r>
              <a:rPr lang="en-US" sz="1200" dirty="0">
                <a:solidFill>
                  <a:srgbClr val="000000"/>
                </a:solidFill>
                <a:latin typeface="Arial" pitchFamily="34" charset="0"/>
              </a:rPr>
              <a:t>A subcontractor employee have been given permission three times to visit hospital for the same symptoms of body pain and fatigue.  During these visits the doctors advised quarantine and PCR test which was not reported or done by the employee. On the third visit he became very sick at the start of the journey and collapsed in bus within office premises. He was taken to the clinic by his colleagues for emergency intervention but could not be revived. </a:t>
            </a:r>
          </a:p>
          <a:p>
            <a:pPr marL="342900" indent="-342900" eaLnBrk="1" hangingPunct="1">
              <a:defRPr/>
            </a:pPr>
            <a:endParaRPr lang="en-US" sz="1050" dirty="0">
              <a:solidFill>
                <a:srgbClr val="000000"/>
              </a:solidFill>
              <a:latin typeface="Arial"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600" dirty="0">
              <a:solidFill>
                <a:srgbClr val="000000"/>
              </a:solidFill>
              <a:latin typeface="Arial" charset="0"/>
            </a:endParaRPr>
          </a:p>
          <a:p>
            <a:pPr eaLnBrk="1" hangingPunct="1">
              <a:buFont typeface="Arial" pitchFamily="34" charset="0"/>
              <a:buChar char="•"/>
              <a:defRPr/>
            </a:pPr>
            <a:r>
              <a:rPr lang="en-US" sz="1050" dirty="0">
                <a:latin typeface="Arial" charset="0"/>
                <a:cs typeface="Tahoma" pitchFamily="34" charset="0"/>
              </a:rPr>
              <a:t> </a:t>
            </a:r>
            <a:r>
              <a:rPr lang="en-US" sz="1200" dirty="0">
                <a:solidFill>
                  <a:srgbClr val="000000"/>
                </a:solidFill>
                <a:latin typeface="Arial" pitchFamily="34" charset="0"/>
              </a:rPr>
              <a:t>Always follow COVID-19 precautions</a:t>
            </a:r>
          </a:p>
          <a:p>
            <a:pPr eaLnBrk="1" hangingPunct="1">
              <a:buFont typeface="Arial" pitchFamily="34" charset="0"/>
              <a:buChar char="•"/>
              <a:defRPr/>
            </a:pPr>
            <a:r>
              <a:rPr lang="en-US" sz="1200" dirty="0">
                <a:solidFill>
                  <a:srgbClr val="000000"/>
                </a:solidFill>
                <a:latin typeface="Arial" pitchFamily="34" charset="0"/>
              </a:rPr>
              <a:t> Avoid going to public places and shopping where the risk is unknown</a:t>
            </a:r>
          </a:p>
          <a:p>
            <a:pPr eaLnBrk="1" hangingPunct="1">
              <a:buFont typeface="Arial" pitchFamily="34" charset="0"/>
              <a:buChar char="•"/>
              <a:defRPr/>
            </a:pPr>
            <a:r>
              <a:rPr lang="en-US" sz="1200" dirty="0">
                <a:solidFill>
                  <a:srgbClr val="000000"/>
                </a:solidFill>
                <a:latin typeface="Arial" pitchFamily="34" charset="0"/>
              </a:rPr>
              <a:t> Report your medical conditions, hospital reports and medical advises immediately to your supervisor </a:t>
            </a:r>
          </a:p>
          <a:p>
            <a:pPr eaLnBrk="1" hangingPunct="1">
              <a:buFont typeface="Arial" pitchFamily="34" charset="0"/>
              <a:buChar char="•"/>
              <a:defRPr/>
            </a:pPr>
            <a:r>
              <a:rPr lang="en-US" sz="1200" dirty="0">
                <a:solidFill>
                  <a:srgbClr val="000000"/>
                </a:solidFill>
                <a:latin typeface="Arial" pitchFamily="34" charset="0"/>
              </a:rPr>
              <a:t> Watch for the COVID-19 symptoms of your colleagues/room mates and escalate it for timely treatment and precautions. </a:t>
            </a:r>
          </a:p>
          <a:p>
            <a:pPr eaLnBrk="1" hangingPunct="1">
              <a:defRPr/>
            </a:pPr>
            <a:endParaRPr lang="en-US" sz="1050" dirty="0">
              <a:solidFill>
                <a:srgbClr val="FF0000"/>
              </a:solidFill>
              <a:latin typeface="Arial" charset="0"/>
              <a:cs typeface="Tahoma" pitchFamily="34" charset="0"/>
            </a:endParaRPr>
          </a:p>
          <a:p>
            <a:pPr eaLnBrk="1" hangingPunct="1">
              <a:defRPr/>
            </a:pPr>
            <a:endParaRPr lang="en-US" sz="1050" dirty="0">
              <a:solidFill>
                <a:srgbClr val="FF0000"/>
              </a:solidFill>
              <a:latin typeface="Arial" charset="0"/>
              <a:cs typeface="Tahoma" pitchFamily="34" charset="0"/>
            </a:endParaRPr>
          </a:p>
          <a:p>
            <a:pPr marL="119063" indent="-119063" eaLnBrk="1" hangingPunct="1">
              <a:defRPr/>
            </a:pP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202114" y="5497052"/>
            <a:ext cx="5181600" cy="584775"/>
          </a:xfrm>
          <a:prstGeom prst="rect">
            <a:avLst/>
          </a:prstGeom>
          <a:solidFill>
            <a:schemeClr val="accent2"/>
          </a:solidFill>
          <a:ln w="9525">
            <a:noFill/>
            <a:miter lim="800000"/>
            <a:headEnd/>
            <a:tailEnd/>
          </a:ln>
        </p:spPr>
        <p:txBody>
          <a:bodyPr>
            <a:spAutoFit/>
          </a:bodyPr>
          <a:lstStyle/>
          <a:p>
            <a:pPr algn="ctr" eaLnBrk="1" hangingPunct="1"/>
            <a:r>
              <a:rPr lang="en-US" sz="1600" b="1" dirty="0">
                <a:solidFill>
                  <a:srgbClr val="FFFF00"/>
                </a:solidFill>
                <a:latin typeface="Tahoma" pitchFamily="34" charset="0"/>
              </a:rPr>
              <a:t>Always report health conditions including COVID-19 symptoms</a:t>
            </a:r>
          </a:p>
        </p:txBody>
      </p:sp>
      <p:sp>
        <p:nvSpPr>
          <p:cNvPr id="16" name="Text Box 12"/>
          <p:cNvSpPr txBox="1">
            <a:spLocks noChangeArrowheads="1"/>
          </p:cNvSpPr>
          <p:nvPr/>
        </p:nvSpPr>
        <p:spPr bwMode="auto">
          <a:xfrm>
            <a:off x="1115616" y="49867"/>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12" name="Rectangle 8"/>
          <p:cNvSpPr>
            <a:spLocks noChangeArrowheads="1"/>
          </p:cNvSpPr>
          <p:nvPr/>
        </p:nvSpPr>
        <p:spPr bwMode="auto">
          <a:xfrm>
            <a:off x="181356" y="776173"/>
            <a:ext cx="5469428" cy="307777"/>
          </a:xfrm>
          <a:prstGeom prst="rect">
            <a:avLst/>
          </a:prstGeom>
          <a:noFill/>
          <a:ln w="9525">
            <a:noFill/>
            <a:miter lim="800000"/>
            <a:headEnd/>
            <a:tailEnd/>
          </a:ln>
        </p:spPr>
        <p:txBody>
          <a:bodyPr wrap="square">
            <a:spAutoFit/>
          </a:bodyPr>
          <a:lstStyle/>
          <a:p>
            <a:pPr marL="114300" indent="-114300" algn="just"/>
            <a:r>
              <a:rPr lang="en-GB" sz="1400" b="1" dirty="0">
                <a:solidFill>
                  <a:srgbClr val="333399"/>
                </a:solidFill>
                <a:latin typeface="Tahoma" pitchFamily="34" charset="0"/>
              </a:rPr>
              <a:t>Date:</a:t>
            </a:r>
            <a:r>
              <a:rPr lang="en-US" sz="1400" b="1" dirty="0">
                <a:solidFill>
                  <a:srgbClr val="333399"/>
                </a:solidFill>
                <a:latin typeface="Tahoma" pitchFamily="34" charset="0"/>
              </a:rPr>
              <a:t> 17.04.2021            Incident title: NAD#05 </a:t>
            </a:r>
          </a:p>
        </p:txBody>
      </p:sp>
      <p:pic>
        <p:nvPicPr>
          <p:cNvPr id="3" name="Picture 2"/>
          <p:cNvPicPr>
            <a:picLocks noChangeAspect="1"/>
          </p:cNvPicPr>
          <p:nvPr/>
        </p:nvPicPr>
        <p:blipFill>
          <a:blip r:embed="rId3"/>
          <a:stretch>
            <a:fillRect/>
          </a:stretch>
        </p:blipFill>
        <p:spPr>
          <a:xfrm>
            <a:off x="5975291" y="1418086"/>
            <a:ext cx="2965871" cy="2237426"/>
          </a:xfrm>
          <a:prstGeom prst="rect">
            <a:avLst/>
          </a:prstGeom>
        </p:spPr>
      </p:pic>
      <p:pic>
        <p:nvPicPr>
          <p:cNvPr id="4" name="Picture 3"/>
          <p:cNvPicPr>
            <a:picLocks noChangeAspect="1"/>
          </p:cNvPicPr>
          <p:nvPr/>
        </p:nvPicPr>
        <p:blipFill>
          <a:blip r:embed="rId4"/>
          <a:stretch>
            <a:fillRect/>
          </a:stretch>
        </p:blipFill>
        <p:spPr>
          <a:xfrm>
            <a:off x="8611986" y="3233801"/>
            <a:ext cx="463336" cy="682811"/>
          </a:xfrm>
          <a:prstGeom prst="rect">
            <a:avLst/>
          </a:prstGeom>
        </p:spPr>
      </p:pic>
      <p:pic>
        <p:nvPicPr>
          <p:cNvPr id="5" name="Picture 4"/>
          <p:cNvPicPr>
            <a:picLocks noChangeAspect="1"/>
          </p:cNvPicPr>
          <p:nvPr/>
        </p:nvPicPr>
        <p:blipFill>
          <a:blip r:embed="rId5"/>
          <a:stretch>
            <a:fillRect/>
          </a:stretch>
        </p:blipFill>
        <p:spPr>
          <a:xfrm>
            <a:off x="5993952" y="3893934"/>
            <a:ext cx="2969430" cy="2300026"/>
          </a:xfrm>
          <a:prstGeom prst="rect">
            <a:avLst/>
          </a:prstGeom>
        </p:spPr>
      </p:pic>
      <p:pic>
        <p:nvPicPr>
          <p:cNvPr id="6" name="Picture 5"/>
          <p:cNvPicPr>
            <a:picLocks noChangeAspect="1"/>
          </p:cNvPicPr>
          <p:nvPr/>
        </p:nvPicPr>
        <p:blipFill>
          <a:blip r:embed="rId6"/>
          <a:stretch>
            <a:fillRect/>
          </a:stretch>
        </p:blipFill>
        <p:spPr>
          <a:xfrm>
            <a:off x="8445008" y="5865405"/>
            <a:ext cx="566977" cy="566977"/>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Language>
    <DocId xmlns="4880e4f8-4b7d-4bdd-91e3-e10d47036eca">92621</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063717B2-AD3D-47D9-8D32-419BDD6A955C}">
  <ds:schemaRefs>
    <ds:schemaRef ds:uri="http://schemas.microsoft.com/sharepoint/v3/contenttype/forms"/>
  </ds:schemaRefs>
</ds:datastoreItem>
</file>

<file path=customXml/itemProps2.xml><?xml version="1.0" encoding="utf-8"?>
<ds:datastoreItem xmlns:ds="http://schemas.openxmlformats.org/officeDocument/2006/customXml" ds:itemID="{27660DA1-B0F6-41F3-BD6C-39B496B84549}"/>
</file>

<file path=customXml/itemProps3.xml><?xml version="1.0" encoding="utf-8"?>
<ds:datastoreItem xmlns:ds="http://schemas.openxmlformats.org/officeDocument/2006/customXml" ds:itemID="{2AC591C8-C70B-4D62-872A-E13F4EF6466D}">
  <ds:schemaRefs>
    <ds:schemaRef ds:uri="ce6069e0-ebb4-4736-a338-9269c29cf3ec"/>
    <ds:schemaRef ds:uri="http://schemas.microsoft.com/office/2006/metadata/properties"/>
    <ds:schemaRef ds:uri="http://schemas.microsoft.com/office/2006/documentManagement/types"/>
    <ds:schemaRef ds:uri="http://www.w3.org/XML/1998/namespace"/>
    <ds:schemaRef ds:uri="http://purl.org/dc/elements/1.1/"/>
    <ds:schemaRef ds:uri="http://schemas.microsoft.com/office/infopath/2007/PartnerControls"/>
    <ds:schemaRef ds:uri="http://purl.org/dc/dcmitype/"/>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15854</TotalTime>
  <Words>179</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Tahoma</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NAD#05 Final Pack</dc:title>
  <dc:creator>MU93647</dc:creator>
  <cp:lastModifiedBy>Balushi, Sumaiya MSE36</cp:lastModifiedBy>
  <cp:revision>1728</cp:revision>
  <cp:lastPrinted>2021-04-25T12:02:08Z</cp:lastPrinted>
  <dcterms:created xsi:type="dcterms:W3CDTF">2001-05-03T06:07:08Z</dcterms:created>
  <dcterms:modified xsi:type="dcterms:W3CDTF">2022-07-25T07:40:07Z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0x0101009148F5A04DDD49CBA7127AADA5FB792B00AADE34325A8B49CDA8BB4DB53328F214009C4067D375EDA046866D1CFD34BA6725</vt:lpwstr>
  </property>
</Properties>
</file>