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383" r:id="rId5"/>
  </p:sldIdLst>
  <p:sldSz cx="9144000" cy="6858000" type="screen4x3"/>
  <p:notesSz cx="6797675" cy="9926638"/>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CC"/>
    <a:srgbClr val="006600"/>
    <a:srgbClr val="003300"/>
    <a:srgbClr val="993300"/>
    <a:srgbClr val="000099"/>
    <a:srgbClr val="CC0000"/>
    <a:srgbClr val="FF9933"/>
    <a:srgbClr val="FF33CC"/>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87" autoAdjust="0"/>
    <p:restoredTop sz="93817" autoAdjust="0"/>
  </p:normalViewPr>
  <p:slideViewPr>
    <p:cSldViewPr>
      <p:cViewPr varScale="1">
        <p:scale>
          <a:sx n="87" d="100"/>
          <a:sy n="87" d="100"/>
        </p:scale>
        <p:origin x="822"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1"/>
            <a:ext cx="2945660" cy="496332"/>
          </a:xfrm>
          <a:prstGeom prst="rect">
            <a:avLst/>
          </a:prstGeom>
          <a:noFill/>
          <a:ln w="9525">
            <a:noFill/>
            <a:miter lim="800000"/>
            <a:headEnd/>
            <a:tailEnd/>
          </a:ln>
          <a:effectLst/>
        </p:spPr>
        <p:txBody>
          <a:bodyPr vert="horz" wrap="square" lIns="92126" tIns="46063" rIns="92126" bIns="46063" numCol="1" anchor="t" anchorCtr="0" compatLnSpc="1">
            <a:prstTxWarp prst="textNoShape">
              <a:avLst/>
            </a:prstTxWarp>
          </a:bodyPr>
          <a:lstStyle>
            <a:lvl1pPr>
              <a:defRPr sz="1200">
                <a:latin typeface="Times New Roman" pitchFamily="18" charset="0"/>
                <a:ea typeface="+mn-ea"/>
              </a:defRPr>
            </a:lvl1pPr>
          </a:lstStyle>
          <a:p>
            <a:pPr>
              <a:defRPr/>
            </a:pPr>
            <a:endParaRPr lang="en-US" dirty="0"/>
          </a:p>
        </p:txBody>
      </p:sp>
      <p:sp>
        <p:nvSpPr>
          <p:cNvPr id="9219" name="Rectangle 3"/>
          <p:cNvSpPr>
            <a:spLocks noGrp="1" noChangeArrowheads="1"/>
          </p:cNvSpPr>
          <p:nvPr>
            <p:ph type="dt" sz="quarter" idx="1"/>
          </p:nvPr>
        </p:nvSpPr>
        <p:spPr bwMode="auto">
          <a:xfrm>
            <a:off x="3852018" y="1"/>
            <a:ext cx="2945660" cy="496332"/>
          </a:xfrm>
          <a:prstGeom prst="rect">
            <a:avLst/>
          </a:prstGeom>
          <a:noFill/>
          <a:ln w="9525">
            <a:noFill/>
            <a:miter lim="800000"/>
            <a:headEnd/>
            <a:tailEnd/>
          </a:ln>
          <a:effectLst/>
        </p:spPr>
        <p:txBody>
          <a:bodyPr vert="horz" wrap="square" lIns="92126" tIns="46063" rIns="92126" bIns="46063" numCol="1" anchor="t" anchorCtr="0" compatLnSpc="1">
            <a:prstTxWarp prst="textNoShape">
              <a:avLst/>
            </a:prstTxWarp>
          </a:bodyPr>
          <a:lstStyle>
            <a:lvl1pPr algn="r">
              <a:defRPr sz="1200">
                <a:latin typeface="Times New Roman" pitchFamily="18" charset="0"/>
                <a:ea typeface="+mn-ea"/>
              </a:defRPr>
            </a:lvl1pPr>
          </a:lstStyle>
          <a:p>
            <a:pPr>
              <a:defRPr/>
            </a:pPr>
            <a:endParaRPr lang="en-US" dirty="0"/>
          </a:p>
        </p:txBody>
      </p:sp>
      <p:sp>
        <p:nvSpPr>
          <p:cNvPr id="9220" name="Rectangle 4"/>
          <p:cNvSpPr>
            <a:spLocks noGrp="1" noChangeArrowheads="1"/>
          </p:cNvSpPr>
          <p:nvPr>
            <p:ph type="ftr" sz="quarter" idx="2"/>
          </p:nvPr>
        </p:nvSpPr>
        <p:spPr bwMode="auto">
          <a:xfrm>
            <a:off x="0" y="9430306"/>
            <a:ext cx="2945660" cy="496332"/>
          </a:xfrm>
          <a:prstGeom prst="rect">
            <a:avLst/>
          </a:prstGeom>
          <a:noFill/>
          <a:ln w="9525">
            <a:noFill/>
            <a:miter lim="800000"/>
            <a:headEnd/>
            <a:tailEnd/>
          </a:ln>
          <a:effectLst/>
        </p:spPr>
        <p:txBody>
          <a:bodyPr vert="horz" wrap="square" lIns="92126" tIns="46063" rIns="92126" bIns="46063" numCol="1" anchor="b" anchorCtr="0" compatLnSpc="1">
            <a:prstTxWarp prst="textNoShape">
              <a:avLst/>
            </a:prstTxWarp>
          </a:bodyPr>
          <a:lstStyle>
            <a:lvl1pPr>
              <a:defRPr sz="1200">
                <a:latin typeface="Times New Roman" pitchFamily="18" charset="0"/>
                <a:ea typeface="+mn-ea"/>
              </a:defRPr>
            </a:lvl1pPr>
          </a:lstStyle>
          <a:p>
            <a:pPr>
              <a:defRPr/>
            </a:pPr>
            <a:endParaRPr lang="en-US" dirty="0"/>
          </a:p>
        </p:txBody>
      </p:sp>
      <p:sp>
        <p:nvSpPr>
          <p:cNvPr id="9221" name="Rectangle 5"/>
          <p:cNvSpPr>
            <a:spLocks noGrp="1" noChangeArrowheads="1"/>
          </p:cNvSpPr>
          <p:nvPr>
            <p:ph type="sldNum" sz="quarter" idx="3"/>
          </p:nvPr>
        </p:nvSpPr>
        <p:spPr bwMode="auto">
          <a:xfrm>
            <a:off x="3852018" y="9430306"/>
            <a:ext cx="2945660" cy="496332"/>
          </a:xfrm>
          <a:prstGeom prst="rect">
            <a:avLst/>
          </a:prstGeom>
          <a:noFill/>
          <a:ln w="9525">
            <a:noFill/>
            <a:miter lim="800000"/>
            <a:headEnd/>
            <a:tailEnd/>
          </a:ln>
          <a:effectLst/>
        </p:spPr>
        <p:txBody>
          <a:bodyPr vert="horz" wrap="square" lIns="92126" tIns="46063" rIns="92126" bIns="46063" numCol="1" anchor="b" anchorCtr="0" compatLnSpc="1">
            <a:prstTxWarp prst="textNoShape">
              <a:avLst/>
            </a:prstTxWarp>
          </a:bodyPr>
          <a:lstStyle>
            <a:lvl1pPr algn="r">
              <a:defRPr sz="1200"/>
            </a:lvl1pPr>
          </a:lstStyle>
          <a:p>
            <a:fld id="{10A55E05-C094-4EEE-B119-3FCA035C0D65}" type="slidenum">
              <a:rPr lang="en-US"/>
              <a:pPr/>
              <a:t>‹#›</a:t>
            </a:fld>
            <a:endParaRPr lang="en-US" dirty="0"/>
          </a:p>
        </p:txBody>
      </p:sp>
    </p:spTree>
    <p:extLst>
      <p:ext uri="{BB962C8B-B14F-4D97-AF65-F5344CB8AC3E}">
        <p14:creationId xmlns:p14="http://schemas.microsoft.com/office/powerpoint/2010/main" val="10154223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1"/>
            <a:ext cx="2945660" cy="496332"/>
          </a:xfrm>
          <a:prstGeom prst="rect">
            <a:avLst/>
          </a:prstGeom>
          <a:noFill/>
          <a:ln w="9525">
            <a:noFill/>
            <a:miter lim="800000"/>
            <a:headEnd/>
            <a:tailEnd/>
          </a:ln>
          <a:effectLst/>
        </p:spPr>
        <p:txBody>
          <a:bodyPr vert="horz" wrap="square" lIns="92126" tIns="46063" rIns="92126" bIns="46063" numCol="1" anchor="t" anchorCtr="0" compatLnSpc="1">
            <a:prstTxWarp prst="textNoShape">
              <a:avLst/>
            </a:prstTxWarp>
          </a:bodyPr>
          <a:lstStyle>
            <a:lvl1pPr>
              <a:defRPr sz="1200">
                <a:latin typeface="Times New Roman" pitchFamily="18" charset="0"/>
                <a:ea typeface="+mn-ea"/>
              </a:defRPr>
            </a:lvl1pPr>
          </a:lstStyle>
          <a:p>
            <a:pPr>
              <a:defRPr/>
            </a:pPr>
            <a:endParaRPr lang="en-US" dirty="0"/>
          </a:p>
        </p:txBody>
      </p:sp>
      <p:sp>
        <p:nvSpPr>
          <p:cNvPr id="8195" name="Rectangle 3"/>
          <p:cNvSpPr>
            <a:spLocks noGrp="1" noChangeArrowheads="1"/>
          </p:cNvSpPr>
          <p:nvPr>
            <p:ph type="dt" idx="1"/>
          </p:nvPr>
        </p:nvSpPr>
        <p:spPr bwMode="auto">
          <a:xfrm>
            <a:off x="3852018" y="1"/>
            <a:ext cx="2945660" cy="496332"/>
          </a:xfrm>
          <a:prstGeom prst="rect">
            <a:avLst/>
          </a:prstGeom>
          <a:noFill/>
          <a:ln w="9525">
            <a:noFill/>
            <a:miter lim="800000"/>
            <a:headEnd/>
            <a:tailEnd/>
          </a:ln>
          <a:effectLst/>
        </p:spPr>
        <p:txBody>
          <a:bodyPr vert="horz" wrap="square" lIns="92126" tIns="46063" rIns="92126" bIns="46063" numCol="1" anchor="t" anchorCtr="0" compatLnSpc="1">
            <a:prstTxWarp prst="textNoShape">
              <a:avLst/>
            </a:prstTxWarp>
          </a:bodyPr>
          <a:lstStyle>
            <a:lvl1pPr algn="r">
              <a:defRPr sz="1200">
                <a:latin typeface="Times New Roman" pitchFamily="18" charset="0"/>
                <a:ea typeface="+mn-ea"/>
              </a:defRPr>
            </a:lvl1pPr>
          </a:lstStyle>
          <a:p>
            <a:pPr>
              <a:defRPr/>
            </a:pPr>
            <a:endParaRPr lang="en-US" dirty="0"/>
          </a:p>
        </p:txBody>
      </p:sp>
      <p:sp>
        <p:nvSpPr>
          <p:cNvPr id="6148"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p:cNvSpPr>
            <a:spLocks noGrp="1" noChangeArrowheads="1"/>
          </p:cNvSpPr>
          <p:nvPr>
            <p:ph type="body" sz="quarter" idx="3"/>
          </p:nvPr>
        </p:nvSpPr>
        <p:spPr bwMode="auto">
          <a:xfrm>
            <a:off x="906359" y="4715154"/>
            <a:ext cx="4984961" cy="4466987"/>
          </a:xfrm>
          <a:prstGeom prst="rect">
            <a:avLst/>
          </a:prstGeom>
          <a:noFill/>
          <a:ln w="9525">
            <a:noFill/>
            <a:miter lim="800000"/>
            <a:headEnd/>
            <a:tailEnd/>
          </a:ln>
          <a:effectLst/>
        </p:spPr>
        <p:txBody>
          <a:bodyPr vert="horz" wrap="square" lIns="92126" tIns="46063" rIns="92126" bIns="4606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0306"/>
            <a:ext cx="2945660" cy="496332"/>
          </a:xfrm>
          <a:prstGeom prst="rect">
            <a:avLst/>
          </a:prstGeom>
          <a:noFill/>
          <a:ln w="9525">
            <a:noFill/>
            <a:miter lim="800000"/>
            <a:headEnd/>
            <a:tailEnd/>
          </a:ln>
          <a:effectLst/>
        </p:spPr>
        <p:txBody>
          <a:bodyPr vert="horz" wrap="square" lIns="92126" tIns="46063" rIns="92126" bIns="46063" numCol="1" anchor="b" anchorCtr="0" compatLnSpc="1">
            <a:prstTxWarp prst="textNoShape">
              <a:avLst/>
            </a:prstTxWarp>
          </a:bodyPr>
          <a:lstStyle>
            <a:lvl1pPr>
              <a:defRPr sz="1200">
                <a:latin typeface="Times New Roman" pitchFamily="18" charset="0"/>
                <a:ea typeface="+mn-ea"/>
              </a:defRPr>
            </a:lvl1pPr>
          </a:lstStyle>
          <a:p>
            <a:pPr>
              <a:defRPr/>
            </a:pPr>
            <a:endParaRPr lang="en-US" dirty="0"/>
          </a:p>
        </p:txBody>
      </p:sp>
      <p:sp>
        <p:nvSpPr>
          <p:cNvPr id="8199" name="Rectangle 7"/>
          <p:cNvSpPr>
            <a:spLocks noGrp="1" noChangeArrowheads="1"/>
          </p:cNvSpPr>
          <p:nvPr>
            <p:ph type="sldNum" sz="quarter" idx="5"/>
          </p:nvPr>
        </p:nvSpPr>
        <p:spPr bwMode="auto">
          <a:xfrm>
            <a:off x="3852018" y="9430306"/>
            <a:ext cx="2945660" cy="496332"/>
          </a:xfrm>
          <a:prstGeom prst="rect">
            <a:avLst/>
          </a:prstGeom>
          <a:noFill/>
          <a:ln w="9525">
            <a:noFill/>
            <a:miter lim="800000"/>
            <a:headEnd/>
            <a:tailEnd/>
          </a:ln>
          <a:effectLst/>
        </p:spPr>
        <p:txBody>
          <a:bodyPr vert="horz" wrap="square" lIns="92126" tIns="46063" rIns="92126" bIns="46063" numCol="1" anchor="b" anchorCtr="0" compatLnSpc="1">
            <a:prstTxWarp prst="textNoShape">
              <a:avLst/>
            </a:prstTxWarp>
          </a:bodyPr>
          <a:lstStyle>
            <a:lvl1pPr algn="r">
              <a:defRPr sz="1200"/>
            </a:lvl1pPr>
          </a:lstStyle>
          <a:p>
            <a:fld id="{70F25476-681A-46EE-9DB8-5BCA5C11C965}" type="slidenum">
              <a:rPr lang="en-US"/>
              <a:pPr/>
              <a:t>‹#›</a:t>
            </a:fld>
            <a:endParaRPr lang="en-US" dirty="0"/>
          </a:p>
        </p:txBody>
      </p:sp>
    </p:spTree>
    <p:extLst>
      <p:ext uri="{BB962C8B-B14F-4D97-AF65-F5344CB8AC3E}">
        <p14:creationId xmlns:p14="http://schemas.microsoft.com/office/powerpoint/2010/main" val="743020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sz="1200" dirty="0">
                <a:solidFill>
                  <a:srgbClr val="000000"/>
                </a:solidFill>
                <a:latin typeface="Arial" pitchFamily="34" charset="0"/>
              </a:rPr>
              <a:t>No names or detail of company to link this to any recent specific incident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05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ext Box 12"/>
          <p:cNvSpPr txBox="1">
            <a:spLocks noChangeArrowheads="1"/>
          </p:cNvSpPr>
          <p:nvPr userDrawn="1"/>
        </p:nvSpPr>
        <p:spPr bwMode="auto">
          <a:xfrm>
            <a:off x="1752600" y="22225"/>
            <a:ext cx="5599113" cy="646113"/>
          </a:xfrm>
          <a:prstGeom prst="rect">
            <a:avLst/>
          </a:prstGeom>
          <a:noFill/>
          <a:ln>
            <a:noFill/>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GB" sz="3600" dirty="0">
                <a:latin typeface="Arial" charset="0"/>
                <a:ea typeface="+mn-ea"/>
              </a:rPr>
              <a:t>PDO Safety advice</a:t>
            </a:r>
          </a:p>
        </p:txBody>
      </p:sp>
    </p:spTree>
    <p:extLst>
      <p:ext uri="{BB962C8B-B14F-4D97-AF65-F5344CB8AC3E}">
        <p14:creationId xmlns:p14="http://schemas.microsoft.com/office/powerpoint/2010/main" val="2484000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Rectangle 10"/>
          <p:cNvSpPr>
            <a:spLocks noChangeArrowheads="1"/>
          </p:cNvSpPr>
          <p:nvPr userDrawn="1"/>
        </p:nvSpPr>
        <p:spPr bwMode="auto">
          <a:xfrm>
            <a:off x="2357438" y="76200"/>
            <a:ext cx="44291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GB" sz="3200" dirty="0">
                <a:latin typeface="Arial" pitchFamily="34" charset="0"/>
              </a:rPr>
              <a:t>Management learning's</a:t>
            </a:r>
          </a:p>
        </p:txBody>
      </p:sp>
    </p:spTree>
    <p:extLst>
      <p:ext uri="{BB962C8B-B14F-4D97-AF65-F5344CB8AC3E}">
        <p14:creationId xmlns:p14="http://schemas.microsoft.com/office/powerpoint/2010/main" val="395359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pitchFamily="18" charset="0"/>
                <a:ea typeface="+mn-ea"/>
              </a:defRPr>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pitchFamily="18" charset="0"/>
                <a:ea typeface="+mn-ea"/>
              </a:defRPr>
            </a:lvl1pPr>
          </a:lstStyle>
          <a:p>
            <a:pPr>
              <a:defRPr/>
            </a:pPr>
            <a:r>
              <a:rPr lang="en-US"/>
              <a:t>Confidential - Not to be shared outside of PDO/PDO contractors </a:t>
            </a: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CF04E7FF-1C53-4DA0-88D2-79EB900CE8F8}" type="slidenum">
              <a:rPr lang="en-US"/>
              <a:pPr/>
              <a:t>‹#›</a:t>
            </a:fld>
            <a:endParaRPr lang="en-US" dirty="0"/>
          </a:p>
        </p:txBody>
      </p:sp>
      <p:sp>
        <p:nvSpPr>
          <p:cNvPr id="2" name="TextBox 6"/>
          <p:cNvSpPr txBox="1">
            <a:spLocks noChangeArrowheads="1"/>
          </p:cNvSpPr>
          <p:nvPr userDrawn="1"/>
        </p:nvSpPr>
        <p:spPr bwMode="auto">
          <a:xfrm>
            <a:off x="762000" y="228600"/>
            <a:ext cx="7467600" cy="400050"/>
          </a:xfrm>
          <a:prstGeom prst="rect">
            <a:avLst/>
          </a:prstGeom>
          <a:noFill/>
          <a:ln>
            <a:noFill/>
          </a:ln>
        </p:spPr>
        <p:txBody>
          <a:bodyPr>
            <a:spAutoFit/>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sz="2000" b="1" i="1" dirty="0">
                <a:solidFill>
                  <a:srgbClr val="CCCCFF"/>
                </a:solidFill>
                <a:latin typeface="Arial" pitchFamily="34" charset="0"/>
                <a:cs typeface="Arial" pitchFamily="34" charset="0"/>
              </a:rPr>
              <a:t>Main contractor name – LTI# - Date of incident</a:t>
            </a:r>
            <a:endParaRPr lang="en-US" dirty="0"/>
          </a:p>
        </p:txBody>
      </p:sp>
      <p:sp>
        <p:nvSpPr>
          <p:cNvPr id="1031" name="Rectangle 7"/>
          <p:cNvSpPr>
            <a:spLocks noChangeArrowheads="1"/>
          </p:cNvSpPr>
          <p:nvPr userDrawn="1"/>
        </p:nvSpPr>
        <p:spPr bwMode="auto">
          <a:xfrm>
            <a:off x="0" y="0"/>
            <a:ext cx="9144000" cy="6858000"/>
          </a:xfrm>
          <a:prstGeom prst="rect">
            <a:avLst/>
          </a:prstGeom>
          <a:solidFill>
            <a:schemeClr val="bg1"/>
          </a:solidFill>
          <a:ln w="9525">
            <a:solidFill>
              <a:schemeClr val="tx1"/>
            </a:solidFill>
            <a:round/>
            <a:headEnd/>
            <a:tailEnd/>
          </a:ln>
        </p:spPr>
        <p:txBody>
          <a:bodyPr/>
          <a:lstStyle/>
          <a:p>
            <a:endParaRPr lang="en-US" dirty="0"/>
          </a:p>
        </p:txBody>
      </p:sp>
      <p:pic>
        <p:nvPicPr>
          <p:cNvPr id="1032" name="Content Placeholder 3" descr="PPT option1.jpg"/>
          <p:cNvPicPr>
            <a:picLocks noChangeAspect="1"/>
          </p:cNvPicPr>
          <p:nvPr userDrawn="1"/>
        </p:nvPicPr>
        <p:blipFill>
          <a:blip r:embed="rId5" cstate="email">
            <a:extLst>
              <a:ext uri="{28A0092B-C50C-407E-A947-70E740481C1C}">
                <a14:useLocalDpi xmlns:a14="http://schemas.microsoft.com/office/drawing/2010/main"/>
              </a:ext>
            </a:extLst>
          </a:blip>
          <a:srcRect/>
          <a:stretch>
            <a:fillRect/>
          </a:stretch>
        </p:blipFill>
        <p:spPr bwMode="auto">
          <a:xfrm>
            <a:off x="-11113" y="0"/>
            <a:ext cx="915511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lide Number Placeholder 4"/>
          <p:cNvSpPr txBox="1">
            <a:spLocks/>
          </p:cNvSpPr>
          <p:nvPr userDrawn="1"/>
        </p:nvSpPr>
        <p:spPr>
          <a:xfrm>
            <a:off x="8548688" y="6477000"/>
            <a:ext cx="442912" cy="381000"/>
          </a:xfrm>
          <a:prstGeom prst="rect">
            <a:avLst/>
          </a:prstGeom>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68E07AC1-3450-4DA0-88C7-2C62C9C949A0}" type="slidenum">
              <a:rPr lang="en-US" sz="1400">
                <a:latin typeface="Arial" pitchFamily="34" charset="0"/>
              </a:rPr>
              <a:pPr/>
              <a:t>‹#›</a:t>
            </a:fld>
            <a:endParaRPr lang="en-US" sz="1800"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Lst>
  <p:hf sldNum="0" hdr="0" dt="0"/>
  <p:txStyles>
    <p:titleStyle>
      <a:lvl1pPr algn="ctr" rtl="0" eaLnBrk="0" fontAlgn="base" hangingPunct="0">
        <a:spcBef>
          <a:spcPct val="0"/>
        </a:spcBef>
        <a:spcAft>
          <a:spcPct val="0"/>
        </a:spcAft>
        <a:defRPr sz="2000" i="1">
          <a:solidFill>
            <a:schemeClr val="hlink"/>
          </a:solidFill>
          <a:latin typeface="+mj-lt"/>
          <a:ea typeface="MS PGothic" pitchFamily="34" charset="-128"/>
          <a:cs typeface="+mj-cs"/>
        </a:defRPr>
      </a:lvl1pPr>
      <a:lvl2pPr algn="ctr" rtl="0" eaLnBrk="0" fontAlgn="base" hangingPunct="0">
        <a:spcBef>
          <a:spcPct val="0"/>
        </a:spcBef>
        <a:spcAft>
          <a:spcPct val="0"/>
        </a:spcAft>
        <a:defRPr sz="2000" i="1">
          <a:solidFill>
            <a:schemeClr val="hlink"/>
          </a:solidFill>
          <a:latin typeface="Arial" charset="0"/>
          <a:ea typeface="MS PGothic" pitchFamily="34" charset="-128"/>
          <a:cs typeface="Arial" charset="0"/>
        </a:defRPr>
      </a:lvl2pPr>
      <a:lvl3pPr algn="ctr" rtl="0" eaLnBrk="0" fontAlgn="base" hangingPunct="0">
        <a:spcBef>
          <a:spcPct val="0"/>
        </a:spcBef>
        <a:spcAft>
          <a:spcPct val="0"/>
        </a:spcAft>
        <a:defRPr sz="2000" i="1">
          <a:solidFill>
            <a:schemeClr val="hlink"/>
          </a:solidFill>
          <a:latin typeface="Arial" charset="0"/>
          <a:ea typeface="MS PGothic" pitchFamily="34" charset="-128"/>
          <a:cs typeface="Arial" charset="0"/>
        </a:defRPr>
      </a:lvl3pPr>
      <a:lvl4pPr algn="ctr" rtl="0" eaLnBrk="0" fontAlgn="base" hangingPunct="0">
        <a:spcBef>
          <a:spcPct val="0"/>
        </a:spcBef>
        <a:spcAft>
          <a:spcPct val="0"/>
        </a:spcAft>
        <a:defRPr sz="2000" i="1">
          <a:solidFill>
            <a:schemeClr val="hlink"/>
          </a:solidFill>
          <a:latin typeface="Arial" charset="0"/>
          <a:ea typeface="MS PGothic" pitchFamily="34" charset="-128"/>
          <a:cs typeface="Arial" charset="0"/>
        </a:defRPr>
      </a:lvl4pPr>
      <a:lvl5pPr algn="ctr" rtl="0" eaLnBrk="0" fontAlgn="base" hangingPunct="0">
        <a:spcBef>
          <a:spcPct val="0"/>
        </a:spcBef>
        <a:spcAft>
          <a:spcPct val="0"/>
        </a:spcAft>
        <a:defRPr sz="2000" i="1">
          <a:solidFill>
            <a:schemeClr val="hlink"/>
          </a:solidFill>
          <a:latin typeface="Arial" charset="0"/>
          <a:ea typeface="MS PGothic" pitchFamily="34" charset="-128"/>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1400">
          <a:solidFill>
            <a:schemeClr val="tx1"/>
          </a:solidFill>
          <a:latin typeface="+mn-lt"/>
          <a:ea typeface="MS PGothic"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251520" y="1145977"/>
            <a:ext cx="5328592" cy="4154984"/>
          </a:xfrm>
          <a:prstGeom prst="rect">
            <a:avLst/>
          </a:prstGeom>
          <a:noFill/>
          <a:ln w="19050">
            <a:noFill/>
            <a:miter lim="800000"/>
            <a:headEnd/>
            <a:tailEnd/>
          </a:ln>
        </p:spPr>
        <p:txBody>
          <a:bodyPr wrap="square">
            <a:spAutoFit/>
          </a:bodyPr>
          <a:lstStyle/>
          <a:p>
            <a:pPr marL="114300" indent="-114300" algn="just">
              <a:defRPr/>
            </a:pPr>
            <a:r>
              <a:rPr lang="en-US" sz="1200" b="1" dirty="0">
                <a:solidFill>
                  <a:srgbClr val="FF0000"/>
                </a:solidFill>
                <a:latin typeface="Tahoma" pitchFamily="34" charset="0"/>
              </a:rPr>
              <a:t>What happened?</a:t>
            </a:r>
          </a:p>
          <a:p>
            <a:pPr marL="114300" indent="-114300" algn="just">
              <a:defRPr/>
            </a:pPr>
            <a:endParaRPr lang="en-US" sz="1200" dirty="0">
              <a:solidFill>
                <a:srgbClr val="FF0000"/>
              </a:solidFill>
              <a:latin typeface="Tahoma" pitchFamily="34" charset="0"/>
            </a:endParaRPr>
          </a:p>
          <a:p>
            <a:pPr marL="342900" indent="-342900" algn="just" eaLnBrk="1" hangingPunct="1">
              <a:defRPr/>
            </a:pPr>
            <a:r>
              <a:rPr lang="en-US" sz="1200" dirty="0">
                <a:latin typeface="Arial" pitchFamily="34" charset="0"/>
              </a:rPr>
              <a:t>         </a:t>
            </a:r>
            <a:r>
              <a:rPr lang="en-US" sz="1200" dirty="0">
                <a:solidFill>
                  <a:srgbClr val="000000"/>
                </a:solidFill>
                <a:latin typeface="Arial" pitchFamily="34" charset="0"/>
              </a:rPr>
              <a:t>On 12 April 2021 Laundry Staff went to the clinic with symptoms of throat pain, Diarrhea and body pain, mild cough. Rig medic examined him and his vital were normal. Discussed with PDO and advised to Quarantine him for 10 days. Next day on 13th he was shifted to Draieh Catering Accommodation, On 16th he admitted to a hospital, PCR test done on 17th &amp; result was positive. On 24th, Draieh Catering reported that he passed away in hospital due to health complications related to the covid-19 infection.</a:t>
            </a:r>
          </a:p>
          <a:p>
            <a:pPr marL="342900" indent="-342900" eaLnBrk="1" hangingPunct="1">
              <a:defRPr/>
            </a:pPr>
            <a:endParaRPr lang="en-US" sz="1200" dirty="0">
              <a:solidFill>
                <a:srgbClr val="000000"/>
              </a:solidFill>
              <a:latin typeface="Arial" pitchFamily="34" charset="0"/>
            </a:endParaRPr>
          </a:p>
          <a:p>
            <a:pPr marL="342900" indent="-342900" eaLnBrk="1" hangingPunct="1">
              <a:defRPr/>
            </a:pPr>
            <a:endParaRPr lang="en-US" sz="1200" dirty="0">
              <a:solidFill>
                <a:srgbClr val="000000"/>
              </a:solidFill>
              <a:latin typeface="Arial" pitchFamily="34" charset="0"/>
            </a:endParaRPr>
          </a:p>
          <a:p>
            <a:pPr marL="342900" indent="-342900" eaLnBrk="1" hangingPunct="1">
              <a:defRPr/>
            </a:pPr>
            <a:endParaRPr lang="en-US" sz="1200" dirty="0">
              <a:solidFill>
                <a:srgbClr val="000000"/>
              </a:solidFill>
              <a:latin typeface="Arial" charset="0"/>
            </a:endParaRPr>
          </a:p>
          <a:p>
            <a:pPr marL="114300" indent="-114300" algn="just">
              <a:defRPr/>
            </a:pPr>
            <a:r>
              <a:rPr lang="en-US" sz="1200" b="1" dirty="0">
                <a:solidFill>
                  <a:srgbClr val="333399"/>
                </a:solidFill>
                <a:latin typeface="Tahoma" pitchFamily="34" charset="0"/>
              </a:rPr>
              <a:t>Your learning from this incident..</a:t>
            </a:r>
          </a:p>
          <a:p>
            <a:pPr marL="114300" indent="-114300" algn="just">
              <a:defRPr/>
            </a:pPr>
            <a:endParaRPr lang="en-US" sz="1200" dirty="0">
              <a:solidFill>
                <a:srgbClr val="000000"/>
              </a:solidFill>
              <a:latin typeface="Arial" charset="0"/>
            </a:endParaRPr>
          </a:p>
          <a:p>
            <a:pPr marL="114300" indent="-114300">
              <a:defRPr/>
            </a:pPr>
            <a:r>
              <a:rPr lang="en-US" sz="1200" dirty="0">
                <a:latin typeface="Arial" charset="0"/>
                <a:cs typeface="Tahoma" pitchFamily="34" charset="0"/>
              </a:rPr>
              <a:t>1. Always ensure to report the health condition to rig medic immediately.</a:t>
            </a:r>
          </a:p>
          <a:p>
            <a:pPr marL="114300" indent="-114300">
              <a:defRPr/>
            </a:pPr>
            <a:r>
              <a:rPr lang="en-US" sz="1200" dirty="0">
                <a:latin typeface="Arial" charset="0"/>
                <a:cs typeface="Tahoma" pitchFamily="34" charset="0"/>
              </a:rPr>
              <a:t>2. Always ensure all site team following with COVID 19 protocols</a:t>
            </a:r>
          </a:p>
          <a:p>
            <a:pPr marL="114300" indent="-114300">
              <a:defRPr/>
            </a:pPr>
            <a:r>
              <a:rPr lang="en-US" sz="1200" dirty="0">
                <a:latin typeface="Arial" charset="0"/>
                <a:cs typeface="Tahoma" pitchFamily="34" charset="0"/>
              </a:rPr>
              <a:t>3. Watch for the COVID-19 symptoms of your colleagues/room mates and escalate it for timely treatment and precautions</a:t>
            </a:r>
          </a:p>
          <a:p>
            <a:pPr marL="114300" indent="-114300">
              <a:defRPr/>
            </a:pPr>
            <a:r>
              <a:rPr lang="en-US" sz="1200" dirty="0">
                <a:latin typeface="Arial" charset="0"/>
                <a:cs typeface="Tahoma" pitchFamily="34" charset="0"/>
              </a:rPr>
              <a:t> </a:t>
            </a:r>
          </a:p>
          <a:p>
            <a:pPr marL="114300" indent="-114300">
              <a:defRPr/>
            </a:pPr>
            <a:r>
              <a:rPr lang="en-US" sz="1200" dirty="0">
                <a:latin typeface="Arial" charset="0"/>
                <a:cs typeface="Tahoma" pitchFamily="34" charset="0"/>
              </a:rPr>
              <a:t> </a:t>
            </a:r>
          </a:p>
          <a:p>
            <a:pPr marL="114300" indent="-114300">
              <a:defRPr/>
            </a:pPr>
            <a:endParaRPr lang="en-US" sz="1200" dirty="0">
              <a:latin typeface="Arial" charset="0"/>
              <a:cs typeface="Tahoma" pitchFamily="34" charset="0"/>
            </a:endParaRPr>
          </a:p>
        </p:txBody>
      </p:sp>
      <p:sp>
        <p:nvSpPr>
          <p:cNvPr id="26627" name="Text Box 5"/>
          <p:cNvSpPr txBox="1">
            <a:spLocks noChangeArrowheads="1"/>
          </p:cNvSpPr>
          <p:nvPr/>
        </p:nvSpPr>
        <p:spPr bwMode="auto">
          <a:xfrm>
            <a:off x="5868144" y="1015126"/>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85450" y="5419635"/>
            <a:ext cx="5472608" cy="553998"/>
          </a:xfrm>
          <a:prstGeom prst="rect">
            <a:avLst/>
          </a:prstGeom>
          <a:solidFill>
            <a:schemeClr val="accent2"/>
          </a:solidFill>
          <a:ln w="9525">
            <a:noFill/>
            <a:miter lim="800000"/>
            <a:headEnd/>
            <a:tailEnd/>
          </a:ln>
        </p:spPr>
        <p:txBody>
          <a:bodyPr wrap="square">
            <a:spAutoFit/>
          </a:bodyPr>
          <a:lstStyle/>
          <a:p>
            <a:pPr algn="ctr" eaLnBrk="1" hangingPunct="1"/>
            <a:r>
              <a:rPr lang="en-US" sz="1500" b="1" dirty="0">
                <a:solidFill>
                  <a:srgbClr val="FFFF00"/>
                </a:solidFill>
                <a:latin typeface="Tahoma" pitchFamily="34" charset="0"/>
              </a:rPr>
              <a:t>Always ensure to follow with COVID 19  protocols and report any health issues immediately</a:t>
            </a: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sp>
        <p:nvSpPr>
          <p:cNvPr id="12" name="Rectangle 8"/>
          <p:cNvSpPr>
            <a:spLocks noChangeArrowheads="1"/>
          </p:cNvSpPr>
          <p:nvPr/>
        </p:nvSpPr>
        <p:spPr bwMode="auto">
          <a:xfrm>
            <a:off x="259478" y="838200"/>
            <a:ext cx="5298580" cy="307777"/>
          </a:xfrm>
          <a:prstGeom prst="rect">
            <a:avLst/>
          </a:prstGeom>
          <a:noFill/>
          <a:ln w="9525">
            <a:noFill/>
            <a:miter lim="800000"/>
            <a:headEnd/>
            <a:tailEnd/>
          </a:ln>
        </p:spPr>
        <p:txBody>
          <a:bodyPr wrap="square">
            <a:spAutoFit/>
          </a:bodyPr>
          <a:lstStyle/>
          <a:p>
            <a:pPr marL="114300" indent="-114300" algn="just"/>
            <a:r>
              <a:rPr lang="en-GB" sz="1400" b="1" dirty="0">
                <a:solidFill>
                  <a:srgbClr val="333399"/>
                </a:solidFill>
                <a:latin typeface="Tahoma" pitchFamily="34" charset="0"/>
              </a:rPr>
              <a:t>Date:24.04.2021</a:t>
            </a:r>
            <a:r>
              <a:rPr lang="en-US" sz="1400" b="1" dirty="0">
                <a:solidFill>
                  <a:srgbClr val="333399"/>
                </a:solidFill>
                <a:latin typeface="Tahoma" pitchFamily="34" charset="0"/>
              </a:rPr>
              <a:t>                   Incident title: NAD#06 </a:t>
            </a:r>
          </a:p>
        </p:txBody>
      </p:sp>
      <p:pic>
        <p:nvPicPr>
          <p:cNvPr id="3" name="Picture 2">
            <a:extLst>
              <a:ext uri="{FF2B5EF4-FFF2-40B4-BE49-F238E27FC236}">
                <a16:creationId xmlns:a16="http://schemas.microsoft.com/office/drawing/2014/main" id="{43292A49-9FE0-4E9C-AD9D-EB3DBE13193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6768" t="22046" r="4492" b="16881"/>
          <a:stretch/>
        </p:blipFill>
        <p:spPr>
          <a:xfrm>
            <a:off x="5724128" y="1015126"/>
            <a:ext cx="3168352" cy="5078170"/>
          </a:xfrm>
          <a:prstGeom prst="rect">
            <a:avLst/>
          </a:prstGeom>
        </p:spPr>
      </p:pic>
      <p:sp>
        <p:nvSpPr>
          <p:cNvPr id="9" name="Freeform 132">
            <a:extLst>
              <a:ext uri="{FF2B5EF4-FFF2-40B4-BE49-F238E27FC236}">
                <a16:creationId xmlns:a16="http://schemas.microsoft.com/office/drawing/2014/main" id="{D2620492-32E5-443F-86D3-DF5314BE6615}"/>
              </a:ext>
            </a:extLst>
          </p:cNvPr>
          <p:cNvSpPr>
            <a:spLocks/>
          </p:cNvSpPr>
          <p:nvPr/>
        </p:nvSpPr>
        <p:spPr bwMode="auto">
          <a:xfrm>
            <a:off x="8310018" y="5830708"/>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Language>
    <DocId xmlns="4880e4f8-4b7d-4bdd-91e3-e10d47036eca">92622</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063717B2-AD3D-47D9-8D32-419BDD6A955C}">
  <ds:schemaRefs>
    <ds:schemaRef ds:uri="http://schemas.microsoft.com/sharepoint/v3/contenttype/forms"/>
  </ds:schemaRefs>
</ds:datastoreItem>
</file>

<file path=customXml/itemProps2.xml><?xml version="1.0" encoding="utf-8"?>
<ds:datastoreItem xmlns:ds="http://schemas.openxmlformats.org/officeDocument/2006/customXml" ds:itemID="{732D334A-414C-4C37-813E-F862FD1D2C56}"/>
</file>

<file path=customXml/itemProps3.xml><?xml version="1.0" encoding="utf-8"?>
<ds:datastoreItem xmlns:ds="http://schemas.openxmlformats.org/officeDocument/2006/customXml" ds:itemID="{2AC591C8-C70B-4D62-872A-E13F4EF6466D}">
  <ds:schemaRefs>
    <ds:schemaRef ds:uri="http://schemas.microsoft.com/office/2006/documentManagement/types"/>
    <ds:schemaRef ds:uri="http://schemas.microsoft.com/office/2006/metadata/properties"/>
    <ds:schemaRef ds:uri="http://purl.org/dc/terms/"/>
    <ds:schemaRef ds:uri="http://purl.org/dc/elements/1.1/"/>
    <ds:schemaRef ds:uri="http://www.w3.org/XML/1998/namespace"/>
    <ds:schemaRef ds:uri="http://schemas.openxmlformats.org/package/2006/metadata/core-properties"/>
    <ds:schemaRef ds:uri="http://schemas.microsoft.com/office/infopath/2007/PartnerControls"/>
    <ds:schemaRef ds:uri="http://schemas.microsoft.com/sharepoint/v3"/>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10888</TotalTime>
  <Words>198</Words>
  <Application>Microsoft Office PowerPoint</Application>
  <PresentationFormat>On-screen Show (4:3)</PresentationFormat>
  <Paragraphs>18</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Tahoma</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NAD#06-Hilong- Pst QAQC final pack</dc:title>
  <dc:creator>MU93647</dc:creator>
  <cp:lastModifiedBy>Balushi, Sumaiya MSE36</cp:lastModifiedBy>
  <cp:revision>1392</cp:revision>
  <cp:lastPrinted>2014-02-13T05:40:56Z</cp:lastPrinted>
  <dcterms:created xsi:type="dcterms:W3CDTF">2001-05-03T06:07:08Z</dcterms:created>
  <dcterms:modified xsi:type="dcterms:W3CDTF">2022-07-25T07:41:39Z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0x0101009148F5A04DDD49CBA7127AADA5FB792B00AADE34325A8B49CDA8BB4DB53328F214009C4067D375EDA046866D1CFD34BA6725</vt:lpwstr>
  </property>
</Properties>
</file>