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handoutMasterIdLst>
    <p:handoutMasterId r:id="rId7"/>
  </p:handoutMasterIdLst>
  <p:sldIdLst>
    <p:sldId id="383" r:id="rId5"/>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00"/>
    <a:srgbClr val="0000CC"/>
    <a:srgbClr val="000099"/>
    <a:srgbClr val="FF33CC"/>
    <a:srgbClr val="006600"/>
    <a:srgbClr val="003300"/>
    <a:srgbClr val="CC0000"/>
    <a:srgbClr val="FF993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136" autoAdjust="0"/>
  </p:normalViewPr>
  <p:slideViewPr>
    <p:cSldViewPr>
      <p:cViewPr varScale="1">
        <p:scale>
          <a:sx n="88" d="100"/>
          <a:sy n="88" d="100"/>
        </p:scale>
        <p:origin x="10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45660" cy="496332"/>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a:defRPr sz="1200">
                <a:latin typeface="Times New Roman" pitchFamily="18" charset="0"/>
                <a:ea typeface="+mn-ea"/>
              </a:defRPr>
            </a:lvl1pPr>
          </a:lstStyle>
          <a:p>
            <a:pPr>
              <a:defRPr/>
            </a:pPr>
            <a:endParaRPr lang="en-US" dirty="0"/>
          </a:p>
        </p:txBody>
      </p:sp>
      <p:sp>
        <p:nvSpPr>
          <p:cNvPr id="9219" name="Rectangle 3"/>
          <p:cNvSpPr>
            <a:spLocks noGrp="1" noChangeArrowheads="1"/>
          </p:cNvSpPr>
          <p:nvPr>
            <p:ph type="dt" sz="quarter" idx="1"/>
          </p:nvPr>
        </p:nvSpPr>
        <p:spPr bwMode="auto">
          <a:xfrm>
            <a:off x="3852018" y="1"/>
            <a:ext cx="2945660" cy="496332"/>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algn="r">
              <a:defRPr sz="1200">
                <a:latin typeface="Times New Roman" pitchFamily="18" charset="0"/>
                <a:ea typeface="+mn-ea"/>
              </a:defRPr>
            </a:lvl1pPr>
          </a:lstStyle>
          <a:p>
            <a:pPr>
              <a:defRPr/>
            </a:pPr>
            <a:endParaRPr lang="en-US" dirty="0"/>
          </a:p>
        </p:txBody>
      </p:sp>
      <p:sp>
        <p:nvSpPr>
          <p:cNvPr id="9220" name="Rectangle 4"/>
          <p:cNvSpPr>
            <a:spLocks noGrp="1" noChangeArrowheads="1"/>
          </p:cNvSpPr>
          <p:nvPr>
            <p:ph type="ftr" sz="quarter" idx="2"/>
          </p:nvPr>
        </p:nvSpPr>
        <p:spPr bwMode="auto">
          <a:xfrm>
            <a:off x="0" y="9430306"/>
            <a:ext cx="2945660" cy="496332"/>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a:defRPr sz="1200">
                <a:latin typeface="Times New Roman" pitchFamily="18" charset="0"/>
                <a:ea typeface="+mn-ea"/>
              </a:defRPr>
            </a:lvl1pPr>
          </a:lstStyle>
          <a:p>
            <a:pPr>
              <a:defRPr/>
            </a:pPr>
            <a:endParaRPr lang="en-US" dirty="0"/>
          </a:p>
        </p:txBody>
      </p:sp>
      <p:sp>
        <p:nvSpPr>
          <p:cNvPr id="9221" name="Rectangle 5"/>
          <p:cNvSpPr>
            <a:spLocks noGrp="1" noChangeArrowheads="1"/>
          </p:cNvSpPr>
          <p:nvPr>
            <p:ph type="sldNum" sz="quarter" idx="3"/>
          </p:nvPr>
        </p:nvSpPr>
        <p:spPr bwMode="auto">
          <a:xfrm>
            <a:off x="3852018" y="9430306"/>
            <a:ext cx="2945660" cy="496332"/>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algn="r">
              <a:defRPr sz="1200"/>
            </a:lvl1pPr>
          </a:lstStyle>
          <a:p>
            <a:fld id="{10A55E05-C094-4EEE-B119-3FCA035C0D65}" type="slidenum">
              <a:rPr lang="en-US"/>
              <a:pPr/>
              <a:t>‹#›</a:t>
            </a:fld>
            <a:endParaRPr lang="en-US" dirty="0"/>
          </a:p>
        </p:txBody>
      </p:sp>
    </p:spTree>
    <p:extLst>
      <p:ext uri="{BB962C8B-B14F-4D97-AF65-F5344CB8AC3E}">
        <p14:creationId xmlns:p14="http://schemas.microsoft.com/office/powerpoint/2010/main" val="101542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2945660" cy="496332"/>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a:defRPr sz="1200">
                <a:latin typeface="Times New Roman" pitchFamily="18" charset="0"/>
                <a:ea typeface="+mn-ea"/>
              </a:defRPr>
            </a:lvl1pPr>
          </a:lstStyle>
          <a:p>
            <a:pPr>
              <a:defRPr/>
            </a:pPr>
            <a:endParaRPr lang="en-US" dirty="0"/>
          </a:p>
        </p:txBody>
      </p:sp>
      <p:sp>
        <p:nvSpPr>
          <p:cNvPr id="8195" name="Rectangle 3"/>
          <p:cNvSpPr>
            <a:spLocks noGrp="1" noChangeArrowheads="1"/>
          </p:cNvSpPr>
          <p:nvPr>
            <p:ph type="dt" idx="1"/>
          </p:nvPr>
        </p:nvSpPr>
        <p:spPr bwMode="auto">
          <a:xfrm>
            <a:off x="3852018" y="1"/>
            <a:ext cx="2945660" cy="496332"/>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lvl1pPr algn="r">
              <a:defRPr sz="1200">
                <a:latin typeface="Times New Roman" pitchFamily="18" charset="0"/>
                <a:ea typeface="+mn-ea"/>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06359" y="4715154"/>
            <a:ext cx="4984961" cy="4466987"/>
          </a:xfrm>
          <a:prstGeom prst="rect">
            <a:avLst/>
          </a:prstGeom>
          <a:noFill/>
          <a:ln w="9525">
            <a:noFill/>
            <a:miter lim="800000"/>
            <a:headEnd/>
            <a:tailEnd/>
          </a:ln>
          <a:effectLst/>
        </p:spPr>
        <p:txBody>
          <a:bodyPr vert="horz" wrap="square" lIns="92126" tIns="46063" rIns="92126" bIns="460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430306"/>
            <a:ext cx="2945660" cy="496332"/>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a:defRPr sz="1200">
                <a:latin typeface="Times New Roman" pitchFamily="18" charset="0"/>
                <a:ea typeface="+mn-ea"/>
              </a:defRPr>
            </a:lvl1pPr>
          </a:lstStyle>
          <a:p>
            <a:pPr>
              <a:defRPr/>
            </a:pPr>
            <a:endParaRPr lang="en-US" dirty="0"/>
          </a:p>
        </p:txBody>
      </p:sp>
      <p:sp>
        <p:nvSpPr>
          <p:cNvPr id="8199" name="Rectangle 7"/>
          <p:cNvSpPr>
            <a:spLocks noGrp="1" noChangeArrowheads="1"/>
          </p:cNvSpPr>
          <p:nvPr>
            <p:ph type="sldNum" sz="quarter" idx="5"/>
          </p:nvPr>
        </p:nvSpPr>
        <p:spPr bwMode="auto">
          <a:xfrm>
            <a:off x="3852018" y="9430306"/>
            <a:ext cx="2945660" cy="496332"/>
          </a:xfrm>
          <a:prstGeom prst="rect">
            <a:avLst/>
          </a:prstGeom>
          <a:noFill/>
          <a:ln w="9525">
            <a:noFill/>
            <a:miter lim="800000"/>
            <a:headEnd/>
            <a:tailEnd/>
          </a:ln>
          <a:effectLst/>
        </p:spPr>
        <p:txBody>
          <a:bodyPr vert="horz" wrap="square" lIns="92126" tIns="46063" rIns="92126" bIns="46063" numCol="1" anchor="b" anchorCtr="0" compatLnSpc="1">
            <a:prstTxWarp prst="textNoShape">
              <a:avLst/>
            </a:prstTxWarp>
          </a:bodyPr>
          <a:lstStyle>
            <a:lvl1pPr algn="r">
              <a:defRPr sz="1200"/>
            </a:lvl1pPr>
          </a:lstStyle>
          <a:p>
            <a:fld id="{70F25476-681A-46EE-9DB8-5BCA5C11C965}" type="slidenum">
              <a:rPr lang="en-US"/>
              <a:pPr/>
              <a:t>‹#›</a:t>
            </a:fld>
            <a:endParaRPr lang="en-US" dirty="0"/>
          </a:p>
        </p:txBody>
      </p:sp>
    </p:spTree>
    <p:extLst>
      <p:ext uri="{BB962C8B-B14F-4D97-AF65-F5344CB8AC3E}">
        <p14:creationId xmlns:p14="http://schemas.microsoft.com/office/powerpoint/2010/main" val="74302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z="1200" dirty="0">
                <a:solidFill>
                  <a:srgbClr val="000000"/>
                </a:solidFill>
                <a:latin typeface="Arial" pitchFamily="34" charset="0"/>
              </a:rPr>
              <a:t>No names or detail of company to link this to any recent specific incident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34888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1752600" y="22225"/>
            <a:ext cx="5599113" cy="646113"/>
          </a:xfrm>
          <a:prstGeom prst="rect">
            <a:avLst/>
          </a:prstGeom>
          <a:no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GB" sz="3600" dirty="0">
                <a:latin typeface="Arial" charset="0"/>
                <a:ea typeface="+mn-ea"/>
              </a:rPr>
              <a:t>PDO Safety advice</a:t>
            </a:r>
          </a:p>
        </p:txBody>
      </p:sp>
    </p:spTree>
    <p:extLst>
      <p:ext uri="{BB962C8B-B14F-4D97-AF65-F5344CB8AC3E}">
        <p14:creationId xmlns:p14="http://schemas.microsoft.com/office/powerpoint/2010/main" val="248400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2357438" y="76200"/>
            <a:ext cx="4429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dirty="0">
                <a:latin typeface="Arial" pitchFamily="34" charset="0"/>
              </a:rPr>
              <a:t>Management learning's</a:t>
            </a:r>
          </a:p>
        </p:txBody>
      </p:sp>
    </p:spTree>
    <p:extLst>
      <p:ext uri="{BB962C8B-B14F-4D97-AF65-F5344CB8AC3E}">
        <p14:creationId xmlns:p14="http://schemas.microsoft.com/office/powerpoint/2010/main" val="39535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a:defRPr/>
            </a:pPr>
            <a:r>
              <a:rPr lang="en-US"/>
              <a:t>Confidential - Not to be shared outside of PDO/PDO contractors </a:t>
            </a:r>
            <a:endParaRPr lang="en-US" dirty="0"/>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F04E7FF-1C53-4DA0-88D2-79EB900CE8F8}" type="slidenum">
              <a:rPr lang="en-US"/>
              <a:pPr/>
              <a:t>‹#›</a:t>
            </a:fld>
            <a:endParaRPr lang="en-US" dirty="0"/>
          </a:p>
        </p:txBody>
      </p:sp>
      <p:sp>
        <p:nvSpPr>
          <p:cNvPr id="2" name="TextBox 6"/>
          <p:cNvSpPr txBox="1">
            <a:spLocks noChangeArrowheads="1"/>
          </p:cNvSpPr>
          <p:nvPr userDrawn="1"/>
        </p:nvSpPr>
        <p:spPr bwMode="auto">
          <a:xfrm>
            <a:off x="762000" y="228600"/>
            <a:ext cx="7467600" cy="400050"/>
          </a:xfrm>
          <a:prstGeom prst="rect">
            <a:avLst/>
          </a:prstGeom>
          <a:no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sz="2000" b="1" i="1" dirty="0">
                <a:solidFill>
                  <a:srgbClr val="CCCCFF"/>
                </a:solidFill>
                <a:latin typeface="Arial" pitchFamily="34" charset="0"/>
                <a:cs typeface="Arial" pitchFamily="34" charset="0"/>
              </a:rPr>
              <a:t>Main contractor name – LTI# - Date of incident</a:t>
            </a:r>
            <a:endParaRPr lang="en-US" dirty="0"/>
          </a:p>
        </p:txBody>
      </p:sp>
      <p:sp>
        <p:nvSpPr>
          <p:cNvPr id="1031" name="Rectangle 7"/>
          <p:cNvSpPr>
            <a:spLocks noChangeArrowheads="1"/>
          </p:cNvSpPr>
          <p:nvPr userDrawn="1"/>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dirty="0"/>
          </a:p>
        </p:txBody>
      </p:sp>
      <p:pic>
        <p:nvPicPr>
          <p:cNvPr id="1032" name="Content Placeholder 3" descr="PPT option1.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p:cNvSpPr txBox="1">
            <a:spLocks/>
          </p:cNvSpPr>
          <p:nvPr userDrawn="1"/>
        </p:nvSpPr>
        <p:spPr>
          <a:xfrm>
            <a:off x="8548688" y="6477000"/>
            <a:ext cx="442912" cy="381000"/>
          </a:xfrm>
          <a:prstGeom prst="rect">
            <a:avLst/>
          </a:prstGeom>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68E07AC1-3450-4DA0-88C7-2C62C9C949A0}" type="slidenum">
              <a:rPr lang="en-US" sz="1400">
                <a:latin typeface="Arial" pitchFamily="34" charset="0"/>
              </a:rPr>
              <a:pPr/>
              <a:t>‹#›</a:t>
            </a:fld>
            <a:endParaRPr lang="en-US" sz="1800"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Lst>
  <p:hf sldNum="0" hdr="0" dt="0"/>
  <p:txStyles>
    <p:titleStyle>
      <a:lvl1pPr algn="ctr" rtl="0" eaLnBrk="0" fontAlgn="base" hangingPunct="0">
        <a:spcBef>
          <a:spcPct val="0"/>
        </a:spcBef>
        <a:spcAft>
          <a:spcPct val="0"/>
        </a:spcAft>
        <a:defRPr sz="2000" i="1">
          <a:solidFill>
            <a:schemeClr val="hlink"/>
          </a:solidFill>
          <a:latin typeface="+mj-lt"/>
          <a:ea typeface="MS PGothic" pitchFamily="34" charset="-128"/>
          <a:cs typeface="+mj-cs"/>
        </a:defRPr>
      </a:lvl1pPr>
      <a:lvl2pPr algn="ctr" rtl="0" eaLnBrk="0" fontAlgn="base" hangingPunct="0">
        <a:spcBef>
          <a:spcPct val="0"/>
        </a:spcBef>
        <a:spcAft>
          <a:spcPct val="0"/>
        </a:spcAft>
        <a:defRPr sz="2000" i="1">
          <a:solidFill>
            <a:schemeClr val="hlink"/>
          </a:solidFill>
          <a:latin typeface="Arial" charset="0"/>
          <a:ea typeface="MS PGothic" pitchFamily="34" charset="-128"/>
          <a:cs typeface="Arial" charset="0"/>
        </a:defRPr>
      </a:lvl2pPr>
      <a:lvl3pPr algn="ctr" rtl="0" eaLnBrk="0" fontAlgn="base" hangingPunct="0">
        <a:spcBef>
          <a:spcPct val="0"/>
        </a:spcBef>
        <a:spcAft>
          <a:spcPct val="0"/>
        </a:spcAft>
        <a:defRPr sz="2000" i="1">
          <a:solidFill>
            <a:schemeClr val="hlink"/>
          </a:solidFill>
          <a:latin typeface="Arial" charset="0"/>
          <a:ea typeface="MS PGothic" pitchFamily="34" charset="-128"/>
          <a:cs typeface="Arial" charset="0"/>
        </a:defRPr>
      </a:lvl3pPr>
      <a:lvl4pPr algn="ctr" rtl="0" eaLnBrk="0" fontAlgn="base" hangingPunct="0">
        <a:spcBef>
          <a:spcPct val="0"/>
        </a:spcBef>
        <a:spcAft>
          <a:spcPct val="0"/>
        </a:spcAft>
        <a:defRPr sz="2000" i="1">
          <a:solidFill>
            <a:schemeClr val="hlink"/>
          </a:solidFill>
          <a:latin typeface="Arial" charset="0"/>
          <a:ea typeface="MS PGothic" pitchFamily="34" charset="-128"/>
          <a:cs typeface="Arial" charset="0"/>
        </a:defRPr>
      </a:lvl4pPr>
      <a:lvl5pPr algn="ctr" rtl="0" eaLnBrk="0" fontAlgn="base" hangingPunct="0">
        <a:spcBef>
          <a:spcPct val="0"/>
        </a:spcBef>
        <a:spcAft>
          <a:spcPct val="0"/>
        </a:spcAft>
        <a:defRPr sz="2000" i="1">
          <a:solidFill>
            <a:schemeClr val="hlink"/>
          </a:solidFill>
          <a:latin typeface="Arial" charset="0"/>
          <a:ea typeface="MS PGothic" pitchFamily="34" charset="-128"/>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1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251520" y="1066800"/>
            <a:ext cx="5112568" cy="4584332"/>
          </a:xfrm>
          <a:prstGeom prst="rect">
            <a:avLst/>
          </a:prstGeom>
          <a:noFill/>
          <a:ln w="19050">
            <a:noFill/>
            <a:miter lim="800000"/>
            <a:headEnd/>
            <a:tailEnd/>
          </a:ln>
        </p:spPr>
        <p:txBody>
          <a:bodyPr wrap="square">
            <a:spAutoFit/>
          </a:bodyPr>
          <a:lstStyle/>
          <a:p>
            <a:pPr marL="114300" indent="-114300" algn="just">
              <a:defRPr/>
            </a:pPr>
            <a:r>
              <a:rPr lang="en-US" sz="1600" b="1" dirty="0">
                <a:solidFill>
                  <a:srgbClr val="FF0000"/>
                </a:solidFill>
                <a:latin typeface="Tahoma" pitchFamily="34" charset="0"/>
              </a:rPr>
              <a:t>What happened?</a:t>
            </a:r>
            <a:endParaRPr lang="en-US" sz="1600" dirty="0">
              <a:solidFill>
                <a:srgbClr val="FF0000"/>
              </a:solidFill>
              <a:latin typeface="Tahoma" pitchFamily="34" charset="0"/>
            </a:endParaRPr>
          </a:p>
          <a:p>
            <a:pPr marL="0" marR="0" algn="just">
              <a:lnSpc>
                <a:spcPct val="115000"/>
              </a:lnSpc>
              <a:spcBef>
                <a:spcPts val="0"/>
              </a:spcBef>
              <a:spcAft>
                <a:spcPts val="1000"/>
              </a:spcAft>
            </a:pPr>
            <a:r>
              <a:rPr lang="en-GB" sz="1200" dirty="0">
                <a:latin typeface="Arial" panose="020B0604020202020204" pitchFamily="34" charset="0"/>
                <a:ea typeface="Calibri" panose="020F0502020204030204" pitchFamily="34" charset="0"/>
                <a:cs typeface="Arial" panose="020B0604020202020204" pitchFamily="34" charset="0"/>
              </a:rPr>
              <a:t>A 47 yrs. old expat employee working as Site Manager who was tested positive for covid-19, found unconscious in his quarantine room at Harweel Rabab TAC. He was shifted to Harweel PDO clinic by ambulance for further medical management. The PDO Doctor and Medics administered him with CPR &amp; AED and was declared dead at 15:31 hrs. by Harweel PDO doctor</a:t>
            </a:r>
            <a:r>
              <a:rPr lang="en-GB" sz="1200" dirty="0">
                <a:solidFill>
                  <a:srgbClr val="0000FF"/>
                </a:solidFill>
                <a:latin typeface="Arial" panose="020B0604020202020204" pitchFamily="34" charset="0"/>
                <a:ea typeface="Calibri" panose="020F0502020204030204" pitchFamily="34"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lgn="just">
              <a:lnSpc>
                <a:spcPct val="115000"/>
              </a:lnSpc>
              <a:spcBef>
                <a:spcPts val="0"/>
              </a:spcBef>
              <a:spcAft>
                <a:spcPts val="1000"/>
              </a:spcAft>
              <a:buFont typeface="Arial" pitchFamily="34" charset="0"/>
              <a:buChar char="•"/>
              <a:defRPr/>
            </a:pPr>
            <a:r>
              <a:rPr lang="en-US" sz="1200" dirty="0">
                <a:latin typeface="Arial" panose="020B0604020202020204" pitchFamily="34" charset="0"/>
                <a:cs typeface="Arial" panose="020B0604020202020204" pitchFamily="34" charset="0"/>
              </a:rPr>
              <a:t>Always practice a healthy lifestyle and good dietary habits.</a:t>
            </a:r>
          </a:p>
          <a:p>
            <a:pPr marL="171450" indent="-171450" algn="just">
              <a:lnSpc>
                <a:spcPct val="115000"/>
              </a:lnSpc>
              <a:spcBef>
                <a:spcPts val="0"/>
              </a:spcBef>
              <a:spcAft>
                <a:spcPts val="1000"/>
              </a:spcAft>
              <a:buFont typeface="Arial" pitchFamily="34" charset="0"/>
              <a:buChar char="•"/>
              <a:defRPr/>
            </a:pPr>
            <a:r>
              <a:rPr lang="en-US" sz="1200" dirty="0">
                <a:latin typeface="Arial" panose="020B0604020202020204" pitchFamily="34" charset="0"/>
                <a:cs typeface="Arial" panose="020B0604020202020204" pitchFamily="34" charset="0"/>
              </a:rPr>
              <a:t>Always be aware of Covid symptoms and get medical assistance immediately</a:t>
            </a:r>
          </a:p>
          <a:p>
            <a:pPr algn="just">
              <a:lnSpc>
                <a:spcPct val="115000"/>
              </a:lnSpc>
              <a:spcBef>
                <a:spcPts val="0"/>
              </a:spcBef>
              <a:spcAft>
                <a:spcPts val="1000"/>
              </a:spcAft>
              <a:buFont typeface="Arial" pitchFamily="34" charset="0"/>
              <a:buChar char="•"/>
              <a:defRPr/>
            </a:pPr>
            <a:r>
              <a:rPr lang="en-US" sz="1200" dirty="0">
                <a:latin typeface="Arial" panose="020B0604020202020204" pitchFamily="34" charset="0"/>
                <a:cs typeface="Arial" panose="020B0604020202020204" pitchFamily="34" charset="0"/>
              </a:rPr>
              <a:t>  Always do regular Exercise and stay healthy.</a:t>
            </a:r>
          </a:p>
          <a:p>
            <a:pPr algn="just">
              <a:lnSpc>
                <a:spcPct val="115000"/>
              </a:lnSpc>
              <a:spcBef>
                <a:spcPts val="0"/>
              </a:spcBef>
              <a:spcAft>
                <a:spcPts val="1000"/>
              </a:spcAft>
              <a:buFont typeface="Arial" pitchFamily="34" charset="0"/>
              <a:buChar char="•"/>
              <a:defRPr/>
            </a:pPr>
            <a:r>
              <a:rPr lang="en-US" sz="1200" dirty="0">
                <a:latin typeface="Arial" panose="020B0604020202020204" pitchFamily="34" charset="0"/>
                <a:cs typeface="Arial" panose="020B0604020202020204" pitchFamily="34" charset="0"/>
              </a:rPr>
              <a:t>  Always inform any health issue and visit the nearest PAC clinic immediately.</a:t>
            </a:r>
          </a:p>
          <a:p>
            <a:pPr algn="just">
              <a:lnSpc>
                <a:spcPct val="115000"/>
              </a:lnSpc>
              <a:spcBef>
                <a:spcPts val="0"/>
              </a:spcBef>
              <a:spcAft>
                <a:spcPts val="1000"/>
              </a:spcAft>
              <a:buFont typeface="Arial" pitchFamily="34" charset="0"/>
              <a:buChar char="•"/>
              <a:defRPr/>
            </a:pPr>
            <a:r>
              <a:rPr lang="en-US" sz="1200" dirty="0">
                <a:latin typeface="Arial" panose="020B0604020202020204" pitchFamily="34" charset="0"/>
                <a:cs typeface="Arial" panose="020B0604020202020204" pitchFamily="34" charset="0"/>
              </a:rPr>
              <a:t>  Medical team should follow up on cases with </a:t>
            </a:r>
            <a:r>
              <a:rPr lang="en-US" sz="1200" kern="1200" baseline="0" dirty="0">
                <a:solidFill>
                  <a:schemeClr val="tx2"/>
                </a:solidFill>
                <a:latin typeface="+mj-lt"/>
                <a:ea typeface="MS PGothic" pitchFamily="34" charset="-128"/>
                <a:cs typeface="+mn-cs"/>
              </a:rPr>
              <a:t>chronic illness. </a:t>
            </a:r>
            <a:endParaRPr lang="en-US" sz="1200" dirty="0">
              <a:solidFill>
                <a:srgbClr val="0000FF"/>
              </a:solidFill>
              <a:latin typeface="Arial" panose="020B0604020202020204" pitchFamily="34" charset="0"/>
              <a:cs typeface="Arial" panose="020B0604020202020204" pitchFamily="34" charset="0"/>
            </a:endParaRPr>
          </a:p>
          <a:p>
            <a:pPr marL="119063" indent="-119063" eaLnBrk="1" hangingPunct="1">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251519" y="5428674"/>
            <a:ext cx="5259293" cy="584775"/>
          </a:xfrm>
          <a:prstGeom prst="rect">
            <a:avLst/>
          </a:prstGeom>
          <a:solidFill>
            <a:schemeClr val="accent2"/>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Maintain healthy lifestyle to prevent health complications</a:t>
            </a:r>
          </a:p>
        </p:txBody>
      </p:sp>
      <p:sp>
        <p:nvSpPr>
          <p:cNvPr id="14" name="Rectangle 13"/>
          <p:cNvSpPr/>
          <p:nvPr/>
        </p:nvSpPr>
        <p:spPr>
          <a:xfrm>
            <a:off x="5617013" y="812800"/>
            <a:ext cx="3401888" cy="228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mj-lt"/>
              </a:rPr>
              <a:t>Photo explaining what was done wrong</a:t>
            </a:r>
          </a:p>
        </p:txBody>
      </p:sp>
      <p:sp>
        <p:nvSpPr>
          <p:cNvPr id="15" name="Rectangle 14"/>
          <p:cNvSpPr/>
          <p:nvPr/>
        </p:nvSpPr>
        <p:spPr>
          <a:xfrm>
            <a:off x="5617013" y="3680880"/>
            <a:ext cx="3482640" cy="241602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mj-lt"/>
              </a:rPr>
              <a:t>Photo explaining how it should be done right</a:t>
            </a: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2" name="Rectangle 8"/>
          <p:cNvSpPr>
            <a:spLocks noChangeArrowheads="1"/>
          </p:cNvSpPr>
          <p:nvPr/>
        </p:nvSpPr>
        <p:spPr bwMode="auto">
          <a:xfrm>
            <a:off x="255146" y="792223"/>
            <a:ext cx="4672562" cy="307777"/>
          </a:xfrm>
          <a:prstGeom prst="rect">
            <a:avLst/>
          </a:prstGeom>
          <a:noFill/>
          <a:ln w="9525">
            <a:noFill/>
            <a:miter lim="800000"/>
            <a:headEnd/>
            <a:tailEnd/>
          </a:ln>
        </p:spPr>
        <p:txBody>
          <a:bodyPr wrap="square">
            <a:spAutoFit/>
          </a:bodyPr>
          <a:lstStyle/>
          <a:p>
            <a:pPr marL="114300" indent="-114300" algn="just"/>
            <a:r>
              <a:rPr lang="en-GB" sz="1400" b="1" dirty="0">
                <a:solidFill>
                  <a:srgbClr val="333399"/>
                </a:solidFill>
                <a:latin typeface="Tahoma" pitchFamily="34" charset="0"/>
              </a:rPr>
              <a:t>Date:</a:t>
            </a:r>
            <a:r>
              <a:rPr lang="en-US" sz="1400" b="1" dirty="0">
                <a:solidFill>
                  <a:srgbClr val="333399"/>
                </a:solidFill>
                <a:latin typeface="Tahoma" pitchFamily="34" charset="0"/>
              </a:rPr>
              <a:t> 29.04.2021               Incident title: NAD#07 </a:t>
            </a:r>
          </a:p>
        </p:txBody>
      </p:sp>
      <p:pic>
        <p:nvPicPr>
          <p:cNvPr id="17" name="Picture 16">
            <a:extLst>
              <a:ext uri="{FF2B5EF4-FFF2-40B4-BE49-F238E27FC236}">
                <a16:creationId xmlns:a16="http://schemas.microsoft.com/office/drawing/2014/main" id="{8189ED86-83F7-4C1C-8F68-F653FBF09EA5}"/>
              </a:ext>
            </a:extLst>
          </p:cNvPr>
          <p:cNvPicPr/>
          <p:nvPr/>
        </p:nvPicPr>
        <p:blipFill>
          <a:blip r:embed="rId3"/>
          <a:stretch>
            <a:fillRect/>
          </a:stretch>
        </p:blipFill>
        <p:spPr>
          <a:xfrm>
            <a:off x="5546942" y="3654568"/>
            <a:ext cx="3552712" cy="2468652"/>
          </a:xfrm>
          <a:prstGeom prst="rect">
            <a:avLst/>
          </a:prstGeom>
        </p:spPr>
      </p:pic>
      <p:pic>
        <p:nvPicPr>
          <p:cNvPr id="18" name="Picture 17">
            <a:extLst>
              <a:ext uri="{FF2B5EF4-FFF2-40B4-BE49-F238E27FC236}">
                <a16:creationId xmlns:a16="http://schemas.microsoft.com/office/drawing/2014/main" id="{4CF33EAD-E343-487A-9F7E-EE68C1D2633E}"/>
              </a:ext>
            </a:extLst>
          </p:cNvPr>
          <p:cNvPicPr/>
          <p:nvPr/>
        </p:nvPicPr>
        <p:blipFill>
          <a:blip r:embed="rId4"/>
          <a:stretch>
            <a:fillRect/>
          </a:stretch>
        </p:blipFill>
        <p:spPr>
          <a:xfrm>
            <a:off x="5634524" y="812800"/>
            <a:ext cx="3429000" cy="2286000"/>
          </a:xfrm>
          <a:prstGeom prst="rect">
            <a:avLst/>
          </a:prstGeom>
        </p:spPr>
      </p:pic>
      <p:sp>
        <p:nvSpPr>
          <p:cNvPr id="19" name="TextBox 16">
            <a:extLst>
              <a:ext uri="{FF2B5EF4-FFF2-40B4-BE49-F238E27FC236}">
                <a16:creationId xmlns:a16="http://schemas.microsoft.com/office/drawing/2014/main" id="{7375739E-9AA7-40FF-8133-AE464BDEB638}"/>
              </a:ext>
            </a:extLst>
          </p:cNvPr>
          <p:cNvSpPr txBox="1">
            <a:spLocks noChangeArrowheads="1"/>
          </p:cNvSpPr>
          <p:nvPr/>
        </p:nvSpPr>
        <p:spPr bwMode="auto">
          <a:xfrm>
            <a:off x="5642407" y="3098800"/>
            <a:ext cx="3401888" cy="338554"/>
          </a:xfrm>
          <a:prstGeom prst="rect">
            <a:avLst/>
          </a:prstGeom>
          <a:solidFill>
            <a:schemeClr val="bg1">
              <a:lumMod val="95000"/>
            </a:schemeClr>
          </a:solidFill>
          <a:ln w="9525">
            <a:noFill/>
            <a:miter lim="800000"/>
            <a:headEnd/>
            <a:tailEnd/>
          </a:ln>
        </p:spPr>
        <p:txBody>
          <a:bodyPr wrap="square">
            <a:spAutoFit/>
          </a:bodyPr>
          <a:lstStyle/>
          <a:p>
            <a:pPr eaLnBrk="1" hangingPunct="1"/>
            <a:r>
              <a:rPr lang="en-US" sz="1600" b="1" dirty="0">
                <a:solidFill>
                  <a:srgbClr val="993300"/>
                </a:solidFill>
                <a:latin typeface="Tahoma" pitchFamily="34" charset="0"/>
              </a:rPr>
              <a:t>Sedentary Lifestyle</a:t>
            </a:r>
          </a:p>
        </p:txBody>
      </p:sp>
      <p:grpSp>
        <p:nvGrpSpPr>
          <p:cNvPr id="2" name="Group 131"/>
          <p:cNvGrpSpPr>
            <a:grpSpLocks/>
          </p:cNvGrpSpPr>
          <p:nvPr/>
        </p:nvGrpSpPr>
        <p:grpSpPr bwMode="auto">
          <a:xfrm>
            <a:off x="8670436" y="3005601"/>
            <a:ext cx="358080" cy="465530"/>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0" name="TextBox 16">
            <a:extLst>
              <a:ext uri="{FF2B5EF4-FFF2-40B4-BE49-F238E27FC236}">
                <a16:creationId xmlns:a16="http://schemas.microsoft.com/office/drawing/2014/main" id="{9A7891C5-B02B-43A6-85C9-B01D2A881334}"/>
              </a:ext>
            </a:extLst>
          </p:cNvPr>
          <p:cNvSpPr txBox="1">
            <a:spLocks noChangeArrowheads="1"/>
          </p:cNvSpPr>
          <p:nvPr/>
        </p:nvSpPr>
        <p:spPr bwMode="auto">
          <a:xfrm>
            <a:off x="5546940" y="6085628"/>
            <a:ext cx="3552711" cy="338554"/>
          </a:xfrm>
          <a:prstGeom prst="rect">
            <a:avLst/>
          </a:prstGeom>
          <a:solidFill>
            <a:schemeClr val="bg1">
              <a:lumMod val="95000"/>
            </a:schemeClr>
          </a:solidFill>
          <a:ln w="9525">
            <a:noFill/>
            <a:miter lim="800000"/>
            <a:headEnd/>
            <a:tailEnd/>
          </a:ln>
        </p:spPr>
        <p:txBody>
          <a:bodyPr wrap="square">
            <a:spAutoFit/>
          </a:bodyPr>
          <a:lstStyle/>
          <a:p>
            <a:pPr eaLnBrk="1" hangingPunct="1"/>
            <a:r>
              <a:rPr lang="en-US" sz="1600" b="1" dirty="0">
                <a:solidFill>
                  <a:srgbClr val="00B050"/>
                </a:solidFill>
                <a:latin typeface="Tahoma" pitchFamily="34" charset="0"/>
              </a:rPr>
              <a:t>Healthy Lifestyle</a:t>
            </a:r>
          </a:p>
        </p:txBody>
      </p:sp>
      <p:sp>
        <p:nvSpPr>
          <p:cNvPr id="26634" name="Freeform 132"/>
          <p:cNvSpPr>
            <a:spLocks/>
          </p:cNvSpPr>
          <p:nvPr/>
        </p:nvSpPr>
        <p:spPr bwMode="auto">
          <a:xfrm>
            <a:off x="8606324" y="5885983"/>
            <a:ext cx="457200" cy="543968"/>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92623</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C591C8-C70B-4D62-872A-E13F4EF6466D}">
  <ds:schemaRefs>
    <ds:schemaRef ds:uri="http://purl.org/dc/terms/"/>
    <ds:schemaRef ds:uri="http://schemas.microsoft.com/office/2006/metadata/properties"/>
    <ds:schemaRef ds:uri="http://schemas.microsoft.com/office/2006/documentManagement/types"/>
    <ds:schemaRef ds:uri="http://schemas.microsoft.com/sharepoint/v3"/>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F891692-F501-48C1-8416-95B6F59309B1}"/>
</file>

<file path=customXml/itemProps3.xml><?xml version="1.0" encoding="utf-8"?>
<ds:datastoreItem xmlns:ds="http://schemas.openxmlformats.org/officeDocument/2006/customXml" ds:itemID="{063717B2-AD3D-47D9-8D32-419BDD6A95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12480</TotalTime>
  <Words>184</Words>
  <Application>Microsoft Office PowerPoint</Application>
  <PresentationFormat>On-screen Show (4:3)</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Tahoma</vt:lpstr>
      <vt:lpstr>Times New Roman</vt:lpstr>
      <vt:lpstr>Default Design</vt:lpstr>
      <vt:lpstr>PowerPoint Presentation</vt:lpstr>
    </vt:vector>
  </TitlesOfParts>
  <Company>Shell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NAD#07  ATE Post DPIRC Final Pack</dc:title>
  <dc:creator>MU93647</dc:creator>
  <cp:lastModifiedBy>Balushi, Sumaiya MSE36</cp:lastModifiedBy>
  <cp:revision>1563</cp:revision>
  <cp:lastPrinted>2014-02-13T05:40:56Z</cp:lastPrinted>
  <dcterms:created xsi:type="dcterms:W3CDTF">2001-05-03T06:07:08Z</dcterms:created>
  <dcterms:modified xsi:type="dcterms:W3CDTF">2022-07-25T07:42:24Z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0x0101009148F5A04DDD49CBA7127AADA5FB792B00AADE34325A8B49CDA8BB4DB53328F214009C4067D375EDA046866D1CFD34BA6725</vt:lpwstr>
  </property>
</Properties>
</file>