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383" r:id="rId5"/>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a:srgbClr val="006600"/>
    <a:srgbClr val="003300"/>
    <a:srgbClr val="993300"/>
    <a:srgbClr val="000099"/>
    <a:srgbClr val="CC0000"/>
    <a:srgbClr val="FF9933"/>
    <a:srgbClr val="FF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CA9882-6CDF-43C5-8200-20001670BEC2}" v="2" dt="2021-06-07T07:41:20.0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55" autoAdjust="0"/>
    <p:restoredTop sz="91446" autoAdjust="0"/>
  </p:normalViewPr>
  <p:slideViewPr>
    <p:cSldViewPr>
      <p:cViewPr varScale="1">
        <p:scale>
          <a:sx n="85" d="100"/>
          <a:sy n="85" d="100"/>
        </p:scale>
        <p:origin x="106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9219" name="Rectangle 3"/>
          <p:cNvSpPr>
            <a:spLocks noGrp="1" noChangeArrowheads="1"/>
          </p:cNvSpPr>
          <p:nvPr>
            <p:ph type="dt" sz="quarter" idx="1"/>
          </p:nvPr>
        </p:nvSpPr>
        <p:spPr bwMode="auto">
          <a:xfrm>
            <a:off x="3852018"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a:defRPr sz="1200">
                <a:latin typeface="Times New Roman" pitchFamily="18" charset="0"/>
                <a:ea typeface="+mn-ea"/>
              </a:defRPr>
            </a:lvl1pPr>
          </a:lstStyle>
          <a:p>
            <a:pPr>
              <a:defRPr/>
            </a:pPr>
            <a:endParaRPr lang="en-US" dirty="0"/>
          </a:p>
        </p:txBody>
      </p:sp>
      <p:sp>
        <p:nvSpPr>
          <p:cNvPr id="9220" name="Rectangle 4"/>
          <p:cNvSpPr>
            <a:spLocks noGrp="1" noChangeArrowheads="1"/>
          </p:cNvSpPr>
          <p:nvPr>
            <p:ph type="ftr" sz="quarter" idx="2"/>
          </p:nvPr>
        </p:nvSpPr>
        <p:spPr bwMode="auto">
          <a:xfrm>
            <a:off x="0"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9221" name="Rectangle 5"/>
          <p:cNvSpPr>
            <a:spLocks noGrp="1" noChangeArrowheads="1"/>
          </p:cNvSpPr>
          <p:nvPr>
            <p:ph type="sldNum" sz="quarter" idx="3"/>
          </p:nvPr>
        </p:nvSpPr>
        <p:spPr bwMode="auto">
          <a:xfrm>
            <a:off x="3852018"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a:defRPr sz="1200"/>
            </a:lvl1pPr>
          </a:lstStyle>
          <a:p>
            <a:fld id="{10A55E05-C094-4EEE-B119-3FCA035C0D65}" type="slidenum">
              <a:rPr lang="en-US"/>
              <a:pPr/>
              <a:t>‹#›</a:t>
            </a:fld>
            <a:endParaRPr lang="en-US" dirty="0"/>
          </a:p>
        </p:txBody>
      </p:sp>
    </p:spTree>
    <p:extLst>
      <p:ext uri="{BB962C8B-B14F-4D97-AF65-F5344CB8AC3E}">
        <p14:creationId xmlns:p14="http://schemas.microsoft.com/office/powerpoint/2010/main" val="1015422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8195" name="Rectangle 3"/>
          <p:cNvSpPr>
            <a:spLocks noGrp="1" noChangeArrowheads="1"/>
          </p:cNvSpPr>
          <p:nvPr>
            <p:ph type="dt" idx="1"/>
          </p:nvPr>
        </p:nvSpPr>
        <p:spPr bwMode="auto">
          <a:xfrm>
            <a:off x="3852018" y="1"/>
            <a:ext cx="2945660" cy="496332"/>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lvl1pPr algn="r">
              <a:defRPr sz="1200">
                <a:latin typeface="Times New Roman" pitchFamily="18" charset="0"/>
                <a:ea typeface="+mn-ea"/>
              </a:defRPr>
            </a:lvl1pPr>
          </a:lstStyle>
          <a:p>
            <a:pPr>
              <a:defRPr/>
            </a:pPr>
            <a:endParaRPr lang="en-US" dirty="0"/>
          </a:p>
        </p:txBody>
      </p:sp>
      <p:sp>
        <p:nvSpPr>
          <p:cNvPr id="614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06359" y="4715154"/>
            <a:ext cx="4984961" cy="4466987"/>
          </a:xfrm>
          <a:prstGeom prst="rect">
            <a:avLst/>
          </a:prstGeom>
          <a:noFill/>
          <a:ln w="9525">
            <a:noFill/>
            <a:miter lim="800000"/>
            <a:headEnd/>
            <a:tailEnd/>
          </a:ln>
          <a:effectLst/>
        </p:spPr>
        <p:txBody>
          <a:bodyPr vert="horz" wrap="square" lIns="92126" tIns="46063" rIns="92126" bIns="4606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defRPr sz="1200">
                <a:latin typeface="Times New Roman" pitchFamily="18" charset="0"/>
                <a:ea typeface="+mn-ea"/>
              </a:defRPr>
            </a:lvl1pPr>
          </a:lstStyle>
          <a:p>
            <a:pPr>
              <a:defRPr/>
            </a:pPr>
            <a:endParaRPr lang="en-US" dirty="0"/>
          </a:p>
        </p:txBody>
      </p:sp>
      <p:sp>
        <p:nvSpPr>
          <p:cNvPr id="8199" name="Rectangle 7"/>
          <p:cNvSpPr>
            <a:spLocks noGrp="1" noChangeArrowheads="1"/>
          </p:cNvSpPr>
          <p:nvPr>
            <p:ph type="sldNum" sz="quarter" idx="5"/>
          </p:nvPr>
        </p:nvSpPr>
        <p:spPr bwMode="auto">
          <a:xfrm>
            <a:off x="3852018" y="9430306"/>
            <a:ext cx="2945660" cy="496332"/>
          </a:xfrm>
          <a:prstGeom prst="rect">
            <a:avLst/>
          </a:prstGeom>
          <a:noFill/>
          <a:ln w="9525">
            <a:noFill/>
            <a:miter lim="800000"/>
            <a:headEnd/>
            <a:tailEnd/>
          </a:ln>
          <a:effectLst/>
        </p:spPr>
        <p:txBody>
          <a:bodyPr vert="horz" wrap="square" lIns="92126" tIns="46063" rIns="92126" bIns="46063" numCol="1" anchor="b" anchorCtr="0" compatLnSpc="1">
            <a:prstTxWarp prst="textNoShape">
              <a:avLst/>
            </a:prstTxWarp>
          </a:bodyPr>
          <a:lstStyle>
            <a:lvl1pPr algn="r">
              <a:defRPr sz="1200"/>
            </a:lvl1pPr>
          </a:lstStyle>
          <a:p>
            <a:fld id="{70F25476-681A-46EE-9DB8-5BCA5C11C965}" type="slidenum">
              <a:rPr lang="en-US"/>
              <a:pPr/>
              <a:t>‹#›</a:t>
            </a:fld>
            <a:endParaRPr lang="en-US" dirty="0"/>
          </a:p>
        </p:txBody>
      </p:sp>
    </p:spTree>
    <p:extLst>
      <p:ext uri="{BB962C8B-B14F-4D97-AF65-F5344CB8AC3E}">
        <p14:creationId xmlns:p14="http://schemas.microsoft.com/office/powerpoint/2010/main" val="743020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sz="1200" dirty="0">
                <a:solidFill>
                  <a:srgbClr val="000000"/>
                </a:solidFill>
                <a:latin typeface="Arial" pitchFamily="34" charset="0"/>
              </a:rPr>
              <a:t>No names or detail of company to link this to any recent specific incident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05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ext Box 12"/>
          <p:cNvSpPr txBox="1">
            <a:spLocks noChangeArrowheads="1"/>
          </p:cNvSpPr>
          <p:nvPr userDrawn="1"/>
        </p:nvSpPr>
        <p:spPr bwMode="auto">
          <a:xfrm>
            <a:off x="1752600" y="22225"/>
            <a:ext cx="5599113" cy="646113"/>
          </a:xfrm>
          <a:prstGeom prst="rect">
            <a:avLst/>
          </a:prstGeom>
          <a:noFill/>
          <a:ln>
            <a:noFill/>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sz="3600" dirty="0">
                <a:latin typeface="Arial" charset="0"/>
                <a:ea typeface="+mn-ea"/>
              </a:rPr>
              <a:t>PDO Safety advice</a:t>
            </a:r>
          </a:p>
        </p:txBody>
      </p:sp>
    </p:spTree>
    <p:extLst>
      <p:ext uri="{BB962C8B-B14F-4D97-AF65-F5344CB8AC3E}">
        <p14:creationId xmlns:p14="http://schemas.microsoft.com/office/powerpoint/2010/main" val="2484000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Rectangle 10"/>
          <p:cNvSpPr>
            <a:spLocks noChangeArrowheads="1"/>
          </p:cNvSpPr>
          <p:nvPr userDrawn="1"/>
        </p:nvSpPr>
        <p:spPr bwMode="auto">
          <a:xfrm>
            <a:off x="2357438" y="76200"/>
            <a:ext cx="44291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3200" dirty="0">
                <a:latin typeface="Arial" pitchFamily="34" charset="0"/>
              </a:rPr>
              <a:t>Management learning's</a:t>
            </a:r>
          </a:p>
        </p:txBody>
      </p:sp>
    </p:spTree>
    <p:extLst>
      <p:ext uri="{BB962C8B-B14F-4D97-AF65-F5344CB8AC3E}">
        <p14:creationId xmlns:p14="http://schemas.microsoft.com/office/powerpoint/2010/main" val="395359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mn-ea"/>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mn-ea"/>
              </a:defRPr>
            </a:lvl1pPr>
          </a:lstStyle>
          <a:p>
            <a:pPr>
              <a:defRPr/>
            </a:pPr>
            <a:r>
              <a:rPr lang="en-US"/>
              <a:t>Confidential - Not to be shared outside of PDO/PDO contractors </a:t>
            </a: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F04E7FF-1C53-4DA0-88D2-79EB900CE8F8}" type="slidenum">
              <a:rPr lang="en-US"/>
              <a:pPr/>
              <a:t>‹#›</a:t>
            </a:fld>
            <a:endParaRPr lang="en-US" dirty="0"/>
          </a:p>
        </p:txBody>
      </p:sp>
      <p:sp>
        <p:nvSpPr>
          <p:cNvPr id="2" name="TextBox 6"/>
          <p:cNvSpPr txBox="1">
            <a:spLocks noChangeArrowheads="1"/>
          </p:cNvSpPr>
          <p:nvPr userDrawn="1"/>
        </p:nvSpPr>
        <p:spPr bwMode="auto">
          <a:xfrm>
            <a:off x="762000" y="228600"/>
            <a:ext cx="7467600" cy="400050"/>
          </a:xfrm>
          <a:prstGeom prst="rect">
            <a:avLst/>
          </a:prstGeom>
          <a:noFill/>
          <a:ln>
            <a:noFill/>
          </a:ln>
        </p:spPr>
        <p:txBody>
          <a:bodyPr>
            <a:spAutoFit/>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sz="2000" b="1" i="1" dirty="0">
                <a:solidFill>
                  <a:srgbClr val="CCCCFF"/>
                </a:solidFill>
                <a:latin typeface="Arial" pitchFamily="34" charset="0"/>
                <a:cs typeface="Arial" pitchFamily="34" charset="0"/>
              </a:rPr>
              <a:t>Main contractor name – LTI# - Date of incident</a:t>
            </a:r>
            <a:endParaRPr lang="en-US" dirty="0"/>
          </a:p>
        </p:txBody>
      </p:sp>
      <p:sp>
        <p:nvSpPr>
          <p:cNvPr id="1031" name="Rectangle 7"/>
          <p:cNvSpPr>
            <a:spLocks noChangeArrowheads="1"/>
          </p:cNvSpPr>
          <p:nvPr userDrawn="1"/>
        </p:nvSpPr>
        <p:spPr bwMode="auto">
          <a:xfrm>
            <a:off x="0" y="0"/>
            <a:ext cx="9144000" cy="6858000"/>
          </a:xfrm>
          <a:prstGeom prst="rect">
            <a:avLst/>
          </a:prstGeom>
          <a:solidFill>
            <a:schemeClr val="bg1"/>
          </a:solidFill>
          <a:ln w="9525">
            <a:solidFill>
              <a:schemeClr val="tx1"/>
            </a:solidFill>
            <a:round/>
            <a:headEnd/>
            <a:tailEnd/>
          </a:ln>
        </p:spPr>
        <p:txBody>
          <a:bodyPr/>
          <a:lstStyle/>
          <a:p>
            <a:endParaRPr lang="en-US" dirty="0"/>
          </a:p>
        </p:txBody>
      </p:sp>
      <p:pic>
        <p:nvPicPr>
          <p:cNvPr id="1032" name="Content Placeholder 3" descr="PPT option1.jpg"/>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4"/>
          <p:cNvSpPr txBox="1">
            <a:spLocks/>
          </p:cNvSpPr>
          <p:nvPr userDrawn="1"/>
        </p:nvSpPr>
        <p:spPr>
          <a:xfrm>
            <a:off x="8548688" y="6477000"/>
            <a:ext cx="442912" cy="381000"/>
          </a:xfrm>
          <a:prstGeom prst="rect">
            <a:avLst/>
          </a:prstGeom>
        </p:spPr>
        <p:txBody>
          <a:bodyPr/>
          <a:lstStyle>
            <a:lvl1pPr>
              <a:defRPr sz="2400">
                <a:solidFill>
                  <a:schemeClr val="tx1"/>
                </a:solidFill>
                <a:latin typeface="Times New Roman" pitchFamily="18" charset="0"/>
                <a:ea typeface="MS PGothic" pitchFamily="34" charset="-128"/>
              </a:defRPr>
            </a:lvl1pPr>
            <a:lvl2pPr marL="742950" indent="-285750">
              <a:defRPr sz="2400">
                <a:solidFill>
                  <a:schemeClr val="tx1"/>
                </a:solidFill>
                <a:latin typeface="Times New Roman" pitchFamily="18" charset="0"/>
                <a:ea typeface="MS PGothic" pitchFamily="34" charset="-128"/>
              </a:defRPr>
            </a:lvl2pPr>
            <a:lvl3pPr marL="1143000" indent="-228600">
              <a:defRPr sz="2400">
                <a:solidFill>
                  <a:schemeClr val="tx1"/>
                </a:solidFill>
                <a:latin typeface="Times New Roman" pitchFamily="18" charset="0"/>
                <a:ea typeface="MS PGothic" pitchFamily="34" charset="-128"/>
              </a:defRPr>
            </a:lvl3pPr>
            <a:lvl4pPr marL="1600200" indent="-228600">
              <a:defRPr sz="2400">
                <a:solidFill>
                  <a:schemeClr val="tx1"/>
                </a:solidFill>
                <a:latin typeface="Times New Roman" pitchFamily="18" charset="0"/>
                <a:ea typeface="MS PGothic" pitchFamily="34" charset="-128"/>
              </a:defRPr>
            </a:lvl4pPr>
            <a:lvl5pPr marL="2057400" indent="-22860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68E07AC1-3450-4DA0-88C7-2C62C9C949A0}" type="slidenum">
              <a:rPr lang="en-US" sz="1400">
                <a:latin typeface="Arial" pitchFamily="34" charset="0"/>
              </a:rPr>
              <a:pPr/>
              <a:t>‹#›</a:t>
            </a:fld>
            <a:endParaRPr lang="en-US" sz="1800"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Lst>
  <p:hf sldNum="0" hdr="0" dt="0"/>
  <p:txStyles>
    <p:titleStyle>
      <a:lvl1pPr algn="ctr" rtl="0" eaLnBrk="0" fontAlgn="base" hangingPunct="0">
        <a:spcBef>
          <a:spcPct val="0"/>
        </a:spcBef>
        <a:spcAft>
          <a:spcPct val="0"/>
        </a:spcAft>
        <a:defRPr sz="2000" i="1">
          <a:solidFill>
            <a:schemeClr val="hlink"/>
          </a:solidFill>
          <a:latin typeface="+mj-lt"/>
          <a:ea typeface="MS PGothic" pitchFamily="34" charset="-128"/>
          <a:cs typeface="+mj-cs"/>
        </a:defRPr>
      </a:lvl1pPr>
      <a:lvl2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2pPr>
      <a:lvl3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3pPr>
      <a:lvl4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4pPr>
      <a:lvl5pPr algn="ctr" rtl="0" eaLnBrk="0" fontAlgn="base" hangingPunct="0">
        <a:spcBef>
          <a:spcPct val="0"/>
        </a:spcBef>
        <a:spcAft>
          <a:spcPct val="0"/>
        </a:spcAft>
        <a:defRPr sz="2000" i="1">
          <a:solidFill>
            <a:schemeClr val="hlink"/>
          </a:solidFill>
          <a:latin typeface="Arial" charset="0"/>
          <a:ea typeface="MS PGothic" pitchFamily="34" charset="-128"/>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14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47754" y="1113871"/>
            <a:ext cx="6036414" cy="4654800"/>
          </a:xfrm>
          <a:prstGeom prst="rect">
            <a:avLst/>
          </a:prstGeom>
          <a:noFill/>
          <a:ln w="19050">
            <a:noFill/>
            <a:miter lim="800000"/>
            <a:headEnd/>
            <a:tailEnd/>
          </a:ln>
        </p:spPr>
        <p:txBody>
          <a:bodyPr wrap="square">
            <a:spAutoFit/>
          </a:bodyPr>
          <a:lstStyle/>
          <a:p>
            <a:pPr marL="114300" indent="-114300" algn="just">
              <a:defRPr/>
            </a:pPr>
            <a:r>
              <a:rPr lang="en-US" sz="1600" b="1" dirty="0">
                <a:solidFill>
                  <a:srgbClr val="FF0000"/>
                </a:solidFill>
                <a:latin typeface="Tahoma" pitchFamily="34" charset="0"/>
              </a:rPr>
              <a:t>What happened?</a:t>
            </a:r>
            <a:endParaRPr lang="en-US" sz="1050" dirty="0">
              <a:latin typeface="Arial" pitchFamily="34" charset="0"/>
              <a:cs typeface="Arial" pitchFamily="34" charset="0"/>
            </a:endParaRPr>
          </a:p>
          <a:p>
            <a:pPr lvl="0" algn="just" eaLnBrk="1" hangingPunct="1">
              <a:lnSpc>
                <a:spcPct val="130000"/>
              </a:lnSpc>
            </a:pPr>
            <a:r>
              <a:rPr lang="en-US" sz="1200" dirty="0">
                <a:solidFill>
                  <a:srgbClr val="000000"/>
                </a:solidFill>
                <a:latin typeface="Arial" pitchFamily="34" charset="0"/>
              </a:rPr>
              <a:t>On 17.04.2021 rig Mud Engineer reported to rig medic with COVID-19 symptoms. he taken for test and result was positive. he was taken and admitted in  a private hospital. On 22.04.2021 his condition took a turn to the worse. Patient then shifted to </a:t>
            </a:r>
            <a:r>
              <a:rPr lang="en-US" sz="1200" dirty="0" err="1">
                <a:solidFill>
                  <a:srgbClr val="000000"/>
                </a:solidFill>
                <a:latin typeface="Arial" pitchFamily="34" charset="0"/>
              </a:rPr>
              <a:t>Khaula</a:t>
            </a:r>
            <a:r>
              <a:rPr lang="en-US" sz="1200" dirty="0">
                <a:solidFill>
                  <a:srgbClr val="000000"/>
                </a:solidFill>
                <a:latin typeface="Arial" pitchFamily="34" charset="0"/>
              </a:rPr>
              <a:t> Government hospital where he was on ventilation support in the ICU. His health conditions did not improve. The deceased remained in this critical medical condition until he died on 29.04.2021 at around 11  PM.</a:t>
            </a: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defRPr/>
            </a:pPr>
            <a:endParaRPr lang="en-US" sz="1050" dirty="0">
              <a:solidFill>
                <a:srgbClr val="0000FF"/>
              </a:solidFill>
              <a:latin typeface="Arial" charset="0"/>
              <a:cs typeface="Tahoma" pitchFamily="34" charset="0"/>
            </a:endParaRPr>
          </a:p>
          <a:p>
            <a:pPr algn="just" eaLnBrk="1" hangingPunct="1">
              <a:lnSpc>
                <a:spcPct val="130000"/>
              </a:lnSpc>
              <a:buFont typeface="Arial" pitchFamily="34" charset="0"/>
              <a:buChar char="•"/>
              <a:defRPr/>
            </a:pPr>
            <a:r>
              <a:rPr lang="en-US" sz="1050" dirty="0">
                <a:latin typeface="Arial" charset="0"/>
                <a:cs typeface="Tahoma" pitchFamily="34" charset="0"/>
              </a:rPr>
              <a:t> </a:t>
            </a:r>
            <a:r>
              <a:rPr lang="en-US" sz="1200" dirty="0">
                <a:solidFill>
                  <a:srgbClr val="000000"/>
                </a:solidFill>
                <a:latin typeface="Arial" pitchFamily="34" charset="0"/>
              </a:rPr>
              <a:t>Report any COVID19 symptoms for medical attention and to avoid infection of others</a:t>
            </a:r>
          </a:p>
          <a:p>
            <a:pPr algn="just" eaLnBrk="1" hangingPunct="1">
              <a:lnSpc>
                <a:spcPct val="130000"/>
              </a:lnSpc>
              <a:buFont typeface="Arial" pitchFamily="34" charset="0"/>
              <a:buChar char="•"/>
              <a:defRPr/>
            </a:pPr>
            <a:r>
              <a:rPr lang="en-US" sz="1200" dirty="0">
                <a:solidFill>
                  <a:srgbClr val="000000"/>
                </a:solidFill>
                <a:latin typeface="Arial" pitchFamily="34" charset="0"/>
              </a:rPr>
              <a:t> Comply to the COVID-19 controls and mitigation to protect your self and others.</a:t>
            </a:r>
          </a:p>
          <a:p>
            <a:pPr algn="just" eaLnBrk="1" hangingPunct="1">
              <a:lnSpc>
                <a:spcPct val="130000"/>
              </a:lnSpc>
              <a:buFont typeface="Arial" pitchFamily="34" charset="0"/>
              <a:buChar char="•"/>
              <a:defRPr/>
            </a:pPr>
            <a:r>
              <a:rPr lang="en-US" sz="1200" dirty="0">
                <a:solidFill>
                  <a:srgbClr val="000000"/>
                </a:solidFill>
                <a:latin typeface="Arial" pitchFamily="34" charset="0"/>
              </a:rPr>
              <a:t> Report any violations against COVID-19 control measures </a:t>
            </a:r>
          </a:p>
          <a:p>
            <a:pPr algn="just" eaLnBrk="1" hangingPunct="1">
              <a:lnSpc>
                <a:spcPct val="130000"/>
              </a:lnSpc>
              <a:buFont typeface="Arial" pitchFamily="34" charset="0"/>
              <a:buChar char="•"/>
              <a:defRPr/>
            </a:pPr>
            <a:r>
              <a:rPr lang="en-US" sz="1200" dirty="0">
                <a:solidFill>
                  <a:srgbClr val="000000"/>
                </a:solidFill>
                <a:latin typeface="Arial" pitchFamily="34" charset="0"/>
              </a:rPr>
              <a:t> Adopt implementation of e-self-declaration form 24hrs ahead of any service call-out.</a:t>
            </a:r>
          </a:p>
          <a:p>
            <a:pPr algn="just" eaLnBrk="1" hangingPunct="1">
              <a:lnSpc>
                <a:spcPct val="130000"/>
              </a:lnSpc>
              <a:buFont typeface="Arial" pitchFamily="34" charset="0"/>
              <a:buChar char="•"/>
              <a:defRPr/>
            </a:pPr>
            <a:r>
              <a:rPr lang="en-US" sz="1200" dirty="0">
                <a:solidFill>
                  <a:srgbClr val="000000"/>
                </a:solidFill>
                <a:latin typeface="Arial" pitchFamily="34" charset="0"/>
              </a:rPr>
              <a:t> Emphasize on PCR / rapid testing requirement for all rig and non rig based personnel as part of pre-mobilization process</a:t>
            </a:r>
          </a:p>
          <a:p>
            <a:pPr algn="just" eaLnBrk="1" hangingPunct="1">
              <a:lnSpc>
                <a:spcPct val="130000"/>
              </a:lnSpc>
              <a:buFont typeface="Arial" pitchFamily="34" charset="0"/>
              <a:buChar char="•"/>
              <a:defRPr/>
            </a:pPr>
            <a:r>
              <a:rPr lang="en-US" sz="1200" dirty="0">
                <a:solidFill>
                  <a:srgbClr val="000000"/>
                </a:solidFill>
                <a:latin typeface="Arial" pitchFamily="34" charset="0"/>
              </a:rPr>
              <a:t> Enforce the BUBBLE CONCEPT and work, act inside your allowed boundaries within required Covid-19 controls.</a:t>
            </a:r>
          </a:p>
          <a:p>
            <a:pPr algn="just" eaLnBrk="1" hangingPunct="1">
              <a:lnSpc>
                <a:spcPct val="130000"/>
              </a:lnSpc>
              <a:buFont typeface="Arial" pitchFamily="34" charset="0"/>
              <a:buChar char="•"/>
              <a:defRPr/>
            </a:pPr>
            <a:r>
              <a:rPr lang="en-US" sz="1200" dirty="0">
                <a:solidFill>
                  <a:srgbClr val="000000"/>
                </a:solidFill>
                <a:latin typeface="Arial" pitchFamily="34" charset="0"/>
              </a:rPr>
              <a:t> All should seriously take the lesson from the similar cases whereby complying to rules and best practices we will stop losing colleagues</a:t>
            </a:r>
            <a:r>
              <a:rPr lang="en-US" sz="1100" dirty="0">
                <a:solidFill>
                  <a:prstClr val="black"/>
                </a:solidFill>
                <a:latin typeface="Arial" panose="020B0604020202020204" pitchFamily="34" charset="0"/>
                <a:cs typeface="Arial" panose="020B0604020202020204" pitchFamily="34" charset="0"/>
              </a:rPr>
              <a:t>.</a:t>
            </a:r>
            <a:endParaRPr lang="en-US" sz="1050" dirty="0">
              <a:solidFill>
                <a:srgbClr val="FF0000"/>
              </a:solidFill>
              <a:latin typeface="Arial" charset="0"/>
              <a:cs typeface="Tahoma"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202676" y="5931237"/>
            <a:ext cx="6381402" cy="338554"/>
          </a:xfrm>
          <a:prstGeom prst="rect">
            <a:avLst/>
          </a:prstGeom>
          <a:solidFill>
            <a:schemeClr val="accent2"/>
          </a:solidFill>
          <a:ln w="9525">
            <a:noFill/>
            <a:miter lim="800000"/>
            <a:headEnd/>
            <a:tailEnd/>
          </a:ln>
        </p:spPr>
        <p:txBody>
          <a:bodyPr wrap="square">
            <a:spAutoFit/>
          </a:bodyPr>
          <a:lstStyle/>
          <a:p>
            <a:pPr algn="ctr" eaLnBrk="1" hangingPunct="1"/>
            <a:r>
              <a:rPr lang="en-US" sz="1600" b="1" dirty="0">
                <a:solidFill>
                  <a:srgbClr val="FFFF00"/>
                </a:solidFill>
                <a:latin typeface="Tahoma" pitchFamily="34" charset="0"/>
              </a:rPr>
              <a:t>          </a:t>
            </a:r>
            <a:r>
              <a:rPr lang="en-US" sz="1400" b="1" dirty="0">
                <a:solidFill>
                  <a:srgbClr val="FFFF00"/>
                </a:solidFill>
                <a:latin typeface="Tahoma" pitchFamily="34" charset="0"/>
              </a:rPr>
              <a:t>Always Follow precautions to avoid the consequence of C-19</a:t>
            </a:r>
            <a:endParaRPr lang="en-US" sz="1600" b="1" dirty="0">
              <a:solidFill>
                <a:srgbClr val="FFFF00"/>
              </a:solidFill>
              <a:latin typeface="Tahoma"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2" name="Rectangle 8"/>
          <p:cNvSpPr>
            <a:spLocks noChangeArrowheads="1"/>
          </p:cNvSpPr>
          <p:nvPr/>
        </p:nvSpPr>
        <p:spPr bwMode="auto">
          <a:xfrm>
            <a:off x="0" y="757486"/>
            <a:ext cx="4960594"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29.04.2021               Incident title: NAD#08 </a:t>
            </a:r>
          </a:p>
        </p:txBody>
      </p:sp>
      <p:pic>
        <p:nvPicPr>
          <p:cNvPr id="1026" name="Picture 2" descr="The Hierarchy of Control and Covid-19 - Safety Risk .ne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9922" y="3547949"/>
            <a:ext cx="2808313" cy="2319353"/>
          </a:xfrm>
          <a:prstGeom prst="rect">
            <a:avLst/>
          </a:prstGeom>
          <a:noFill/>
          <a:extLst>
            <a:ext uri="{909E8E84-426E-40DD-AFC4-6F175D3DCCD1}">
              <a14:hiddenFill xmlns:a14="http://schemas.microsoft.com/office/drawing/2010/main">
                <a:solidFill>
                  <a:srgbClr val="FFFFFF"/>
                </a:solidFill>
              </a14:hiddenFill>
            </a:ext>
          </a:extLst>
        </p:spPr>
      </p:pic>
      <p:sp>
        <p:nvSpPr>
          <p:cNvPr id="26634" name="Freeform 132"/>
          <p:cNvSpPr>
            <a:spLocks/>
          </p:cNvSpPr>
          <p:nvPr/>
        </p:nvSpPr>
        <p:spPr bwMode="auto">
          <a:xfrm>
            <a:off x="8534400" y="5538226"/>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1028" name="Picture 4" descr="The Math Behind Social Distancing - Visual Capitalis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9922" y="1111279"/>
            <a:ext cx="2808313" cy="2292768"/>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31"/>
          <p:cNvGrpSpPr>
            <a:grpSpLocks/>
          </p:cNvGrpSpPr>
          <p:nvPr/>
        </p:nvGrpSpPr>
        <p:grpSpPr bwMode="auto">
          <a:xfrm>
            <a:off x="8655050" y="2960687"/>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Language>
    <DocId xmlns="4880e4f8-4b7d-4bdd-91e3-e10d47036eca">92624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063717B2-AD3D-47D9-8D32-419BDD6A955C}">
  <ds:schemaRefs>
    <ds:schemaRef ds:uri="http://schemas.microsoft.com/sharepoint/v3/contenttype/forms"/>
  </ds:schemaRefs>
</ds:datastoreItem>
</file>

<file path=customXml/itemProps2.xml><?xml version="1.0" encoding="utf-8"?>
<ds:datastoreItem xmlns:ds="http://schemas.openxmlformats.org/officeDocument/2006/customXml" ds:itemID="{BD760426-8D72-4F8C-87A2-C59A48C9BF5D}"/>
</file>

<file path=customXml/itemProps3.xml><?xml version="1.0" encoding="utf-8"?>
<ds:datastoreItem xmlns:ds="http://schemas.openxmlformats.org/officeDocument/2006/customXml" ds:itemID="{2AC591C8-C70B-4D62-872A-E13F4EF6466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26</TotalTime>
  <Words>244</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Tahoma</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NAD#08 KCA final pack </dc:title>
  <dc:creator>MU93647</dc:creator>
  <cp:lastModifiedBy>Balushi, Sumaiya MSE36</cp:lastModifiedBy>
  <cp:revision>1320</cp:revision>
  <cp:lastPrinted>2014-02-13T05:40:56Z</cp:lastPrinted>
  <dcterms:created xsi:type="dcterms:W3CDTF">2001-05-03T06:07:08Z</dcterms:created>
  <dcterms:modified xsi:type="dcterms:W3CDTF">2022-07-25T07:44:06Z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0x0101009148F5A04DDD49CBA7127AADA5FB792B00AADE34325A8B49CDA8BB4DB53328F214009C4067D375EDA046866D1CFD34BA6725</vt:lpwstr>
  </property>
</Properties>
</file>