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006600"/>
    <a:srgbClr val="003300"/>
    <a:srgbClr val="993300"/>
    <a:srgbClr val="000099"/>
    <a:srgbClr val="CC0000"/>
    <a:srgbClr val="FF9933"/>
    <a:srgbClr val="FF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0CB6E1-BFA5-46E6-904B-DA0B7813121C}" v="21" dt="2021-06-14T05:25:27.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2911" autoAdjust="0"/>
  </p:normalViewPr>
  <p:slideViewPr>
    <p:cSldViewPr>
      <p:cViewPr varScale="1">
        <p:scale>
          <a:sx n="86" d="100"/>
          <a:sy n="86" d="100"/>
        </p:scale>
        <p:origin x="111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0139" y="1219200"/>
            <a:ext cx="5479323" cy="4416594"/>
          </a:xfrm>
          <a:prstGeom prst="rect">
            <a:avLst/>
          </a:prstGeom>
          <a:noFill/>
          <a:ln w="19050">
            <a:noFill/>
            <a:miter lim="800000"/>
            <a:headEnd/>
            <a:tailEnd/>
          </a:ln>
        </p:spPr>
        <p:txBody>
          <a:bodyPr wrap="square">
            <a:spAutoFit/>
          </a:bodyPr>
          <a:lstStyle/>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marL="342900" indent="-342900" eaLnBrk="1" hangingPunct="1">
              <a:defRPr/>
            </a:pPr>
            <a:r>
              <a:rPr lang="en-US" sz="1200" dirty="0">
                <a:solidFill>
                  <a:srgbClr val="000000"/>
                </a:solidFill>
                <a:latin typeface="Arial" pitchFamily="34" charset="0"/>
              </a:rPr>
              <a:t>The forklift operator was under isolation following four suspected cases at site and was then moved to the Yibal Motel. About five to six days after testing positive the forklift operator started having health issues. He was then transported to Nizwa hospital. Over the following month in hospital, he developed complications and his condition continued to deteriorate. unfortunately passed away on the 6th May 2021.</a:t>
            </a:r>
          </a:p>
          <a:p>
            <a:pPr marL="342900" indent="-342900" eaLnBrk="1" hangingPunct="1">
              <a:defRPr/>
            </a:pPr>
            <a:endParaRPr lang="en-US" sz="1050" b="1" dirty="0">
              <a:solidFill>
                <a:srgbClr val="000000"/>
              </a:solidFill>
              <a:latin typeface="Arial" pitchFamily="34" charset="0"/>
            </a:endParaRPr>
          </a:p>
          <a:p>
            <a:pPr marL="342900" indent="-342900" eaLnBrk="1" hangingPunct="1">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342900" indent="-342900" eaLnBrk="1" hangingPunct="1">
              <a:buFont typeface="Arial" panose="020B0604020202020204" pitchFamily="34" charset="0"/>
              <a:buChar char="•"/>
              <a:defRPr/>
            </a:pPr>
            <a:r>
              <a:rPr lang="en-US" sz="1200" dirty="0">
                <a:solidFill>
                  <a:srgbClr val="000000"/>
                </a:solidFill>
                <a:latin typeface="Arial" pitchFamily="34" charset="0"/>
              </a:rPr>
              <a:t>Prevent any movement of staff between operating units whilst potential cases have been reported/ pending PCR test results and, ensure that all staff are contained  at the originating unit.</a:t>
            </a:r>
          </a:p>
          <a:p>
            <a:pPr marL="342900" indent="-342900" eaLnBrk="1" hangingPunct="1">
              <a:buFont typeface="Arial" panose="020B0604020202020204" pitchFamily="34" charset="0"/>
              <a:buChar char="•"/>
              <a:defRPr/>
            </a:pPr>
            <a:r>
              <a:rPr lang="en-US" sz="1200" dirty="0">
                <a:solidFill>
                  <a:srgbClr val="000000"/>
                </a:solidFill>
                <a:latin typeface="Arial" pitchFamily="34" charset="0"/>
              </a:rPr>
              <a:t>Ensure that your Covid-19 response plan covers due process for 3rd party quarantine facilities.</a:t>
            </a:r>
          </a:p>
          <a:p>
            <a:pPr marL="342900" indent="-342900" eaLnBrk="1" hangingPunct="1">
              <a:buFont typeface="Arial" panose="020B0604020202020204" pitchFamily="34" charset="0"/>
              <a:buChar char="•"/>
              <a:defRPr/>
            </a:pPr>
            <a:r>
              <a:rPr lang="en-US" sz="1200" dirty="0">
                <a:solidFill>
                  <a:srgbClr val="000000"/>
                </a:solidFill>
                <a:latin typeface="Arial" pitchFamily="34" charset="0"/>
              </a:rPr>
              <a:t>Ensure that reliable transportation arrangements are in place to transport Covid positive cases from the field.</a:t>
            </a:r>
          </a:p>
          <a:p>
            <a:pPr marL="342900" indent="-342900" eaLnBrk="1" hangingPunct="1">
              <a:buFont typeface="Arial" panose="020B0604020202020204" pitchFamily="34" charset="0"/>
              <a:buChar char="•"/>
              <a:defRPr/>
            </a:pPr>
            <a:r>
              <a:rPr lang="en-US" sz="1200" dirty="0">
                <a:solidFill>
                  <a:srgbClr val="000000"/>
                </a:solidFill>
                <a:latin typeface="Arial" pitchFamily="34" charset="0"/>
              </a:rPr>
              <a:t>Ensure that effective and routine health monitoring for all Covid positive cases is implemented, maintained and communicated.</a:t>
            </a:r>
          </a:p>
          <a:p>
            <a:pPr marL="342900" indent="-342900" eaLnBrk="1" hangingPunct="1">
              <a:buFont typeface="Arial" panose="020B0604020202020204" pitchFamily="34" charset="0"/>
              <a:buChar char="•"/>
              <a:defRPr/>
            </a:pPr>
            <a:r>
              <a:rPr lang="en-US" sz="1200" dirty="0">
                <a:solidFill>
                  <a:srgbClr val="000000"/>
                </a:solidFill>
                <a:latin typeface="Arial" pitchFamily="34" charset="0"/>
              </a:rPr>
              <a:t>Validate the integrity and implementation of Covid-19 control measures.</a:t>
            </a: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691680" y="5870327"/>
            <a:ext cx="5181600" cy="338554"/>
          </a:xfrm>
          <a:prstGeom prst="rect">
            <a:avLst/>
          </a:prstGeom>
          <a:solidFill>
            <a:schemeClr val="accent2"/>
          </a:solidFill>
          <a:ln w="9525">
            <a:noFill/>
            <a:miter lim="800000"/>
            <a:headEnd/>
            <a:tailEnd/>
          </a:ln>
        </p:spPr>
        <p:txBody>
          <a:bodyPr>
            <a:spAutoFit/>
          </a:bodyPr>
          <a:lstStyle/>
          <a:p>
            <a:pPr eaLnBrk="1" hangingPunct="1"/>
            <a:r>
              <a:rPr lang="en-US" sz="1600" b="1" dirty="0">
                <a:solidFill>
                  <a:srgbClr val="FFFF00"/>
                </a:solidFill>
                <a:latin typeface="Tahoma" pitchFamily="34" charset="0"/>
              </a:rPr>
              <a:t>Ensure your Covid-19 response plan is effective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259478" y="838200"/>
            <a:ext cx="5104610"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06.05.2021      Incident title: NAD#09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7432" y="1101464"/>
            <a:ext cx="3156428" cy="2269077"/>
          </a:xfrm>
          <a:prstGeom prst="rect">
            <a:avLst/>
          </a:prstGeom>
        </p:spPr>
      </p:pic>
      <p:grpSp>
        <p:nvGrpSpPr>
          <p:cNvPr id="2" name="Group 131"/>
          <p:cNvGrpSpPr>
            <a:grpSpLocks/>
          </p:cNvGrpSpPr>
          <p:nvPr/>
        </p:nvGrpSpPr>
        <p:grpSpPr bwMode="auto">
          <a:xfrm>
            <a:off x="8552232" y="266490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38824" y="3581399"/>
            <a:ext cx="3152775" cy="2247175"/>
          </a:xfrm>
          <a:prstGeom prst="rect">
            <a:avLst/>
          </a:prstGeom>
        </p:spPr>
      </p:pic>
      <p:sp>
        <p:nvSpPr>
          <p:cNvPr id="26634" name="Freeform 132"/>
          <p:cNvSpPr>
            <a:spLocks/>
          </p:cNvSpPr>
          <p:nvPr/>
        </p:nvSpPr>
        <p:spPr bwMode="auto">
          <a:xfrm>
            <a:off x="8286430" y="531760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92625</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C591C8-C70B-4D62-872A-E13F4EF6466D}">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063717B2-AD3D-47D9-8D32-419BDD6A955C}">
  <ds:schemaRefs>
    <ds:schemaRef ds:uri="http://schemas.microsoft.com/sharepoint/v3/contenttype/forms"/>
  </ds:schemaRefs>
</ds:datastoreItem>
</file>

<file path=customXml/itemProps3.xml><?xml version="1.0" encoding="utf-8"?>
<ds:datastoreItem xmlns:ds="http://schemas.openxmlformats.org/officeDocument/2006/customXml" ds:itemID="{B3F48B89-0A72-45DC-B888-CE14298E2BC7}"/>
</file>

<file path=docProps/app.xml><?xml version="1.0" encoding="utf-8"?>
<Properties xmlns="http://schemas.openxmlformats.org/officeDocument/2006/extended-properties" xmlns:vt="http://schemas.openxmlformats.org/officeDocument/2006/docPropsVTypes">
  <Template/>
  <TotalTime>13241</TotalTime>
  <Words>207</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NAD#09-CPDS-final pack</dc:title>
  <dc:creator>MU93647</dc:creator>
  <cp:lastModifiedBy>Balushi, Sumaiya MSE36</cp:lastModifiedBy>
  <cp:revision>1399</cp:revision>
  <cp:lastPrinted>2014-02-13T05:40:56Z</cp:lastPrinted>
  <dcterms:created xsi:type="dcterms:W3CDTF">2001-05-03T06:07:08Z</dcterms:created>
  <dcterms:modified xsi:type="dcterms:W3CDTF">2022-07-25T07:45:51Z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