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handoutMasterIdLst>
    <p:handoutMasterId r:id="rId7"/>
  </p:handoutMasterIdLst>
  <p:sldIdLst>
    <p:sldId id="383" r:id="rId5"/>
  </p:sldIdLst>
  <p:sldSz cx="9144000" cy="6858000" type="screen4x3"/>
  <p:notesSz cx="6797675" cy="9926638"/>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S PGothic" pitchFamily="34" charset="-128"/>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S PGothic" pitchFamily="34" charset="-128"/>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S PGothic" pitchFamily="34" charset="-128"/>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S PGothic" pitchFamily="34" charset="-128"/>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2400" kern="1200">
        <a:solidFill>
          <a:schemeClr val="tx1"/>
        </a:solidFill>
        <a:latin typeface="Times New Roman" pitchFamily="18" charset="0"/>
        <a:ea typeface="MS PGothic" pitchFamily="34" charset="-128"/>
        <a:cs typeface="+mn-cs"/>
      </a:defRPr>
    </a:lvl6pPr>
    <a:lvl7pPr marL="2743200" algn="l" defTabSz="914400" rtl="0" eaLnBrk="1" latinLnBrk="0" hangingPunct="1">
      <a:defRPr sz="2400" kern="1200">
        <a:solidFill>
          <a:schemeClr val="tx1"/>
        </a:solidFill>
        <a:latin typeface="Times New Roman" pitchFamily="18" charset="0"/>
        <a:ea typeface="MS PGothic" pitchFamily="34" charset="-128"/>
        <a:cs typeface="+mn-cs"/>
      </a:defRPr>
    </a:lvl7pPr>
    <a:lvl8pPr marL="3200400" algn="l" defTabSz="914400" rtl="0" eaLnBrk="1" latinLnBrk="0" hangingPunct="1">
      <a:defRPr sz="2400" kern="1200">
        <a:solidFill>
          <a:schemeClr val="tx1"/>
        </a:solidFill>
        <a:latin typeface="Times New Roman" pitchFamily="18" charset="0"/>
        <a:ea typeface="MS PGothic" pitchFamily="34" charset="-128"/>
        <a:cs typeface="+mn-cs"/>
      </a:defRPr>
    </a:lvl8pPr>
    <a:lvl9pPr marL="3657600" algn="l" defTabSz="914400" rtl="0" eaLnBrk="1" latinLnBrk="0" hangingPunct="1">
      <a:defRPr sz="2400" kern="1200">
        <a:solidFill>
          <a:schemeClr val="tx1"/>
        </a:solidFill>
        <a:latin typeface="Times New Roman" pitchFamily="18"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a:srgbClr val="006600"/>
    <a:srgbClr val="003300"/>
    <a:srgbClr val="993300"/>
    <a:srgbClr val="000099"/>
    <a:srgbClr val="CC0000"/>
    <a:srgbClr val="FF9933"/>
    <a:srgbClr val="FF33CC"/>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autoAdjust="0"/>
    <p:restoredTop sz="93792" autoAdjust="0"/>
  </p:normalViewPr>
  <p:slideViewPr>
    <p:cSldViewPr>
      <p:cViewPr varScale="1">
        <p:scale>
          <a:sx n="93" d="100"/>
          <a:sy n="93" d="100"/>
        </p:scale>
        <p:origin x="90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70" y="-10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1"/>
            <a:ext cx="2945660" cy="496332"/>
          </a:xfrm>
          <a:prstGeom prst="rect">
            <a:avLst/>
          </a:prstGeom>
          <a:noFill/>
          <a:ln w="9525">
            <a:noFill/>
            <a:miter lim="800000"/>
            <a:headEnd/>
            <a:tailEnd/>
          </a:ln>
          <a:effectLst/>
        </p:spPr>
        <p:txBody>
          <a:bodyPr vert="horz" wrap="square" lIns="92126" tIns="46063" rIns="92126" bIns="46063" numCol="1" anchor="t" anchorCtr="0" compatLnSpc="1">
            <a:prstTxWarp prst="textNoShape">
              <a:avLst/>
            </a:prstTxWarp>
          </a:bodyPr>
          <a:lstStyle>
            <a:lvl1pPr>
              <a:defRPr sz="1200">
                <a:latin typeface="Times New Roman" pitchFamily="18" charset="0"/>
                <a:ea typeface="+mn-ea"/>
              </a:defRPr>
            </a:lvl1pPr>
          </a:lstStyle>
          <a:p>
            <a:pPr>
              <a:defRPr/>
            </a:pPr>
            <a:endParaRPr lang="en-US" dirty="0"/>
          </a:p>
        </p:txBody>
      </p:sp>
      <p:sp>
        <p:nvSpPr>
          <p:cNvPr id="9219" name="Rectangle 3"/>
          <p:cNvSpPr>
            <a:spLocks noGrp="1" noChangeArrowheads="1"/>
          </p:cNvSpPr>
          <p:nvPr>
            <p:ph type="dt" sz="quarter" idx="1"/>
          </p:nvPr>
        </p:nvSpPr>
        <p:spPr bwMode="auto">
          <a:xfrm>
            <a:off x="3852018" y="1"/>
            <a:ext cx="2945660" cy="496332"/>
          </a:xfrm>
          <a:prstGeom prst="rect">
            <a:avLst/>
          </a:prstGeom>
          <a:noFill/>
          <a:ln w="9525">
            <a:noFill/>
            <a:miter lim="800000"/>
            <a:headEnd/>
            <a:tailEnd/>
          </a:ln>
          <a:effectLst/>
        </p:spPr>
        <p:txBody>
          <a:bodyPr vert="horz" wrap="square" lIns="92126" tIns="46063" rIns="92126" bIns="46063" numCol="1" anchor="t" anchorCtr="0" compatLnSpc="1">
            <a:prstTxWarp prst="textNoShape">
              <a:avLst/>
            </a:prstTxWarp>
          </a:bodyPr>
          <a:lstStyle>
            <a:lvl1pPr algn="r">
              <a:defRPr sz="1200">
                <a:latin typeface="Times New Roman" pitchFamily="18" charset="0"/>
                <a:ea typeface="+mn-ea"/>
              </a:defRPr>
            </a:lvl1pPr>
          </a:lstStyle>
          <a:p>
            <a:pPr>
              <a:defRPr/>
            </a:pPr>
            <a:endParaRPr lang="en-US" dirty="0"/>
          </a:p>
        </p:txBody>
      </p:sp>
      <p:sp>
        <p:nvSpPr>
          <p:cNvPr id="9220" name="Rectangle 4"/>
          <p:cNvSpPr>
            <a:spLocks noGrp="1" noChangeArrowheads="1"/>
          </p:cNvSpPr>
          <p:nvPr>
            <p:ph type="ftr" sz="quarter" idx="2"/>
          </p:nvPr>
        </p:nvSpPr>
        <p:spPr bwMode="auto">
          <a:xfrm>
            <a:off x="0" y="9430306"/>
            <a:ext cx="2945660" cy="496332"/>
          </a:xfrm>
          <a:prstGeom prst="rect">
            <a:avLst/>
          </a:prstGeom>
          <a:noFill/>
          <a:ln w="9525">
            <a:noFill/>
            <a:miter lim="800000"/>
            <a:headEnd/>
            <a:tailEnd/>
          </a:ln>
          <a:effectLst/>
        </p:spPr>
        <p:txBody>
          <a:bodyPr vert="horz" wrap="square" lIns="92126" tIns="46063" rIns="92126" bIns="46063" numCol="1" anchor="b" anchorCtr="0" compatLnSpc="1">
            <a:prstTxWarp prst="textNoShape">
              <a:avLst/>
            </a:prstTxWarp>
          </a:bodyPr>
          <a:lstStyle>
            <a:lvl1pPr>
              <a:defRPr sz="1200">
                <a:latin typeface="Times New Roman" pitchFamily="18" charset="0"/>
                <a:ea typeface="+mn-ea"/>
              </a:defRPr>
            </a:lvl1pPr>
          </a:lstStyle>
          <a:p>
            <a:pPr>
              <a:defRPr/>
            </a:pPr>
            <a:endParaRPr lang="en-US" dirty="0"/>
          </a:p>
        </p:txBody>
      </p:sp>
      <p:sp>
        <p:nvSpPr>
          <p:cNvPr id="9221" name="Rectangle 5"/>
          <p:cNvSpPr>
            <a:spLocks noGrp="1" noChangeArrowheads="1"/>
          </p:cNvSpPr>
          <p:nvPr>
            <p:ph type="sldNum" sz="quarter" idx="3"/>
          </p:nvPr>
        </p:nvSpPr>
        <p:spPr bwMode="auto">
          <a:xfrm>
            <a:off x="3852018" y="9430306"/>
            <a:ext cx="2945660" cy="496332"/>
          </a:xfrm>
          <a:prstGeom prst="rect">
            <a:avLst/>
          </a:prstGeom>
          <a:noFill/>
          <a:ln w="9525">
            <a:noFill/>
            <a:miter lim="800000"/>
            <a:headEnd/>
            <a:tailEnd/>
          </a:ln>
          <a:effectLst/>
        </p:spPr>
        <p:txBody>
          <a:bodyPr vert="horz" wrap="square" lIns="92126" tIns="46063" rIns="92126" bIns="46063" numCol="1" anchor="b" anchorCtr="0" compatLnSpc="1">
            <a:prstTxWarp prst="textNoShape">
              <a:avLst/>
            </a:prstTxWarp>
          </a:bodyPr>
          <a:lstStyle>
            <a:lvl1pPr algn="r">
              <a:defRPr sz="1200"/>
            </a:lvl1pPr>
          </a:lstStyle>
          <a:p>
            <a:fld id="{10A55E05-C094-4EEE-B119-3FCA035C0D65}" type="slidenum">
              <a:rPr lang="en-US"/>
              <a:pPr/>
              <a:t>‹#›</a:t>
            </a:fld>
            <a:endParaRPr lang="en-US" dirty="0"/>
          </a:p>
        </p:txBody>
      </p:sp>
    </p:spTree>
    <p:extLst>
      <p:ext uri="{BB962C8B-B14F-4D97-AF65-F5344CB8AC3E}">
        <p14:creationId xmlns:p14="http://schemas.microsoft.com/office/powerpoint/2010/main" val="1015422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1"/>
            <a:ext cx="2945660" cy="496332"/>
          </a:xfrm>
          <a:prstGeom prst="rect">
            <a:avLst/>
          </a:prstGeom>
          <a:noFill/>
          <a:ln w="9525">
            <a:noFill/>
            <a:miter lim="800000"/>
            <a:headEnd/>
            <a:tailEnd/>
          </a:ln>
          <a:effectLst/>
        </p:spPr>
        <p:txBody>
          <a:bodyPr vert="horz" wrap="square" lIns="92126" tIns="46063" rIns="92126" bIns="46063" numCol="1" anchor="t" anchorCtr="0" compatLnSpc="1">
            <a:prstTxWarp prst="textNoShape">
              <a:avLst/>
            </a:prstTxWarp>
          </a:bodyPr>
          <a:lstStyle>
            <a:lvl1pPr>
              <a:defRPr sz="1200">
                <a:latin typeface="Times New Roman" pitchFamily="18" charset="0"/>
                <a:ea typeface="+mn-ea"/>
              </a:defRPr>
            </a:lvl1pPr>
          </a:lstStyle>
          <a:p>
            <a:pPr>
              <a:defRPr/>
            </a:pPr>
            <a:endParaRPr lang="en-US" dirty="0"/>
          </a:p>
        </p:txBody>
      </p:sp>
      <p:sp>
        <p:nvSpPr>
          <p:cNvPr id="8195" name="Rectangle 3"/>
          <p:cNvSpPr>
            <a:spLocks noGrp="1" noChangeArrowheads="1"/>
          </p:cNvSpPr>
          <p:nvPr>
            <p:ph type="dt" idx="1"/>
          </p:nvPr>
        </p:nvSpPr>
        <p:spPr bwMode="auto">
          <a:xfrm>
            <a:off x="3852018" y="1"/>
            <a:ext cx="2945660" cy="496332"/>
          </a:xfrm>
          <a:prstGeom prst="rect">
            <a:avLst/>
          </a:prstGeom>
          <a:noFill/>
          <a:ln w="9525">
            <a:noFill/>
            <a:miter lim="800000"/>
            <a:headEnd/>
            <a:tailEnd/>
          </a:ln>
          <a:effectLst/>
        </p:spPr>
        <p:txBody>
          <a:bodyPr vert="horz" wrap="square" lIns="92126" tIns="46063" rIns="92126" bIns="46063" numCol="1" anchor="t" anchorCtr="0" compatLnSpc="1">
            <a:prstTxWarp prst="textNoShape">
              <a:avLst/>
            </a:prstTxWarp>
          </a:bodyPr>
          <a:lstStyle>
            <a:lvl1pPr algn="r">
              <a:defRPr sz="1200">
                <a:latin typeface="Times New Roman" pitchFamily="18" charset="0"/>
                <a:ea typeface="+mn-ea"/>
              </a:defRPr>
            </a:lvl1pPr>
          </a:lstStyle>
          <a:p>
            <a:pPr>
              <a:defRPr/>
            </a:pPr>
            <a:endParaRPr lang="en-US" dirty="0"/>
          </a:p>
        </p:txBody>
      </p:sp>
      <p:sp>
        <p:nvSpPr>
          <p:cNvPr id="614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906359" y="4715154"/>
            <a:ext cx="4984961" cy="4466987"/>
          </a:xfrm>
          <a:prstGeom prst="rect">
            <a:avLst/>
          </a:prstGeom>
          <a:noFill/>
          <a:ln w="9525">
            <a:noFill/>
            <a:miter lim="800000"/>
            <a:headEnd/>
            <a:tailEnd/>
          </a:ln>
          <a:effectLst/>
        </p:spPr>
        <p:txBody>
          <a:bodyPr vert="horz" wrap="square" lIns="92126" tIns="46063" rIns="92126" bIns="4606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9430306"/>
            <a:ext cx="2945660" cy="496332"/>
          </a:xfrm>
          <a:prstGeom prst="rect">
            <a:avLst/>
          </a:prstGeom>
          <a:noFill/>
          <a:ln w="9525">
            <a:noFill/>
            <a:miter lim="800000"/>
            <a:headEnd/>
            <a:tailEnd/>
          </a:ln>
          <a:effectLst/>
        </p:spPr>
        <p:txBody>
          <a:bodyPr vert="horz" wrap="square" lIns="92126" tIns="46063" rIns="92126" bIns="46063" numCol="1" anchor="b" anchorCtr="0" compatLnSpc="1">
            <a:prstTxWarp prst="textNoShape">
              <a:avLst/>
            </a:prstTxWarp>
          </a:bodyPr>
          <a:lstStyle>
            <a:lvl1pPr>
              <a:defRPr sz="1200">
                <a:latin typeface="Times New Roman" pitchFamily="18" charset="0"/>
                <a:ea typeface="+mn-ea"/>
              </a:defRPr>
            </a:lvl1pPr>
          </a:lstStyle>
          <a:p>
            <a:pPr>
              <a:defRPr/>
            </a:pPr>
            <a:endParaRPr lang="en-US" dirty="0"/>
          </a:p>
        </p:txBody>
      </p:sp>
      <p:sp>
        <p:nvSpPr>
          <p:cNvPr id="8199" name="Rectangle 7"/>
          <p:cNvSpPr>
            <a:spLocks noGrp="1" noChangeArrowheads="1"/>
          </p:cNvSpPr>
          <p:nvPr>
            <p:ph type="sldNum" sz="quarter" idx="5"/>
          </p:nvPr>
        </p:nvSpPr>
        <p:spPr bwMode="auto">
          <a:xfrm>
            <a:off x="3852018" y="9430306"/>
            <a:ext cx="2945660" cy="496332"/>
          </a:xfrm>
          <a:prstGeom prst="rect">
            <a:avLst/>
          </a:prstGeom>
          <a:noFill/>
          <a:ln w="9525">
            <a:noFill/>
            <a:miter lim="800000"/>
            <a:headEnd/>
            <a:tailEnd/>
          </a:ln>
          <a:effectLst/>
        </p:spPr>
        <p:txBody>
          <a:bodyPr vert="horz" wrap="square" lIns="92126" tIns="46063" rIns="92126" bIns="46063" numCol="1" anchor="b" anchorCtr="0" compatLnSpc="1">
            <a:prstTxWarp prst="textNoShape">
              <a:avLst/>
            </a:prstTxWarp>
          </a:bodyPr>
          <a:lstStyle>
            <a:lvl1pPr algn="r">
              <a:defRPr sz="1200"/>
            </a:lvl1pPr>
          </a:lstStyle>
          <a:p>
            <a:fld id="{70F25476-681A-46EE-9DB8-5BCA5C11C965}" type="slidenum">
              <a:rPr lang="en-US"/>
              <a:pPr/>
              <a:t>‹#›</a:t>
            </a:fld>
            <a:endParaRPr lang="en-US" dirty="0"/>
          </a:p>
        </p:txBody>
      </p:sp>
    </p:spTree>
    <p:extLst>
      <p:ext uri="{BB962C8B-B14F-4D97-AF65-F5344CB8AC3E}">
        <p14:creationId xmlns:p14="http://schemas.microsoft.com/office/powerpoint/2010/main" val="743020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r>
              <a:rPr lang="en-US" sz="1200" dirty="0">
                <a:solidFill>
                  <a:srgbClr val="000000"/>
                </a:solidFill>
                <a:latin typeface="Arial" pitchFamily="34" charset="0"/>
              </a:rPr>
              <a:t>No names or detail of company to link this to any recent specific incident </a:t>
            </a:r>
            <a:endParaRPr lang="en-US" dirty="0"/>
          </a:p>
        </p:txBody>
      </p:sp>
      <p:sp>
        <p:nvSpPr>
          <p:cNvPr id="51204" name="Slide Number Placeholder 3"/>
          <p:cNvSpPr>
            <a:spLocks noGrp="1"/>
          </p:cNvSpPr>
          <p:nvPr>
            <p:ph type="sldNum" sz="quarter" idx="5"/>
          </p:nvPr>
        </p:nvSpPr>
        <p:spPr>
          <a:noFill/>
        </p:spPr>
        <p:txBody>
          <a:bodyPr/>
          <a:lstStyle/>
          <a:p>
            <a:fld id="{D5138CA7-92E6-41FD-A1B7-5ABDE6F17714}" type="slidenum">
              <a:rPr lang="en-US" smtClean="0"/>
              <a:pPr/>
              <a:t>1</a:t>
            </a:fld>
            <a:endParaRPr lang="en-US"/>
          </a:p>
        </p:txBody>
      </p:sp>
    </p:spTree>
    <p:extLst>
      <p:ext uri="{BB962C8B-B14F-4D97-AF65-F5344CB8AC3E}">
        <p14:creationId xmlns:p14="http://schemas.microsoft.com/office/powerpoint/2010/main" val="42837679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05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ext Box 12"/>
          <p:cNvSpPr txBox="1">
            <a:spLocks noChangeArrowheads="1"/>
          </p:cNvSpPr>
          <p:nvPr userDrawn="1"/>
        </p:nvSpPr>
        <p:spPr bwMode="auto">
          <a:xfrm>
            <a:off x="1752600" y="22225"/>
            <a:ext cx="5599113" cy="646113"/>
          </a:xfrm>
          <a:prstGeom prst="rect">
            <a:avLst/>
          </a:prstGeom>
          <a:noFill/>
          <a:ln>
            <a:noFill/>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r>
              <a:rPr lang="en-GB" sz="3600" dirty="0">
                <a:latin typeface="Arial" charset="0"/>
                <a:ea typeface="+mn-ea"/>
              </a:rPr>
              <a:t>PDO Safety advice</a:t>
            </a:r>
          </a:p>
        </p:txBody>
      </p:sp>
    </p:spTree>
    <p:extLst>
      <p:ext uri="{BB962C8B-B14F-4D97-AF65-F5344CB8AC3E}">
        <p14:creationId xmlns:p14="http://schemas.microsoft.com/office/powerpoint/2010/main" val="2484000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Rectangle 10"/>
          <p:cNvSpPr>
            <a:spLocks noChangeArrowheads="1"/>
          </p:cNvSpPr>
          <p:nvPr userDrawn="1"/>
        </p:nvSpPr>
        <p:spPr bwMode="auto">
          <a:xfrm>
            <a:off x="2357438" y="76200"/>
            <a:ext cx="44291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200" dirty="0">
                <a:latin typeface="Arial" pitchFamily="34" charset="0"/>
              </a:rPr>
              <a:t>Management learning's</a:t>
            </a:r>
          </a:p>
        </p:txBody>
      </p:sp>
    </p:spTree>
    <p:extLst>
      <p:ext uri="{BB962C8B-B14F-4D97-AF65-F5344CB8AC3E}">
        <p14:creationId xmlns:p14="http://schemas.microsoft.com/office/powerpoint/2010/main" val="395359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New Roman" pitchFamily="18" charset="0"/>
                <a:ea typeface="+mn-ea"/>
              </a:defRPr>
            </a:lvl1pPr>
          </a:lstStyle>
          <a:p>
            <a:pPr>
              <a:defRPr/>
            </a:pPr>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Times New Roman" pitchFamily="18" charset="0"/>
                <a:ea typeface="+mn-ea"/>
              </a:defRPr>
            </a:lvl1pPr>
          </a:lstStyle>
          <a:p>
            <a:pPr>
              <a:defRPr/>
            </a:pPr>
            <a:r>
              <a:rPr lang="en-US"/>
              <a:t>Confidential - Not to be shared outside of PDO/PDO contractors </a:t>
            </a:r>
            <a:endParaRPr lang="en-US" dirty="0"/>
          </a:p>
        </p:txBody>
      </p:sp>
      <p:sp>
        <p:nvSpPr>
          <p:cNvPr id="1030" name="Rectangle 6"/>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CF04E7FF-1C53-4DA0-88D2-79EB900CE8F8}" type="slidenum">
              <a:rPr lang="en-US"/>
              <a:pPr/>
              <a:t>‹#›</a:t>
            </a:fld>
            <a:endParaRPr lang="en-US" dirty="0"/>
          </a:p>
        </p:txBody>
      </p:sp>
      <p:sp>
        <p:nvSpPr>
          <p:cNvPr id="2" name="TextBox 6"/>
          <p:cNvSpPr txBox="1">
            <a:spLocks noChangeArrowheads="1"/>
          </p:cNvSpPr>
          <p:nvPr userDrawn="1"/>
        </p:nvSpPr>
        <p:spPr bwMode="auto">
          <a:xfrm>
            <a:off x="762000" y="228600"/>
            <a:ext cx="7467600" cy="400050"/>
          </a:xfrm>
          <a:prstGeom prst="rect">
            <a:avLst/>
          </a:prstGeom>
          <a:noFill/>
          <a:ln>
            <a:noFill/>
          </a:ln>
        </p:spPr>
        <p:txBody>
          <a:bodyPr>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r>
              <a:rPr lang="en-US" sz="2000" b="1" i="1" dirty="0">
                <a:solidFill>
                  <a:srgbClr val="CCCCFF"/>
                </a:solidFill>
                <a:latin typeface="Arial" pitchFamily="34" charset="0"/>
                <a:cs typeface="Arial" pitchFamily="34" charset="0"/>
              </a:rPr>
              <a:t>Main contractor name – LTI# - Date of incident</a:t>
            </a:r>
            <a:endParaRPr lang="en-US" dirty="0"/>
          </a:p>
        </p:txBody>
      </p:sp>
      <p:sp>
        <p:nvSpPr>
          <p:cNvPr id="1031" name="Rectangle 7"/>
          <p:cNvSpPr>
            <a:spLocks noChangeArrowheads="1"/>
          </p:cNvSpPr>
          <p:nvPr userDrawn="1"/>
        </p:nvSpPr>
        <p:spPr bwMode="auto">
          <a:xfrm>
            <a:off x="0" y="0"/>
            <a:ext cx="9144000" cy="6858000"/>
          </a:xfrm>
          <a:prstGeom prst="rect">
            <a:avLst/>
          </a:prstGeom>
          <a:solidFill>
            <a:schemeClr val="bg1"/>
          </a:solidFill>
          <a:ln w="9525">
            <a:solidFill>
              <a:schemeClr val="tx1"/>
            </a:solidFill>
            <a:round/>
            <a:headEnd/>
            <a:tailEnd/>
          </a:ln>
        </p:spPr>
        <p:txBody>
          <a:bodyPr/>
          <a:lstStyle/>
          <a:p>
            <a:endParaRPr lang="en-US" dirty="0"/>
          </a:p>
        </p:txBody>
      </p:sp>
      <p:pic>
        <p:nvPicPr>
          <p:cNvPr id="1032" name="Content Placeholder 3" descr="PPT option1.jpg"/>
          <p:cNvPicPr>
            <a:picLocks noChangeAspect="1"/>
          </p:cNvPicPr>
          <p:nvPr userDrawn="1"/>
        </p:nvPicPr>
        <p:blipFill>
          <a:blip r:embed="rId5" cstate="email">
            <a:extLst>
              <a:ext uri="{28A0092B-C50C-407E-A947-70E740481C1C}">
                <a14:useLocalDpi xmlns:a14="http://schemas.microsoft.com/office/drawing/2010/main"/>
              </a:ext>
            </a:extLst>
          </a:blip>
          <a:srcRect/>
          <a:stretch>
            <a:fillRect/>
          </a:stretch>
        </p:blipFill>
        <p:spPr bwMode="auto">
          <a:xfrm>
            <a:off x="-11113" y="0"/>
            <a:ext cx="91551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Slide Number Placeholder 4"/>
          <p:cNvSpPr txBox="1">
            <a:spLocks/>
          </p:cNvSpPr>
          <p:nvPr userDrawn="1"/>
        </p:nvSpPr>
        <p:spPr>
          <a:xfrm>
            <a:off x="8548688" y="6477000"/>
            <a:ext cx="442912" cy="381000"/>
          </a:xfrm>
          <a:prstGeom prst="rect">
            <a:avLst/>
          </a:prstGeom>
        </p:spPr>
        <p:txBody>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fld id="{68E07AC1-3450-4DA0-88C7-2C62C9C949A0}" type="slidenum">
              <a:rPr lang="en-US" sz="1400">
                <a:latin typeface="Arial" pitchFamily="34" charset="0"/>
              </a:rPr>
              <a:pPr/>
              <a:t>‹#›</a:t>
            </a:fld>
            <a:endParaRPr lang="en-US" sz="1800"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Lst>
  <p:hf sldNum="0" hdr="0" dt="0"/>
  <p:txStyles>
    <p:titleStyle>
      <a:lvl1pPr algn="ctr" rtl="0" eaLnBrk="0" fontAlgn="base" hangingPunct="0">
        <a:spcBef>
          <a:spcPct val="0"/>
        </a:spcBef>
        <a:spcAft>
          <a:spcPct val="0"/>
        </a:spcAft>
        <a:defRPr sz="2000" i="1">
          <a:solidFill>
            <a:schemeClr val="hlink"/>
          </a:solidFill>
          <a:latin typeface="+mj-lt"/>
          <a:ea typeface="MS PGothic" pitchFamily="34" charset="-128"/>
          <a:cs typeface="+mj-cs"/>
        </a:defRPr>
      </a:lvl1pPr>
      <a:lvl2pPr algn="ctr" rtl="0" eaLnBrk="0" fontAlgn="base" hangingPunct="0">
        <a:spcBef>
          <a:spcPct val="0"/>
        </a:spcBef>
        <a:spcAft>
          <a:spcPct val="0"/>
        </a:spcAft>
        <a:defRPr sz="2000" i="1">
          <a:solidFill>
            <a:schemeClr val="hlink"/>
          </a:solidFill>
          <a:latin typeface="Arial" charset="0"/>
          <a:ea typeface="MS PGothic" pitchFamily="34" charset="-128"/>
          <a:cs typeface="Arial" charset="0"/>
        </a:defRPr>
      </a:lvl2pPr>
      <a:lvl3pPr algn="ctr" rtl="0" eaLnBrk="0" fontAlgn="base" hangingPunct="0">
        <a:spcBef>
          <a:spcPct val="0"/>
        </a:spcBef>
        <a:spcAft>
          <a:spcPct val="0"/>
        </a:spcAft>
        <a:defRPr sz="2000" i="1">
          <a:solidFill>
            <a:schemeClr val="hlink"/>
          </a:solidFill>
          <a:latin typeface="Arial" charset="0"/>
          <a:ea typeface="MS PGothic" pitchFamily="34" charset="-128"/>
          <a:cs typeface="Arial" charset="0"/>
        </a:defRPr>
      </a:lvl3pPr>
      <a:lvl4pPr algn="ctr" rtl="0" eaLnBrk="0" fontAlgn="base" hangingPunct="0">
        <a:spcBef>
          <a:spcPct val="0"/>
        </a:spcBef>
        <a:spcAft>
          <a:spcPct val="0"/>
        </a:spcAft>
        <a:defRPr sz="2000" i="1">
          <a:solidFill>
            <a:schemeClr val="hlink"/>
          </a:solidFill>
          <a:latin typeface="Arial" charset="0"/>
          <a:ea typeface="MS PGothic" pitchFamily="34" charset="-128"/>
          <a:cs typeface="Arial" charset="0"/>
        </a:defRPr>
      </a:lvl4pPr>
      <a:lvl5pPr algn="ctr" rtl="0" eaLnBrk="0" fontAlgn="base" hangingPunct="0">
        <a:spcBef>
          <a:spcPct val="0"/>
        </a:spcBef>
        <a:spcAft>
          <a:spcPct val="0"/>
        </a:spcAft>
        <a:defRPr sz="2000" i="1">
          <a:solidFill>
            <a:schemeClr val="hlink"/>
          </a:solidFill>
          <a:latin typeface="Arial" charset="0"/>
          <a:ea typeface="MS PGothic" pitchFamily="34" charset="-128"/>
          <a:cs typeface="Arial" charset="0"/>
        </a:defRPr>
      </a:lvl5pPr>
      <a:lvl6pPr marL="457200" algn="ctr" rtl="0" eaLnBrk="0" fontAlgn="base" hangingPunct="0">
        <a:spcBef>
          <a:spcPct val="0"/>
        </a:spcBef>
        <a:spcAft>
          <a:spcPct val="0"/>
        </a:spcAft>
        <a:defRPr sz="2800">
          <a:solidFill>
            <a:schemeClr val="hlink"/>
          </a:solidFill>
          <a:latin typeface="Arial" charset="0"/>
          <a:cs typeface="Arial" charset="0"/>
        </a:defRPr>
      </a:lvl6pPr>
      <a:lvl7pPr marL="914400" algn="ctr" rtl="0" eaLnBrk="0" fontAlgn="base" hangingPunct="0">
        <a:spcBef>
          <a:spcPct val="0"/>
        </a:spcBef>
        <a:spcAft>
          <a:spcPct val="0"/>
        </a:spcAft>
        <a:defRPr sz="2800">
          <a:solidFill>
            <a:schemeClr val="hlink"/>
          </a:solidFill>
          <a:latin typeface="Arial" charset="0"/>
          <a:cs typeface="Arial" charset="0"/>
        </a:defRPr>
      </a:lvl7pPr>
      <a:lvl8pPr marL="1371600" algn="ctr" rtl="0" eaLnBrk="0" fontAlgn="base" hangingPunct="0">
        <a:spcBef>
          <a:spcPct val="0"/>
        </a:spcBef>
        <a:spcAft>
          <a:spcPct val="0"/>
        </a:spcAft>
        <a:defRPr sz="2800">
          <a:solidFill>
            <a:schemeClr val="hlink"/>
          </a:solidFill>
          <a:latin typeface="Arial" charset="0"/>
          <a:cs typeface="Arial" charset="0"/>
        </a:defRPr>
      </a:lvl8pPr>
      <a:lvl9pPr marL="1828800" algn="ctr" rtl="0" eaLnBrk="0" fontAlgn="base" hangingPunct="0">
        <a:spcBef>
          <a:spcPct val="0"/>
        </a:spcBef>
        <a:spcAft>
          <a:spcPct val="0"/>
        </a:spcAft>
        <a:defRPr sz="2800">
          <a:solidFill>
            <a:schemeClr val="hlink"/>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S PGothic" pitchFamily="34" charset="-128"/>
          <a:cs typeface="+mn-cs"/>
        </a:defRPr>
      </a:lvl1pPr>
      <a:lvl2pPr marL="742950" indent="-285750" algn="l" rtl="0" eaLnBrk="0" fontAlgn="base" hangingPunct="0">
        <a:spcBef>
          <a:spcPct val="20000"/>
        </a:spcBef>
        <a:spcAft>
          <a:spcPct val="0"/>
        </a:spcAft>
        <a:buChar char="–"/>
        <a:defRPr sz="1400">
          <a:solidFill>
            <a:schemeClr val="tx1"/>
          </a:solidFill>
          <a:latin typeface="+mn-lt"/>
          <a:ea typeface="MS PGothic" pitchFamily="34" charset="-128"/>
        </a:defRPr>
      </a:lvl2pPr>
      <a:lvl3pPr marL="1143000" indent="-228600" algn="l" rtl="0" eaLnBrk="0" fontAlgn="base" hangingPunct="0">
        <a:spcBef>
          <a:spcPct val="20000"/>
        </a:spcBef>
        <a:spcAft>
          <a:spcPct val="0"/>
        </a:spcAft>
        <a:buChar char="•"/>
        <a:defRPr sz="2400">
          <a:solidFill>
            <a:schemeClr val="tx1"/>
          </a:solidFill>
          <a:latin typeface="+mn-lt"/>
          <a:ea typeface="MS PGothic" pitchFamily="34" charset="-128"/>
        </a:defRPr>
      </a:lvl3pPr>
      <a:lvl4pPr marL="1600200" indent="-228600" algn="l" rtl="0" eaLnBrk="0" fontAlgn="base" hangingPunct="0">
        <a:spcBef>
          <a:spcPct val="20000"/>
        </a:spcBef>
        <a:spcAft>
          <a:spcPct val="0"/>
        </a:spcAft>
        <a:buChar char="–"/>
        <a:defRPr sz="2000">
          <a:solidFill>
            <a:schemeClr val="tx1"/>
          </a:solidFill>
          <a:latin typeface="+mn-lt"/>
          <a:ea typeface="MS PGothic" pitchFamily="34" charset="-128"/>
        </a:defRPr>
      </a:lvl4pPr>
      <a:lvl5pPr marL="2057400" indent="-228600" algn="l" rtl="0" eaLnBrk="0" fontAlgn="base" hangingPunct="0">
        <a:spcBef>
          <a:spcPct val="20000"/>
        </a:spcBef>
        <a:spcAft>
          <a:spcPct val="0"/>
        </a:spcAft>
        <a:buChar char="»"/>
        <a:defRPr sz="2000">
          <a:solidFill>
            <a:schemeClr val="tx1"/>
          </a:solidFill>
          <a:latin typeface="+mn-lt"/>
          <a:ea typeface="MS PGothic" pitchFamily="34" charset="-128"/>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2"/>
          <p:cNvSpPr txBox="1">
            <a:spLocks noChangeArrowheads="1"/>
          </p:cNvSpPr>
          <p:nvPr/>
        </p:nvSpPr>
        <p:spPr bwMode="auto">
          <a:xfrm>
            <a:off x="251519" y="1275869"/>
            <a:ext cx="5328593" cy="4216539"/>
          </a:xfrm>
          <a:prstGeom prst="rect">
            <a:avLst/>
          </a:prstGeom>
          <a:noFill/>
          <a:ln w="19050">
            <a:noFill/>
            <a:miter lim="800000"/>
            <a:headEnd/>
            <a:tailEnd/>
          </a:ln>
        </p:spPr>
        <p:txBody>
          <a:bodyPr wrap="square">
            <a:spAutoFit/>
          </a:bodyPr>
          <a:lstStyle/>
          <a:p>
            <a:pPr marL="114300" indent="-114300" algn="just">
              <a:defRPr/>
            </a:pPr>
            <a:r>
              <a:rPr lang="en-US" sz="1600" b="1" dirty="0">
                <a:solidFill>
                  <a:srgbClr val="FF0000"/>
                </a:solidFill>
                <a:latin typeface="Tahoma" pitchFamily="34" charset="0"/>
              </a:rPr>
              <a:t>What happened?</a:t>
            </a:r>
          </a:p>
          <a:p>
            <a:pPr marL="114300" indent="-114300" algn="just">
              <a:defRPr/>
            </a:pPr>
            <a:endParaRPr lang="en-US" sz="1600" dirty="0">
              <a:solidFill>
                <a:srgbClr val="FF0000"/>
              </a:solidFill>
              <a:latin typeface="Tahoma" pitchFamily="34" charset="0"/>
            </a:endParaRPr>
          </a:p>
          <a:p>
            <a:pPr algn="just" eaLnBrk="1" hangingPunct="1">
              <a:defRPr/>
            </a:pPr>
            <a:r>
              <a:rPr lang="en-GB" sz="1200" dirty="0">
                <a:solidFill>
                  <a:srgbClr val="000000"/>
                </a:solidFill>
                <a:latin typeface="Arial" pitchFamily="34" charset="0"/>
              </a:rPr>
              <a:t>On 08 June 2021 at about 05:15 hrs., an Anwaar Sadad employee of age 59 years, (Bangladesh national)  found unresponsive at his room. Immediately the Site In-charge informed to Sahara PAC Rima Male Nurse / PDO Rima HSE. Male Nurse rushed to his room and administered AED but no shock advised. Started CPR for half an hour but no sign of life.  Despite of all medical efforts  he was declared dead. </a:t>
            </a:r>
            <a:endParaRPr lang="en-US" sz="1200" dirty="0">
              <a:solidFill>
                <a:srgbClr val="000000"/>
              </a:solidFill>
              <a:latin typeface="Arial" pitchFamily="34" charset="0"/>
            </a:endParaRPr>
          </a:p>
          <a:p>
            <a:pPr marL="342900" indent="-342900" eaLnBrk="1" hangingPunct="1">
              <a:defRPr/>
            </a:pPr>
            <a:endParaRPr lang="en-US" sz="1600" dirty="0">
              <a:solidFill>
                <a:srgbClr val="000000"/>
              </a:solidFill>
              <a:latin typeface="Arial" charset="0"/>
            </a:endParaRPr>
          </a:p>
          <a:p>
            <a:pPr marL="114300" indent="-114300" algn="just">
              <a:defRPr/>
            </a:pPr>
            <a:r>
              <a:rPr lang="en-US" sz="1600" b="1" dirty="0">
                <a:solidFill>
                  <a:srgbClr val="333399"/>
                </a:solidFill>
                <a:latin typeface="Tahoma" pitchFamily="34" charset="0"/>
              </a:rPr>
              <a:t>Your learning from this incident..</a:t>
            </a:r>
          </a:p>
          <a:p>
            <a:pPr marL="114300" indent="-114300" algn="just">
              <a:defRPr/>
            </a:pPr>
            <a:endParaRPr lang="en-US" sz="600" dirty="0">
              <a:solidFill>
                <a:srgbClr val="000000"/>
              </a:solidFill>
              <a:latin typeface="Arial" charset="0"/>
            </a:endParaRPr>
          </a:p>
          <a:p>
            <a:pPr marL="171450" lvl="0" indent="-171450" algn="just" eaLnBrk="1" hangingPunct="1">
              <a:buFont typeface="Wingdings" pitchFamily="2" charset="2"/>
              <a:buChar char="§"/>
              <a:defRPr/>
            </a:pPr>
            <a:r>
              <a:rPr lang="en-US" sz="1200" dirty="0">
                <a:solidFill>
                  <a:srgbClr val="000000"/>
                </a:solidFill>
                <a:latin typeface="Arial" pitchFamily="34" charset="0"/>
              </a:rPr>
              <a:t>Disclose any illness to your doctor if you are unwell.</a:t>
            </a:r>
          </a:p>
          <a:p>
            <a:pPr marL="171450" indent="-171450" algn="just" eaLnBrk="1" hangingPunct="1">
              <a:buFont typeface="Wingdings" pitchFamily="2" charset="2"/>
              <a:buChar char="§"/>
              <a:defRPr/>
            </a:pPr>
            <a:r>
              <a:rPr lang="en-US" sz="1200" dirty="0">
                <a:solidFill>
                  <a:srgbClr val="000000"/>
                </a:solidFill>
                <a:latin typeface="Arial" pitchFamily="34" charset="0"/>
              </a:rPr>
              <a:t>If anyone feels discomfort, it shall be informed to your colleagues / supervisor with out delay.</a:t>
            </a:r>
          </a:p>
          <a:p>
            <a:pPr marL="171450" indent="-171450" algn="just" eaLnBrk="1" hangingPunct="1">
              <a:buFont typeface="Wingdings" pitchFamily="2" charset="2"/>
              <a:buChar char="§"/>
              <a:defRPr/>
            </a:pPr>
            <a:r>
              <a:rPr lang="en-US" sz="1200" dirty="0">
                <a:solidFill>
                  <a:srgbClr val="000000"/>
                </a:solidFill>
                <a:latin typeface="Arial" pitchFamily="34" charset="0"/>
              </a:rPr>
              <a:t>In case of Emergency, EMR system need to be followed and call 5555 for seeking help</a:t>
            </a:r>
          </a:p>
          <a:p>
            <a:pPr eaLnBrk="1" hangingPunct="1">
              <a:buFont typeface="Arial" pitchFamily="34" charset="0"/>
              <a:buChar char="•"/>
              <a:defRPr/>
            </a:pPr>
            <a:endParaRPr lang="en-US" sz="1050" dirty="0">
              <a:latin typeface="Arial" charset="0"/>
              <a:cs typeface="Tahoma" pitchFamily="34" charset="0"/>
            </a:endParaRPr>
          </a:p>
          <a:p>
            <a:pPr marL="114300" indent="-114300">
              <a:defRPr/>
            </a:pPr>
            <a:endParaRPr lang="en-US" sz="1050" dirty="0">
              <a:solidFill>
                <a:srgbClr val="0000FF"/>
              </a:solidFill>
              <a:latin typeface="Arial" charset="0"/>
              <a:cs typeface="Tahoma" pitchFamily="34" charset="0"/>
            </a:endParaRPr>
          </a:p>
          <a:p>
            <a:pPr eaLnBrk="1" hangingPunct="1">
              <a:defRPr/>
            </a:pPr>
            <a:endParaRPr lang="en-US" sz="1050" dirty="0">
              <a:solidFill>
                <a:srgbClr val="FF0000"/>
              </a:solidFill>
              <a:latin typeface="Arial" charset="0"/>
              <a:cs typeface="Tahoma" pitchFamily="34" charset="0"/>
            </a:endParaRPr>
          </a:p>
          <a:p>
            <a:pPr eaLnBrk="1" hangingPunct="1">
              <a:defRPr/>
            </a:pPr>
            <a:endParaRPr lang="en-US" sz="1050" dirty="0">
              <a:solidFill>
                <a:srgbClr val="FF0000"/>
              </a:solidFill>
              <a:latin typeface="Arial" charset="0"/>
              <a:cs typeface="Tahoma" pitchFamily="34" charset="0"/>
            </a:endParaRPr>
          </a:p>
          <a:p>
            <a:pPr marL="119063" indent="-119063" eaLnBrk="1" hangingPunct="1">
              <a:defRPr/>
            </a:pPr>
            <a:endParaRPr lang="en-US" sz="1400" dirty="0">
              <a:solidFill>
                <a:srgbClr val="000000"/>
              </a:solidFill>
              <a:latin typeface="Arial" charset="0"/>
            </a:endParaRPr>
          </a:p>
        </p:txBody>
      </p:sp>
      <p:sp>
        <p:nvSpPr>
          <p:cNvPr id="26627" name="Text Box 5"/>
          <p:cNvSpPr txBox="1">
            <a:spLocks noChangeArrowheads="1"/>
          </p:cNvSpPr>
          <p:nvPr/>
        </p:nvSpPr>
        <p:spPr bwMode="auto">
          <a:xfrm>
            <a:off x="5838825" y="1219200"/>
            <a:ext cx="1676400" cy="1006475"/>
          </a:xfrm>
          <a:prstGeom prst="rect">
            <a:avLst/>
          </a:prstGeom>
          <a:noFill/>
          <a:ln w="9525">
            <a:noFill/>
            <a:miter lim="800000"/>
            <a:headEnd/>
            <a:tailEnd/>
          </a:ln>
        </p:spPr>
        <p:txBody>
          <a:bodyPr>
            <a:spAutoFit/>
          </a:bodyPr>
          <a:lstStyle/>
          <a:p>
            <a:pPr>
              <a:spcBef>
                <a:spcPct val="50000"/>
              </a:spcBef>
            </a:pPr>
            <a:endParaRPr lang="en-GB" sz="6000">
              <a:solidFill>
                <a:srgbClr val="FF0000"/>
              </a:solidFill>
              <a:sym typeface="Webdings" pitchFamily="18" charset="2"/>
            </a:endParaRPr>
          </a:p>
        </p:txBody>
      </p:sp>
      <p:sp>
        <p:nvSpPr>
          <p:cNvPr id="16" name="Text Box 12"/>
          <p:cNvSpPr txBox="1">
            <a:spLocks noChangeArrowheads="1"/>
          </p:cNvSpPr>
          <p:nvPr/>
        </p:nvSpPr>
        <p:spPr bwMode="auto">
          <a:xfrm>
            <a:off x="1219200" y="0"/>
            <a:ext cx="7056438" cy="646113"/>
          </a:xfrm>
          <a:prstGeom prst="rect">
            <a:avLst/>
          </a:prstGeom>
          <a:noFill/>
          <a:ln w="9525">
            <a:noFill/>
            <a:miter lim="800000"/>
            <a:headEnd/>
            <a:tailEnd/>
          </a:ln>
        </p:spPr>
        <p:txBody>
          <a:bodyPr>
            <a:spAutoFit/>
          </a:bodyPr>
          <a:lstStyle/>
          <a:p>
            <a:pPr algn="ctr">
              <a:defRPr/>
            </a:pPr>
            <a:r>
              <a:rPr lang="en-GB" sz="3600" b="1" dirty="0">
                <a:latin typeface="+mj-lt"/>
              </a:rPr>
              <a:t>PDO Second Alert</a:t>
            </a:r>
          </a:p>
        </p:txBody>
      </p:sp>
      <p:sp>
        <p:nvSpPr>
          <p:cNvPr id="12" name="Rectangle 8"/>
          <p:cNvSpPr>
            <a:spLocks noChangeArrowheads="1"/>
          </p:cNvSpPr>
          <p:nvPr/>
        </p:nvSpPr>
        <p:spPr bwMode="auto">
          <a:xfrm>
            <a:off x="259478" y="838200"/>
            <a:ext cx="8633002" cy="307777"/>
          </a:xfrm>
          <a:prstGeom prst="rect">
            <a:avLst/>
          </a:prstGeom>
          <a:noFill/>
          <a:ln w="9525">
            <a:noFill/>
            <a:miter lim="800000"/>
            <a:headEnd/>
            <a:tailEnd/>
          </a:ln>
        </p:spPr>
        <p:txBody>
          <a:bodyPr wrap="square">
            <a:spAutoFit/>
          </a:bodyPr>
          <a:lstStyle/>
          <a:p>
            <a:pPr marL="114300" indent="-114300" algn="just"/>
            <a:r>
              <a:rPr lang="en-GB" sz="1400" b="1" dirty="0">
                <a:solidFill>
                  <a:srgbClr val="333399"/>
                </a:solidFill>
                <a:latin typeface="Tahoma" pitchFamily="34" charset="0"/>
              </a:rPr>
              <a:t>Date:</a:t>
            </a:r>
            <a:r>
              <a:rPr lang="en-US" sz="1400" b="1" dirty="0">
                <a:solidFill>
                  <a:srgbClr val="333399"/>
                </a:solidFill>
                <a:latin typeface="Tahoma" pitchFamily="34" charset="0"/>
              </a:rPr>
              <a:t>  08 June 2021                         Incident title: NAD#12 </a:t>
            </a:r>
          </a:p>
        </p:txBody>
      </p:sp>
      <p:pic>
        <p:nvPicPr>
          <p:cNvPr id="6" name="Picture 5">
            <a:extLst>
              <a:ext uri="{FF2B5EF4-FFF2-40B4-BE49-F238E27FC236}">
                <a16:creationId xmlns:a16="http://schemas.microsoft.com/office/drawing/2014/main" id="{56BE3879-62AB-4519-BBAF-B3BEF65D266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38823" y="1259051"/>
            <a:ext cx="3193087" cy="2130195"/>
          </a:xfrm>
          <a:prstGeom prst="rect">
            <a:avLst/>
          </a:prstGeom>
        </p:spPr>
      </p:pic>
      <p:pic>
        <p:nvPicPr>
          <p:cNvPr id="7" name="Picture 6">
            <a:extLst>
              <a:ext uri="{FF2B5EF4-FFF2-40B4-BE49-F238E27FC236}">
                <a16:creationId xmlns:a16="http://schemas.microsoft.com/office/drawing/2014/main" id="{4A7E8D9F-2DCF-4346-B962-E2661A766F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21664" y="3572202"/>
            <a:ext cx="3193087" cy="2340212"/>
          </a:xfrm>
          <a:prstGeom prst="rect">
            <a:avLst/>
          </a:prstGeom>
        </p:spPr>
      </p:pic>
      <p:grpSp>
        <p:nvGrpSpPr>
          <p:cNvPr id="8" name="Group 131">
            <a:extLst>
              <a:ext uri="{FF2B5EF4-FFF2-40B4-BE49-F238E27FC236}">
                <a16:creationId xmlns:a16="http://schemas.microsoft.com/office/drawing/2014/main" id="{112132D6-648F-4B2C-9D01-FC3D169B3F0E}"/>
              </a:ext>
            </a:extLst>
          </p:cNvPr>
          <p:cNvGrpSpPr>
            <a:grpSpLocks/>
          </p:cNvGrpSpPr>
          <p:nvPr/>
        </p:nvGrpSpPr>
        <p:grpSpPr bwMode="auto">
          <a:xfrm>
            <a:off x="8673083" y="3013541"/>
            <a:ext cx="336550" cy="544513"/>
            <a:chOff x="3504" y="544"/>
            <a:chExt cx="2287" cy="1855"/>
          </a:xfrm>
        </p:grpSpPr>
        <p:sp>
          <p:nvSpPr>
            <p:cNvPr id="9" name="Line 129">
              <a:extLst>
                <a:ext uri="{FF2B5EF4-FFF2-40B4-BE49-F238E27FC236}">
                  <a16:creationId xmlns:a16="http://schemas.microsoft.com/office/drawing/2014/main" id="{6ECC2900-9E2D-4A0E-869E-7C37EE8F272D}"/>
                </a:ext>
              </a:extLst>
            </p:cNvPr>
            <p:cNvSpPr>
              <a:spLocks noChangeShapeType="1"/>
            </p:cNvSpPr>
            <p:nvPr/>
          </p:nvSpPr>
          <p:spPr bwMode="auto">
            <a:xfrm>
              <a:off x="3504" y="568"/>
              <a:ext cx="2287" cy="1831"/>
            </a:xfrm>
            <a:prstGeom prst="line">
              <a:avLst/>
            </a:prstGeom>
            <a:noFill/>
            <a:ln w="133350">
              <a:solidFill>
                <a:srgbClr val="FF0000"/>
              </a:solidFill>
              <a:round/>
              <a:headEnd/>
              <a:tailEnd/>
            </a:ln>
          </p:spPr>
          <p:txBody>
            <a:bodyPr/>
            <a:lstStyle/>
            <a:p>
              <a:endParaRPr lang="en-US"/>
            </a:p>
          </p:txBody>
        </p:sp>
        <p:sp>
          <p:nvSpPr>
            <p:cNvPr id="10" name="Line 130">
              <a:extLst>
                <a:ext uri="{FF2B5EF4-FFF2-40B4-BE49-F238E27FC236}">
                  <a16:creationId xmlns:a16="http://schemas.microsoft.com/office/drawing/2014/main" id="{F65286FE-2199-444D-A5E1-B182DDD095EC}"/>
                </a:ext>
              </a:extLst>
            </p:cNvPr>
            <p:cNvSpPr>
              <a:spLocks noChangeShapeType="1"/>
            </p:cNvSpPr>
            <p:nvPr/>
          </p:nvSpPr>
          <p:spPr bwMode="auto">
            <a:xfrm flipV="1">
              <a:off x="3528" y="544"/>
              <a:ext cx="2144" cy="1807"/>
            </a:xfrm>
            <a:prstGeom prst="line">
              <a:avLst/>
            </a:prstGeom>
            <a:noFill/>
            <a:ln w="133350">
              <a:solidFill>
                <a:srgbClr val="FF0000"/>
              </a:solidFill>
              <a:round/>
              <a:headEnd/>
              <a:tailEnd/>
            </a:ln>
          </p:spPr>
          <p:txBody>
            <a:bodyPr/>
            <a:lstStyle/>
            <a:p>
              <a:endParaRPr lang="en-US"/>
            </a:p>
          </p:txBody>
        </p:sp>
      </p:grpSp>
      <p:sp>
        <p:nvSpPr>
          <p:cNvPr id="11" name="Freeform 132">
            <a:extLst>
              <a:ext uri="{FF2B5EF4-FFF2-40B4-BE49-F238E27FC236}">
                <a16:creationId xmlns:a16="http://schemas.microsoft.com/office/drawing/2014/main" id="{90C6D286-6196-41A1-879C-623084914DB8}"/>
              </a:ext>
            </a:extLst>
          </p:cNvPr>
          <p:cNvSpPr>
            <a:spLocks/>
          </p:cNvSpPr>
          <p:nvPr/>
        </p:nvSpPr>
        <p:spPr bwMode="auto">
          <a:xfrm>
            <a:off x="8574710" y="5658252"/>
            <a:ext cx="457200" cy="457200"/>
          </a:xfrm>
          <a:custGeom>
            <a:avLst/>
            <a:gdLst>
              <a:gd name="T0" fmla="*/ 0 w 1336"/>
              <a:gd name="T1" fmla="*/ 2147483647 h 888"/>
              <a:gd name="T2" fmla="*/ 2147483647 w 1336"/>
              <a:gd name="T3" fmla="*/ 2147483647 h 888"/>
              <a:gd name="T4" fmla="*/ 2147483647 w 1336"/>
              <a:gd name="T5" fmla="*/ 0 h 888"/>
              <a:gd name="T6" fmla="*/ 0 60000 65536"/>
              <a:gd name="T7" fmla="*/ 0 60000 65536"/>
              <a:gd name="T8" fmla="*/ 0 60000 65536"/>
              <a:gd name="T9" fmla="*/ 0 w 1336"/>
              <a:gd name="T10" fmla="*/ 0 h 888"/>
              <a:gd name="T11" fmla="*/ 1336 w 1336"/>
              <a:gd name="T12" fmla="*/ 888 h 888"/>
            </a:gdLst>
            <a:ahLst/>
            <a:cxnLst>
              <a:cxn ang="T6">
                <a:pos x="T0" y="T1"/>
              </a:cxn>
              <a:cxn ang="T7">
                <a:pos x="T2" y="T3"/>
              </a:cxn>
              <a:cxn ang="T8">
                <a:pos x="T4" y="T5"/>
              </a:cxn>
            </a:cxnLst>
            <a:rect l="T9" t="T10" r="T11" b="T12"/>
            <a:pathLst>
              <a:path w="1336" h="888">
                <a:moveTo>
                  <a:pt x="0" y="600"/>
                </a:moveTo>
                <a:lnTo>
                  <a:pt x="312" y="888"/>
                </a:lnTo>
                <a:lnTo>
                  <a:pt x="1336" y="0"/>
                </a:lnTo>
              </a:path>
            </a:pathLst>
          </a:custGeom>
          <a:noFill/>
          <a:ln w="133350">
            <a:solidFill>
              <a:srgbClr val="00FF00"/>
            </a:solidFill>
            <a:round/>
            <a:headEnd/>
            <a:tailEnd/>
          </a:ln>
        </p:spPr>
        <p:txBody>
          <a:bodyPr/>
          <a:lstStyle/>
          <a:p>
            <a:endParaRPr lang="en-US"/>
          </a:p>
        </p:txBody>
      </p:sp>
      <p:sp>
        <p:nvSpPr>
          <p:cNvPr id="13" name="TextBox 16">
            <a:extLst>
              <a:ext uri="{FF2B5EF4-FFF2-40B4-BE49-F238E27FC236}">
                <a16:creationId xmlns:a16="http://schemas.microsoft.com/office/drawing/2014/main" id="{DA3B41C2-FCB2-4910-8880-142A830CC870}"/>
              </a:ext>
            </a:extLst>
          </p:cNvPr>
          <p:cNvSpPr txBox="1">
            <a:spLocks noChangeArrowheads="1"/>
          </p:cNvSpPr>
          <p:nvPr/>
        </p:nvSpPr>
        <p:spPr bwMode="auto">
          <a:xfrm>
            <a:off x="259478" y="5614347"/>
            <a:ext cx="5181600" cy="338554"/>
          </a:xfrm>
          <a:prstGeom prst="rect">
            <a:avLst/>
          </a:prstGeom>
          <a:solidFill>
            <a:schemeClr val="accent2"/>
          </a:solidFill>
          <a:ln w="9525">
            <a:noFill/>
            <a:miter lim="800000"/>
            <a:headEnd/>
            <a:tailEnd/>
          </a:ln>
        </p:spPr>
        <p:txBody>
          <a:bodyPr>
            <a:spAutoFit/>
          </a:bodyPr>
          <a:lstStyle/>
          <a:p>
            <a:pPr algn="ctr" eaLnBrk="1" hangingPunct="1"/>
            <a:r>
              <a:rPr lang="en-US" sz="1600" b="1" dirty="0">
                <a:solidFill>
                  <a:srgbClr val="FFFF00"/>
                </a:solidFill>
                <a:latin typeface="Tahoma" pitchFamily="34" charset="0"/>
              </a:rPr>
              <a:t>Stay fit and maintain healthy life</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Arial"/>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9C4067D375EDA046866D1CFD34BA6725" ma:contentTypeVersion="4" ma:contentTypeDescription="Upload an image." ma:contentTypeScope="" ma:versionID="5568808217e8896a20d35b78a187a54b">
  <xsd:schema xmlns:xsd="http://www.w3.org/2001/XMLSchema" xmlns:xs="http://www.w3.org/2001/XMLSchema" xmlns:p="http://schemas.microsoft.com/office/2006/metadata/properties" xmlns:ns1="http://schemas.microsoft.com/sharepoint/v3" xmlns:ns2="4880E4F8-4B7D-4BDD-91E3-E10D47036ECA" xmlns:ns3="http://schemas.microsoft.com/sharepoint/v3/fields" xmlns:ns4="4880e4f8-4b7d-4bdd-91e3-e10d47036eca" xmlns:ns5="9d51eac6-a7d5-47f5-a119-63d146adb134" targetNamespace="http://schemas.microsoft.com/office/2006/metadata/properties" ma:root="true" ma:fieldsID="95b9b289a8e8f4d106e4c69b136198e4" ns1:_="" ns2:_="" ns3:_="" ns4:_="" ns5:_="">
    <xsd:import namespace="http://schemas.microsoft.com/sharepoint/v3"/>
    <xsd:import namespace="4880E4F8-4B7D-4BDD-91E3-E10D47036ECA"/>
    <xsd:import namespace="http://schemas.microsoft.com/sharepoint/v3/fields"/>
    <xsd:import namespace="4880e4f8-4b7d-4bdd-91e3-e10d47036eca"/>
    <xsd:import namespace="9d51eac6-a7d5-47f5-a119-63d146adb134"/>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Language" minOccurs="0"/>
                <xsd:element ref="ns4:DocId" minOccurs="0"/>
                <xsd:element ref="ns5: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Language" ma:index="27" nillable="true" ma:displayName="Language" ma:default="English 1" ma:format="Dropdown" ma:internalName="Language">
      <xsd:simpleType>
        <xsd:restriction base="dms:Choice">
          <xsd:enumeration value="English"/>
          <xsd:enumeration value="Arabic"/>
          <xsd:enumeration value="Hindi"/>
          <xsd:enumeration value="English 1"/>
          <xsd:enumeration value="English 2"/>
          <xsd:enumeration value="Arabic 1"/>
          <xsd:enumeration value="Arabic 2"/>
          <xsd:enumeration value="Hindi 1"/>
          <xsd:enumeration value="Hindi 2"/>
          <xsd:enumeration value="Malayalam 1"/>
          <xsd:enumeration value="Malayalam 2"/>
        </xsd:restriction>
      </xsd:simpleType>
    </xsd:element>
    <xsd:element name="DocId" ma:index="28" nillable="true" ma:displayName="DocId" ma:list="{9de017a3-70b4-41a0-b3a1-4f7a098545da}" ma:internalName="DocId" ma:showField="ID" ma:web="9d51eac6-a7d5-47f5-a119-63d146adb134">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9d51eac6-a7d5-47f5-a119-63d146adb134" elementFormDefault="qualified">
    <xsd:import namespace="http://schemas.microsoft.com/office/2006/documentManagement/types"/>
    <xsd:import namespace="http://schemas.microsoft.com/office/infopath/2007/PartnerControls"/>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anguage xmlns="4880e4f8-4b7d-4bdd-91e3-e10d47036eca">English</Language>
    <DocId xmlns="4880e4f8-4b7d-4bdd-91e3-e10d47036eca">92628</DocId>
    <ImageCreateDate xmlns="4880E4F8-4B7D-4BDD-91E3-E10D47036ECA" xsi:nil="true"/>
    <wic_System_Copyright xmlns="http://schemas.microsoft.com/sharepoint/v3/fields"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A63D915-BAE0-41F1-AD39-1F313EA0972A}"/>
</file>

<file path=customXml/itemProps2.xml><?xml version="1.0" encoding="utf-8"?>
<ds:datastoreItem xmlns:ds="http://schemas.openxmlformats.org/officeDocument/2006/customXml" ds:itemID="{2AC591C8-C70B-4D62-872A-E13F4EF6466D}">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microsoft.com/sharepoint/v3"/>
    <ds:schemaRef ds:uri="http://purl.org/dc/terms/"/>
    <ds:schemaRef ds:uri="http://www.w3.org/XML/1998/namespace"/>
    <ds:schemaRef ds:uri="http://purl.org/dc/dcmitype/"/>
  </ds:schemaRefs>
</ds:datastoreItem>
</file>

<file path=customXml/itemProps3.xml><?xml version="1.0" encoding="utf-8"?>
<ds:datastoreItem xmlns:ds="http://schemas.openxmlformats.org/officeDocument/2006/customXml" ds:itemID="{063717B2-AD3D-47D9-8D32-419BDD6A955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11467</TotalTime>
  <Words>170</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Tahoma</vt:lpstr>
      <vt:lpstr>Times New Roman</vt:lpstr>
      <vt:lpstr>Wingdings</vt:lpstr>
      <vt:lpstr>Default Design</vt:lpstr>
      <vt:lpstr>PowerPoint Presentation</vt:lpstr>
    </vt:vector>
  </TitlesOfParts>
  <Company>Shell Information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NAD#12 Post DPIRC Final pack</dc:title>
  <dc:creator>MU93647</dc:creator>
  <cp:lastModifiedBy>Balushi, Sumaiya MSE36</cp:lastModifiedBy>
  <cp:revision>1407</cp:revision>
  <cp:lastPrinted>2014-02-13T05:40:56Z</cp:lastPrinted>
  <dcterms:created xsi:type="dcterms:W3CDTF">2001-05-03T06:07:08Z</dcterms:created>
  <dcterms:modified xsi:type="dcterms:W3CDTF">2022-07-25T07:51:55Z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0x0101009148F5A04DDD49CBA7127AADA5FB792B00AADE34325A8B49CDA8BB4DB53328F214009C4067D375EDA046866D1CFD34BA6725</vt:lpwstr>
  </property>
</Properties>
</file>