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383" r:id="rId5"/>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6600"/>
    <a:srgbClr val="003300"/>
    <a:srgbClr val="993300"/>
    <a:srgbClr val="000099"/>
    <a:srgbClr val="CC0000"/>
    <a:srgbClr val="FF9933"/>
    <a:srgbClr val="FF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6224" autoAdjust="0"/>
  </p:normalViewPr>
  <p:slideViewPr>
    <p:cSldViewPr>
      <p:cViewPr varScale="1">
        <p:scale>
          <a:sx n="93" d="100"/>
          <a:sy n="93" d="100"/>
        </p:scale>
        <p:origin x="7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45660" cy="496332"/>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defRPr sz="1200">
                <a:latin typeface="Times New Roman" pitchFamily="18" charset="0"/>
                <a:ea typeface="+mn-ea"/>
              </a:defRPr>
            </a:lvl1pPr>
          </a:lstStyle>
          <a:p>
            <a:pPr>
              <a:defRPr/>
            </a:pPr>
            <a:endParaRPr lang="en-US" dirty="0"/>
          </a:p>
        </p:txBody>
      </p:sp>
      <p:sp>
        <p:nvSpPr>
          <p:cNvPr id="9219" name="Rectangle 3"/>
          <p:cNvSpPr>
            <a:spLocks noGrp="1" noChangeArrowheads="1"/>
          </p:cNvSpPr>
          <p:nvPr>
            <p:ph type="dt" sz="quarter" idx="1"/>
          </p:nvPr>
        </p:nvSpPr>
        <p:spPr bwMode="auto">
          <a:xfrm>
            <a:off x="3852018" y="1"/>
            <a:ext cx="2945660" cy="496332"/>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lgn="r">
              <a:defRPr sz="1200">
                <a:latin typeface="Times New Roman" pitchFamily="18" charset="0"/>
                <a:ea typeface="+mn-ea"/>
              </a:defRPr>
            </a:lvl1pPr>
          </a:lstStyle>
          <a:p>
            <a:pPr>
              <a:defRPr/>
            </a:pPr>
            <a:endParaRPr lang="en-US" dirty="0"/>
          </a:p>
        </p:txBody>
      </p:sp>
      <p:sp>
        <p:nvSpPr>
          <p:cNvPr id="9220" name="Rectangle 4"/>
          <p:cNvSpPr>
            <a:spLocks noGrp="1" noChangeArrowheads="1"/>
          </p:cNvSpPr>
          <p:nvPr>
            <p:ph type="ftr" sz="quarter" idx="2"/>
          </p:nvPr>
        </p:nvSpPr>
        <p:spPr bwMode="auto">
          <a:xfrm>
            <a:off x="0" y="9430306"/>
            <a:ext cx="2945660" cy="496332"/>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defRPr sz="1200">
                <a:latin typeface="Times New Roman" pitchFamily="18" charset="0"/>
                <a:ea typeface="+mn-ea"/>
              </a:defRPr>
            </a:lvl1pPr>
          </a:lstStyle>
          <a:p>
            <a:pPr>
              <a:defRPr/>
            </a:pPr>
            <a:endParaRPr lang="en-US" dirty="0"/>
          </a:p>
        </p:txBody>
      </p:sp>
      <p:sp>
        <p:nvSpPr>
          <p:cNvPr id="9221" name="Rectangle 5"/>
          <p:cNvSpPr>
            <a:spLocks noGrp="1" noChangeArrowheads="1"/>
          </p:cNvSpPr>
          <p:nvPr>
            <p:ph type="sldNum" sz="quarter" idx="3"/>
          </p:nvPr>
        </p:nvSpPr>
        <p:spPr bwMode="auto">
          <a:xfrm>
            <a:off x="3852018" y="9430306"/>
            <a:ext cx="2945660" cy="496332"/>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lgn="r">
              <a:defRPr sz="1200"/>
            </a:lvl1pPr>
          </a:lstStyle>
          <a:p>
            <a:fld id="{10A55E05-C094-4EEE-B119-3FCA035C0D65}" type="slidenum">
              <a:rPr lang="en-US"/>
              <a:pPr/>
              <a:t>‹#›</a:t>
            </a:fld>
            <a:endParaRPr lang="en-US" dirty="0"/>
          </a:p>
        </p:txBody>
      </p:sp>
    </p:spTree>
    <p:extLst>
      <p:ext uri="{BB962C8B-B14F-4D97-AF65-F5344CB8AC3E}">
        <p14:creationId xmlns:p14="http://schemas.microsoft.com/office/powerpoint/2010/main" val="101542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2945660" cy="496332"/>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defRPr sz="1200">
                <a:latin typeface="Times New Roman" pitchFamily="18" charset="0"/>
                <a:ea typeface="+mn-ea"/>
              </a:defRPr>
            </a:lvl1pPr>
          </a:lstStyle>
          <a:p>
            <a:pPr>
              <a:defRPr/>
            </a:pPr>
            <a:endParaRPr lang="en-US" dirty="0"/>
          </a:p>
        </p:txBody>
      </p:sp>
      <p:sp>
        <p:nvSpPr>
          <p:cNvPr id="8195" name="Rectangle 3"/>
          <p:cNvSpPr>
            <a:spLocks noGrp="1" noChangeArrowheads="1"/>
          </p:cNvSpPr>
          <p:nvPr>
            <p:ph type="dt" idx="1"/>
          </p:nvPr>
        </p:nvSpPr>
        <p:spPr bwMode="auto">
          <a:xfrm>
            <a:off x="3852018" y="1"/>
            <a:ext cx="2945660" cy="496332"/>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lgn="r">
              <a:defRPr sz="1200">
                <a:latin typeface="Times New Roman" pitchFamily="18" charset="0"/>
                <a:ea typeface="+mn-ea"/>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06359" y="4715154"/>
            <a:ext cx="4984961" cy="4466987"/>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30306"/>
            <a:ext cx="2945660" cy="496332"/>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defRPr sz="1200">
                <a:latin typeface="Times New Roman" pitchFamily="18" charset="0"/>
                <a:ea typeface="+mn-ea"/>
              </a:defRPr>
            </a:lvl1pPr>
          </a:lstStyle>
          <a:p>
            <a:pPr>
              <a:defRPr/>
            </a:pPr>
            <a:endParaRPr lang="en-US" dirty="0"/>
          </a:p>
        </p:txBody>
      </p:sp>
      <p:sp>
        <p:nvSpPr>
          <p:cNvPr id="8199" name="Rectangle 7"/>
          <p:cNvSpPr>
            <a:spLocks noGrp="1" noChangeArrowheads="1"/>
          </p:cNvSpPr>
          <p:nvPr>
            <p:ph type="sldNum" sz="quarter" idx="5"/>
          </p:nvPr>
        </p:nvSpPr>
        <p:spPr bwMode="auto">
          <a:xfrm>
            <a:off x="3852018" y="9430306"/>
            <a:ext cx="2945660" cy="496332"/>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lgn="r">
              <a:defRPr sz="1200"/>
            </a:lvl1pPr>
          </a:lstStyle>
          <a:p>
            <a:fld id="{70F25476-681A-46EE-9DB8-5BCA5C11C965}" type="slidenum">
              <a:rPr lang="en-US"/>
              <a:pPr/>
              <a:t>‹#›</a:t>
            </a:fld>
            <a:endParaRPr lang="en-US" dirty="0"/>
          </a:p>
        </p:txBody>
      </p:sp>
    </p:spTree>
    <p:extLst>
      <p:ext uri="{BB962C8B-B14F-4D97-AF65-F5344CB8AC3E}">
        <p14:creationId xmlns:p14="http://schemas.microsoft.com/office/powerpoint/2010/main" val="74302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z="1200" dirty="0">
                <a:solidFill>
                  <a:srgbClr val="000000"/>
                </a:solidFill>
                <a:latin typeface="Arial" pitchFamily="34" charset="0"/>
              </a:rPr>
              <a:t>No names or detail of company to link this to any recent specific incident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752600" y="22225"/>
            <a:ext cx="5599113" cy="646113"/>
          </a:xfrm>
          <a:prstGeom prst="rect">
            <a:avLst/>
          </a:prstGeom>
          <a:no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GB" sz="3600" dirty="0">
                <a:latin typeface="Arial" charset="0"/>
                <a:ea typeface="+mn-ea"/>
              </a:rPr>
              <a:t>PDO Safety advice</a:t>
            </a:r>
          </a:p>
        </p:txBody>
      </p:sp>
    </p:spTree>
    <p:extLst>
      <p:ext uri="{BB962C8B-B14F-4D97-AF65-F5344CB8AC3E}">
        <p14:creationId xmlns:p14="http://schemas.microsoft.com/office/powerpoint/2010/main" val="248400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2357438" y="76200"/>
            <a:ext cx="442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dirty="0">
                <a:latin typeface="Arial" pitchFamily="34" charset="0"/>
              </a:rPr>
              <a:t>Management learning's</a:t>
            </a:r>
          </a:p>
        </p:txBody>
      </p:sp>
    </p:spTree>
    <p:extLst>
      <p:ext uri="{BB962C8B-B14F-4D97-AF65-F5344CB8AC3E}">
        <p14:creationId xmlns:p14="http://schemas.microsoft.com/office/powerpoint/2010/main" val="39535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r>
              <a:rPr lang="en-US"/>
              <a:t>Confidential - Not to be shared outside of PDO/PDO contractors </a:t>
            </a:r>
            <a:endParaRPr lang="en-US" dirty="0"/>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F04E7FF-1C53-4DA0-88D2-79EB900CE8F8}" type="slidenum">
              <a:rPr lang="en-US"/>
              <a:pPr/>
              <a:t>‹#›</a:t>
            </a:fld>
            <a:endParaRPr lang="en-US" dirty="0"/>
          </a:p>
        </p:txBody>
      </p:sp>
      <p:sp>
        <p:nvSpPr>
          <p:cNvPr id="2" name="TextBox 6"/>
          <p:cNvSpPr txBox="1">
            <a:spLocks noChangeArrowheads="1"/>
          </p:cNvSpPr>
          <p:nvPr userDrawn="1"/>
        </p:nvSpPr>
        <p:spPr bwMode="auto">
          <a:xfrm>
            <a:off x="762000" y="228600"/>
            <a:ext cx="7467600" cy="400050"/>
          </a:xfrm>
          <a:prstGeom prst="rect">
            <a:avLst/>
          </a:prstGeom>
          <a:no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sz="2000" b="1" i="1" dirty="0">
                <a:solidFill>
                  <a:srgbClr val="CCCCFF"/>
                </a:solidFill>
                <a:latin typeface="Arial" pitchFamily="34" charset="0"/>
                <a:cs typeface="Arial" pitchFamily="34" charset="0"/>
              </a:rPr>
              <a:t>Main contractor name – LTI# - Date of incident</a:t>
            </a:r>
            <a:endParaRPr lang="en-US" dirty="0"/>
          </a:p>
        </p:txBody>
      </p:sp>
      <p:sp>
        <p:nvSpPr>
          <p:cNvPr id="1031" name="Rectangle 7"/>
          <p:cNvSpPr>
            <a:spLocks noChangeArrowheads="1"/>
          </p:cNvSpPr>
          <p:nvPr userDrawn="1"/>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dirty="0"/>
          </a:p>
        </p:txBody>
      </p:sp>
      <p:pic>
        <p:nvPicPr>
          <p:cNvPr id="1032" name="Content Placeholder 3" descr="PPT option1.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txBox="1">
            <a:spLocks/>
          </p:cNvSpPr>
          <p:nvPr userDrawn="1"/>
        </p:nvSpPr>
        <p:spPr>
          <a:xfrm>
            <a:off x="8548688" y="6477000"/>
            <a:ext cx="442912" cy="381000"/>
          </a:xfrm>
          <a:prstGeom prst="rect">
            <a:avLst/>
          </a:prstGeom>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68E07AC1-3450-4DA0-88C7-2C62C9C949A0}" type="slidenum">
              <a:rPr lang="en-US" sz="1400">
                <a:latin typeface="Arial" pitchFamily="34" charset="0"/>
              </a:rPr>
              <a:pPr/>
              <a:t>‹#›</a:t>
            </a:fld>
            <a:endParaRPr lang="en-US" sz="1800"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Lst>
  <p:hf sldNum="0" hdr="0" dt="0"/>
  <p:txStyles>
    <p:titleStyle>
      <a:lvl1pPr algn="ctr" rtl="0" eaLnBrk="0" fontAlgn="base" hangingPunct="0">
        <a:spcBef>
          <a:spcPct val="0"/>
        </a:spcBef>
        <a:spcAft>
          <a:spcPct val="0"/>
        </a:spcAft>
        <a:defRPr sz="2000" i="1">
          <a:solidFill>
            <a:schemeClr val="hlink"/>
          </a:solidFill>
          <a:latin typeface="+mj-lt"/>
          <a:ea typeface="MS PGothic" pitchFamily="34" charset="-128"/>
          <a:cs typeface="+mj-cs"/>
        </a:defRPr>
      </a:lvl1pPr>
      <a:lvl2pPr algn="ctr" rtl="0" eaLnBrk="0" fontAlgn="base" hangingPunct="0">
        <a:spcBef>
          <a:spcPct val="0"/>
        </a:spcBef>
        <a:spcAft>
          <a:spcPct val="0"/>
        </a:spcAft>
        <a:defRPr sz="2000" i="1">
          <a:solidFill>
            <a:schemeClr val="hlink"/>
          </a:solidFill>
          <a:latin typeface="Arial" charset="0"/>
          <a:ea typeface="MS PGothic" pitchFamily="34" charset="-128"/>
          <a:cs typeface="Arial" charset="0"/>
        </a:defRPr>
      </a:lvl2pPr>
      <a:lvl3pPr algn="ctr" rtl="0" eaLnBrk="0" fontAlgn="base" hangingPunct="0">
        <a:spcBef>
          <a:spcPct val="0"/>
        </a:spcBef>
        <a:spcAft>
          <a:spcPct val="0"/>
        </a:spcAft>
        <a:defRPr sz="2000" i="1">
          <a:solidFill>
            <a:schemeClr val="hlink"/>
          </a:solidFill>
          <a:latin typeface="Arial" charset="0"/>
          <a:ea typeface="MS PGothic" pitchFamily="34" charset="-128"/>
          <a:cs typeface="Arial" charset="0"/>
        </a:defRPr>
      </a:lvl3pPr>
      <a:lvl4pPr algn="ctr" rtl="0" eaLnBrk="0" fontAlgn="base" hangingPunct="0">
        <a:spcBef>
          <a:spcPct val="0"/>
        </a:spcBef>
        <a:spcAft>
          <a:spcPct val="0"/>
        </a:spcAft>
        <a:defRPr sz="2000" i="1">
          <a:solidFill>
            <a:schemeClr val="hlink"/>
          </a:solidFill>
          <a:latin typeface="Arial" charset="0"/>
          <a:ea typeface="MS PGothic" pitchFamily="34" charset="-128"/>
          <a:cs typeface="Arial" charset="0"/>
        </a:defRPr>
      </a:lvl4pPr>
      <a:lvl5pPr algn="ctr" rtl="0" eaLnBrk="0" fontAlgn="base" hangingPunct="0">
        <a:spcBef>
          <a:spcPct val="0"/>
        </a:spcBef>
        <a:spcAft>
          <a:spcPct val="0"/>
        </a:spcAft>
        <a:defRPr sz="2000" i="1">
          <a:solidFill>
            <a:schemeClr val="hlink"/>
          </a:solidFill>
          <a:latin typeface="Arial" charset="0"/>
          <a:ea typeface="MS PGothic" pitchFamily="34" charset="-128"/>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1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51063" y="1149230"/>
            <a:ext cx="5112568" cy="4019049"/>
          </a:xfrm>
          <a:prstGeom prst="rect">
            <a:avLst/>
          </a:prstGeom>
          <a:noFill/>
          <a:ln w="19050">
            <a:noFill/>
            <a:miter lim="800000"/>
            <a:headEnd/>
            <a:tailEnd/>
          </a:ln>
        </p:spPr>
        <p:txBody>
          <a:bodyPr wrap="square">
            <a:spAutoFit/>
          </a:bodyPr>
          <a:lstStyle/>
          <a:p>
            <a:pPr marL="114300" indent="-114300" algn="just">
              <a:defRPr/>
            </a:pPr>
            <a:endParaRPr lang="en-US" sz="1600" b="1" dirty="0">
              <a:solidFill>
                <a:srgbClr val="FF0000"/>
              </a:solidFill>
              <a:latin typeface="Tahoma" pitchFamily="34" charset="0"/>
            </a:endParaRPr>
          </a:p>
          <a:p>
            <a:pPr marL="114300" indent="-114300" algn="just">
              <a:defRPr/>
            </a:pPr>
            <a:r>
              <a:rPr lang="en-US" sz="1600" b="1" dirty="0">
                <a:solidFill>
                  <a:srgbClr val="FF0000"/>
                </a:solidFill>
                <a:latin typeface="Tahoma" pitchFamily="34" charset="0"/>
              </a:rPr>
              <a:t>What happened?</a:t>
            </a:r>
          </a:p>
          <a:p>
            <a:pPr marL="114300" indent="-114300" algn="just">
              <a:defRPr/>
            </a:pPr>
            <a:endParaRPr lang="en-US" sz="1600" dirty="0">
              <a:solidFill>
                <a:srgbClr val="FF0000"/>
              </a:solidFill>
              <a:latin typeface="Tahoma" pitchFamily="34" charset="0"/>
            </a:endParaRPr>
          </a:p>
          <a:p>
            <a:pPr marL="0" marR="0" algn="just">
              <a:spcAft>
                <a:spcPts val="200"/>
              </a:spcAft>
            </a:pPr>
            <a:r>
              <a:rPr lang="en-US" sz="1200" dirty="0">
                <a:effectLst/>
                <a:latin typeface="+mj-lt"/>
                <a:ea typeface="Calibri" panose="020F0502020204030204" pitchFamily="34" charset="0"/>
              </a:rPr>
              <a:t>The Civil Foreman reported at Mabrouk site clinic on 23</a:t>
            </a:r>
            <a:r>
              <a:rPr lang="en-US" sz="1200" baseline="30000" dirty="0">
                <a:effectLst/>
                <a:latin typeface="+mj-lt"/>
                <a:ea typeface="Calibri" panose="020F0502020204030204" pitchFamily="34" charset="0"/>
              </a:rPr>
              <a:t>rd</a:t>
            </a:r>
            <a:r>
              <a:rPr lang="en-US" sz="1200" dirty="0">
                <a:effectLst/>
                <a:latin typeface="+mj-lt"/>
                <a:ea typeface="Calibri" panose="020F0502020204030204" pitchFamily="34" charset="0"/>
              </a:rPr>
              <a:t> May 2021 with symptoms of fever and headache. He was initially admitted in Badr Al Sama Hospital in Nizwa. Later, his condition deteriorated and was transferred to Badr Al Sama Hospital in Sohar for an intensive care unit. Despite all medical efforts, he was pronounced dead on 24</a:t>
            </a:r>
            <a:r>
              <a:rPr lang="en-US" sz="1200" baseline="30000" dirty="0">
                <a:effectLst/>
                <a:latin typeface="+mj-lt"/>
                <a:ea typeface="Calibri" panose="020F0502020204030204" pitchFamily="34" charset="0"/>
              </a:rPr>
              <a:t>th</a:t>
            </a:r>
            <a:r>
              <a:rPr lang="en-US" sz="1200" dirty="0">
                <a:effectLst/>
                <a:latin typeface="+mj-lt"/>
                <a:ea typeface="Calibri" panose="020F0502020204030204" pitchFamily="34" charset="0"/>
              </a:rPr>
              <a:t> June 2021 at 05:16 hrs.</a:t>
            </a:r>
          </a:p>
          <a:p>
            <a:pPr marL="114300" indent="-114300" algn="just">
              <a:defRPr/>
            </a:pPr>
            <a:endParaRPr lang="en-US" sz="1600" b="1" dirty="0">
              <a:solidFill>
                <a:srgbClr val="333399"/>
              </a:solidFill>
              <a:latin typeface="Tahoma" pitchFamily="34" charset="0"/>
            </a:endParaRPr>
          </a:p>
          <a:p>
            <a:pPr marL="114300" indent="-114300" algn="just">
              <a:defRPr/>
            </a:pPr>
            <a:endParaRPr lang="en-US" sz="1600" b="1" dirty="0">
              <a:solidFill>
                <a:srgbClr val="333399"/>
              </a:solidFill>
              <a:latin typeface="Tahoma" pitchFamily="34"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1600" b="1" dirty="0">
              <a:solidFill>
                <a:srgbClr val="333399"/>
              </a:solidFill>
              <a:latin typeface="Tahoma" pitchFamily="34" charset="0"/>
            </a:endParaRPr>
          </a:p>
          <a:p>
            <a:pPr marL="171450" indent="-171450" algn="just">
              <a:buFont typeface="Arial" panose="020B0604020202020204" pitchFamily="34" charset="0"/>
              <a:buChar char="•"/>
              <a:defRPr/>
            </a:pPr>
            <a:r>
              <a:rPr lang="en-US" sz="1200" dirty="0">
                <a:latin typeface="+mj-lt"/>
              </a:rPr>
              <a:t>Get Vaccinated as soon as possible.</a:t>
            </a:r>
          </a:p>
          <a:p>
            <a:pPr marL="171450" indent="-171450" algn="just">
              <a:buFont typeface="Arial" panose="020B0604020202020204" pitchFamily="34" charset="0"/>
              <a:buChar char="•"/>
              <a:defRPr/>
            </a:pPr>
            <a:r>
              <a:rPr lang="en-US" sz="1200" dirty="0">
                <a:latin typeface="+mj-lt"/>
              </a:rPr>
              <a:t>Continue to adhere with Covid – 19 Protocols.</a:t>
            </a:r>
          </a:p>
          <a:p>
            <a:pPr marL="114300" indent="-114300">
              <a:defRPr/>
            </a:pPr>
            <a:endParaRPr lang="en-US" sz="1050" dirty="0">
              <a:solidFill>
                <a:srgbClr val="0000FF"/>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marL="119063" indent="-119063" eaLnBrk="1" hangingPunct="1">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84066" y="5459017"/>
            <a:ext cx="4535437" cy="338554"/>
          </a:xfrm>
          <a:prstGeom prst="rect">
            <a:avLst/>
          </a:prstGeom>
          <a:solidFill>
            <a:schemeClr val="accent2"/>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Stay Safe, Stay Healthy</a:t>
            </a: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2" name="Rectangle 8"/>
          <p:cNvSpPr>
            <a:spLocks noChangeArrowheads="1"/>
          </p:cNvSpPr>
          <p:nvPr/>
        </p:nvSpPr>
        <p:spPr bwMode="auto">
          <a:xfrm>
            <a:off x="259478" y="838200"/>
            <a:ext cx="4960594" cy="307777"/>
          </a:xfrm>
          <a:prstGeom prst="rect">
            <a:avLst/>
          </a:prstGeom>
          <a:noFill/>
          <a:ln w="9525">
            <a:noFill/>
            <a:miter lim="800000"/>
            <a:headEnd/>
            <a:tailEnd/>
          </a:ln>
        </p:spPr>
        <p:txBody>
          <a:bodyPr wrap="square">
            <a:spAutoFit/>
          </a:bodyPr>
          <a:lstStyle/>
          <a:p>
            <a:pPr marL="114300" indent="-114300" algn="just"/>
            <a:r>
              <a:rPr lang="en-GB" sz="1400" b="1" dirty="0">
                <a:solidFill>
                  <a:srgbClr val="333399"/>
                </a:solidFill>
                <a:latin typeface="Tahoma" pitchFamily="34" charset="0"/>
              </a:rPr>
              <a:t>Date:</a:t>
            </a:r>
            <a:r>
              <a:rPr lang="en-US" sz="1400" b="1" dirty="0">
                <a:solidFill>
                  <a:srgbClr val="333399"/>
                </a:solidFill>
                <a:latin typeface="Tahoma" pitchFamily="34" charset="0"/>
              </a:rPr>
              <a:t> 24.06.2021             Incident title: NAD#13 </a:t>
            </a:r>
          </a:p>
        </p:txBody>
      </p:sp>
      <p:pic>
        <p:nvPicPr>
          <p:cNvPr id="4" name="Picture 3">
            <a:extLst>
              <a:ext uri="{FF2B5EF4-FFF2-40B4-BE49-F238E27FC236}">
                <a16:creationId xmlns:a16="http://schemas.microsoft.com/office/drawing/2014/main" id="{50B470DD-4245-4194-9BA4-E8BAAEC01BDE}"/>
              </a:ext>
            </a:extLst>
          </p:cNvPr>
          <p:cNvPicPr>
            <a:picLocks noChangeAspect="1"/>
          </p:cNvPicPr>
          <p:nvPr/>
        </p:nvPicPr>
        <p:blipFill>
          <a:blip r:embed="rId3"/>
          <a:stretch>
            <a:fillRect/>
          </a:stretch>
        </p:blipFill>
        <p:spPr>
          <a:xfrm>
            <a:off x="5838826" y="1082040"/>
            <a:ext cx="3114674" cy="2262969"/>
          </a:xfrm>
          <a:prstGeom prst="rect">
            <a:avLst/>
          </a:prstGeom>
        </p:spPr>
      </p:pic>
      <p:grpSp>
        <p:nvGrpSpPr>
          <p:cNvPr id="2" name="Group 131"/>
          <p:cNvGrpSpPr>
            <a:grpSpLocks/>
          </p:cNvGrpSpPr>
          <p:nvPr/>
        </p:nvGrpSpPr>
        <p:grpSpPr bwMode="auto">
          <a:xfrm>
            <a:off x="8534400" y="274320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6" name="Picture 5">
            <a:extLst>
              <a:ext uri="{FF2B5EF4-FFF2-40B4-BE49-F238E27FC236}">
                <a16:creationId xmlns:a16="http://schemas.microsoft.com/office/drawing/2014/main" id="{8D9A3268-C56D-4A77-8CF8-F36925440528}"/>
              </a:ext>
            </a:extLst>
          </p:cNvPr>
          <p:cNvPicPr>
            <a:picLocks noChangeAspect="1"/>
          </p:cNvPicPr>
          <p:nvPr/>
        </p:nvPicPr>
        <p:blipFill>
          <a:blip r:embed="rId4"/>
          <a:stretch>
            <a:fillRect/>
          </a:stretch>
        </p:blipFill>
        <p:spPr>
          <a:xfrm>
            <a:off x="5838825" y="3590756"/>
            <a:ext cx="1430189" cy="2286000"/>
          </a:xfrm>
          <a:prstGeom prst="rect">
            <a:avLst/>
          </a:prstGeom>
        </p:spPr>
      </p:pic>
      <p:pic>
        <p:nvPicPr>
          <p:cNvPr id="10" name="Picture 9">
            <a:extLst>
              <a:ext uri="{FF2B5EF4-FFF2-40B4-BE49-F238E27FC236}">
                <a16:creationId xmlns:a16="http://schemas.microsoft.com/office/drawing/2014/main" id="{CB1F16E3-F0A6-405E-9BB5-BB21952BD7BE}"/>
              </a:ext>
            </a:extLst>
          </p:cNvPr>
          <p:cNvPicPr>
            <a:picLocks noChangeAspect="1"/>
          </p:cNvPicPr>
          <p:nvPr/>
        </p:nvPicPr>
        <p:blipFill>
          <a:blip r:embed="rId5"/>
          <a:stretch>
            <a:fillRect/>
          </a:stretch>
        </p:blipFill>
        <p:spPr>
          <a:xfrm>
            <a:off x="7269014" y="3581944"/>
            <a:ext cx="1728192" cy="1215208"/>
          </a:xfrm>
          <a:prstGeom prst="rect">
            <a:avLst/>
          </a:prstGeom>
        </p:spPr>
      </p:pic>
      <p:pic>
        <p:nvPicPr>
          <p:cNvPr id="18" name="Picture 17">
            <a:extLst>
              <a:ext uri="{FF2B5EF4-FFF2-40B4-BE49-F238E27FC236}">
                <a16:creationId xmlns:a16="http://schemas.microsoft.com/office/drawing/2014/main" id="{F71CCF20-F00B-40A2-97AC-37D9F53C027C}"/>
              </a:ext>
            </a:extLst>
          </p:cNvPr>
          <p:cNvPicPr>
            <a:picLocks noChangeAspect="1"/>
          </p:cNvPicPr>
          <p:nvPr/>
        </p:nvPicPr>
        <p:blipFill>
          <a:blip r:embed="rId6"/>
          <a:stretch>
            <a:fillRect/>
          </a:stretch>
        </p:blipFill>
        <p:spPr>
          <a:xfrm>
            <a:off x="7263408" y="4797152"/>
            <a:ext cx="1728192" cy="1070248"/>
          </a:xfrm>
          <a:prstGeom prst="rect">
            <a:avLst/>
          </a:prstGeom>
        </p:spPr>
      </p:pic>
      <p:sp>
        <p:nvSpPr>
          <p:cNvPr id="26634" name="Freeform 132"/>
          <p:cNvSpPr>
            <a:spLocks/>
          </p:cNvSpPr>
          <p:nvPr/>
        </p:nvSpPr>
        <p:spPr bwMode="auto">
          <a:xfrm>
            <a:off x="8570815" y="562829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92629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B33EB97-FCAC-4349-9BD2-273D54085268}"/>
</file>

<file path=customXml/itemProps2.xml><?xml version="1.0" encoding="utf-8"?>
<ds:datastoreItem xmlns:ds="http://schemas.openxmlformats.org/officeDocument/2006/customXml" ds:itemID="{063717B2-AD3D-47D9-8D32-419BDD6A955C}">
  <ds:schemaRefs>
    <ds:schemaRef ds:uri="http://schemas.microsoft.com/sharepoint/v3/contenttype/forms"/>
  </ds:schemaRefs>
</ds:datastoreItem>
</file>

<file path=customXml/itemProps3.xml><?xml version="1.0" encoding="utf-8"?>
<ds:datastoreItem xmlns:ds="http://schemas.openxmlformats.org/officeDocument/2006/customXml" ds:itemID="{2AC591C8-C70B-4D62-872A-E13F4EF6466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11521</TotalTime>
  <Words>126</Words>
  <Application>Microsoft Office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Tahoma</vt:lpstr>
      <vt:lpstr>Times New Roman</vt:lpstr>
      <vt:lpstr>Default Design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NAD#13 post DPIRC final pack</dc:title>
  <dc:creator>MU93647</dc:creator>
  <cp:lastModifiedBy>Balushi, Sumaiya MSE36</cp:lastModifiedBy>
  <cp:revision>1449</cp:revision>
  <cp:lastPrinted>2014-02-13T05:40:56Z</cp:lastPrinted>
  <dcterms:created xsi:type="dcterms:W3CDTF">2001-05-03T06:07:08Z</dcterms:created>
  <dcterms:modified xsi:type="dcterms:W3CDTF">2022-07-25T07:53:46Z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0x0101009148F5A04DDD49CBA7127AADA5FB792B00AADE34325A8B49CDA8BB4DB53328F214009C4067D375EDA046866D1CFD34BA6725</vt:lpwstr>
  </property>
  <property fmtid="{D5CDD505-2E9C-101B-9397-08002B2CF9AE}" pid="4" name="MSIP_Label_ac52bb50-aef2-4dc8-bb7f-e0da22648362_Enabled">
    <vt:lpwstr>True</vt:lpwstr>
  </property>
  <property fmtid="{D5CDD505-2E9C-101B-9397-08002B2CF9AE}" pid="5" name="MSIP_Label_ac52bb50-aef2-4dc8-bb7f-e0da22648362_SiteId">
    <vt:lpwstr>264b9899-fe1b-430b-9509-2154878d5774</vt:lpwstr>
  </property>
  <property fmtid="{D5CDD505-2E9C-101B-9397-08002B2CF9AE}" pid="6" name="MSIP_Label_ac52bb50-aef2-4dc8-bb7f-e0da22648362_Owner">
    <vt:lpwstr>pvjv@lntecc.com</vt:lpwstr>
  </property>
  <property fmtid="{D5CDD505-2E9C-101B-9397-08002B2CF9AE}" pid="7" name="MSIP_Label_ac52bb50-aef2-4dc8-bb7f-e0da22648362_SetDate">
    <vt:lpwstr>2021-06-29T10:21:43.7437563Z</vt:lpwstr>
  </property>
  <property fmtid="{D5CDD505-2E9C-101B-9397-08002B2CF9AE}" pid="8" name="MSIP_Label_ac52bb50-aef2-4dc8-bb7f-e0da22648362_Name">
    <vt:lpwstr>LTC Internal Use</vt:lpwstr>
  </property>
  <property fmtid="{D5CDD505-2E9C-101B-9397-08002B2CF9AE}" pid="9" name="MSIP_Label_ac52bb50-aef2-4dc8-bb7f-e0da22648362_Application">
    <vt:lpwstr>Microsoft Azure Information Protection</vt:lpwstr>
  </property>
  <property fmtid="{D5CDD505-2E9C-101B-9397-08002B2CF9AE}" pid="10" name="MSIP_Label_ac52bb50-aef2-4dc8-bb7f-e0da22648362_ActionId">
    <vt:lpwstr>a163a327-a963-4353-9d24-9db3689e3d15</vt:lpwstr>
  </property>
  <property fmtid="{D5CDD505-2E9C-101B-9397-08002B2CF9AE}" pid="11" name="MSIP_Label_ac52bb50-aef2-4dc8-bb7f-e0da22648362_Extended_MSFT_Method">
    <vt:lpwstr>Automatic</vt:lpwstr>
  </property>
  <property fmtid="{D5CDD505-2E9C-101B-9397-08002B2CF9AE}" pid="12" name="Sensitivity">
    <vt:lpwstr>LTC Internal Use</vt:lpwstr>
  </property>
</Properties>
</file>