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397" r:id="rId5"/>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0000CC"/>
    <a:srgbClr val="0000FF"/>
    <a:srgbClr val="006600"/>
    <a:srgbClr val="003300"/>
    <a:srgbClr val="993300"/>
    <a:srgbClr val="000099"/>
    <a:srgbClr val="CC0000"/>
    <a:srgbClr val="FF9933"/>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676" autoAdjust="0"/>
  </p:normalViewPr>
  <p:slideViewPr>
    <p:cSldViewPr>
      <p:cViewPr varScale="1">
        <p:scale>
          <a:sx n="87" d="100"/>
          <a:sy n="87" d="100"/>
        </p:scale>
        <p:origin x="108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3043344" cy="465455"/>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19" name="Rectangle 3"/>
          <p:cNvSpPr>
            <a:spLocks noGrp="1" noChangeArrowheads="1"/>
          </p:cNvSpPr>
          <p:nvPr>
            <p:ph type="dt" sz="quarter" idx="1"/>
          </p:nvPr>
        </p:nvSpPr>
        <p:spPr bwMode="auto">
          <a:xfrm>
            <a:off x="3979759" y="1"/>
            <a:ext cx="3043344" cy="465455"/>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9220" name="Rectangle 4"/>
          <p:cNvSpPr>
            <a:spLocks noGrp="1" noChangeArrowheads="1"/>
          </p:cNvSpPr>
          <p:nvPr>
            <p:ph type="ftr" sz="quarter" idx="2"/>
          </p:nvPr>
        </p:nvSpPr>
        <p:spPr bwMode="auto">
          <a:xfrm>
            <a:off x="0" y="8843645"/>
            <a:ext cx="3043344" cy="465455"/>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21" name="Rectangle 5"/>
          <p:cNvSpPr>
            <a:spLocks noGrp="1" noChangeArrowheads="1"/>
          </p:cNvSpPr>
          <p:nvPr>
            <p:ph type="sldNum" sz="quarter" idx="3"/>
          </p:nvPr>
        </p:nvSpPr>
        <p:spPr bwMode="auto">
          <a:xfrm>
            <a:off x="3979759" y="8843645"/>
            <a:ext cx="3043344" cy="465455"/>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10A55E05-C094-4EEE-B119-3FCA035C0D65}" type="slidenum">
              <a:rPr lang="en-US"/>
              <a:pPr/>
              <a:t>‹#›</a:t>
            </a:fld>
            <a:endParaRPr lang="en-US" dirty="0"/>
          </a:p>
        </p:txBody>
      </p:sp>
    </p:spTree>
    <p:extLst>
      <p:ext uri="{BB962C8B-B14F-4D97-AF65-F5344CB8AC3E}">
        <p14:creationId xmlns:p14="http://schemas.microsoft.com/office/powerpoint/2010/main" val="101542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3043344" cy="465455"/>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5" name="Rectangle 3"/>
          <p:cNvSpPr>
            <a:spLocks noGrp="1" noChangeArrowheads="1"/>
          </p:cNvSpPr>
          <p:nvPr>
            <p:ph type="dt" idx="1"/>
          </p:nvPr>
        </p:nvSpPr>
        <p:spPr bwMode="auto">
          <a:xfrm>
            <a:off x="3979759" y="1"/>
            <a:ext cx="3043344" cy="465455"/>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36416" y="4421824"/>
            <a:ext cx="5150273" cy="4189095"/>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43645"/>
            <a:ext cx="3043344" cy="465455"/>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9" name="Rectangle 7"/>
          <p:cNvSpPr>
            <a:spLocks noGrp="1" noChangeArrowheads="1"/>
          </p:cNvSpPr>
          <p:nvPr>
            <p:ph type="sldNum" sz="quarter" idx="5"/>
          </p:nvPr>
        </p:nvSpPr>
        <p:spPr bwMode="auto">
          <a:xfrm>
            <a:off x="3979759" y="8843645"/>
            <a:ext cx="3043344" cy="465455"/>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70F25476-681A-46EE-9DB8-5BCA5C11C965}" type="slidenum">
              <a:rPr lang="en-US"/>
              <a:pPr/>
              <a:t>‹#›</a:t>
            </a:fld>
            <a:endParaRPr lang="en-US" dirty="0"/>
          </a:p>
        </p:txBody>
      </p:sp>
    </p:spTree>
    <p:extLst>
      <p:ext uri="{BB962C8B-B14F-4D97-AF65-F5344CB8AC3E}">
        <p14:creationId xmlns:p14="http://schemas.microsoft.com/office/powerpoint/2010/main" val="74302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1614488" y="1071563"/>
            <a:ext cx="3857625" cy="2894012"/>
          </a:xfrm>
          <a:ln/>
        </p:spPr>
      </p:sp>
      <p:sp>
        <p:nvSpPr>
          <p:cNvPr id="51203" name="Notes Placeholder 2"/>
          <p:cNvSpPr>
            <a:spLocks noGrp="1"/>
          </p:cNvSpPr>
          <p:nvPr>
            <p:ph type="body" idx="1"/>
          </p:nvPr>
        </p:nvSpPr>
        <p:spPr>
          <a:noFill/>
          <a:ln/>
        </p:spPr>
        <p:txBody>
          <a:bodyPr/>
          <a:lstStyle/>
          <a:p>
            <a:r>
              <a:rPr lang="en-US" sz="1200" dirty="0">
                <a:solidFill>
                  <a:srgbClr val="000000"/>
                </a:solidFill>
                <a:latin typeface="Arial" pitchFamily="34" charset="0"/>
              </a:rPr>
              <a:t>No names or detail of company to link this to any recent specific incident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solidFill>
                  <a:srgbClr val="000000"/>
                </a:solidFill>
              </a:rPr>
              <a:pPr/>
              <a:t>1</a:t>
            </a:fld>
            <a:endParaRPr lang="en-US">
              <a:solidFill>
                <a:srgbClr val="000000"/>
              </a:solidFill>
            </a:endParaRPr>
          </a:p>
        </p:txBody>
      </p:sp>
    </p:spTree>
    <p:extLst>
      <p:ext uri="{BB962C8B-B14F-4D97-AF65-F5344CB8AC3E}">
        <p14:creationId xmlns:p14="http://schemas.microsoft.com/office/powerpoint/2010/main" val="2213828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05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 Box 12"/>
          <p:cNvSpPr txBox="1">
            <a:spLocks noChangeArrowheads="1"/>
          </p:cNvSpPr>
          <p:nvPr userDrawn="1"/>
        </p:nvSpPr>
        <p:spPr bwMode="auto">
          <a:xfrm>
            <a:off x="1752600" y="22225"/>
            <a:ext cx="5599113" cy="646113"/>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sz="3600" dirty="0">
                <a:latin typeface="Arial" charset="0"/>
                <a:ea typeface="+mn-ea"/>
              </a:rPr>
              <a:t>PDO Safety advice</a:t>
            </a:r>
          </a:p>
        </p:txBody>
      </p:sp>
    </p:spTree>
    <p:extLst>
      <p:ext uri="{BB962C8B-B14F-4D97-AF65-F5344CB8AC3E}">
        <p14:creationId xmlns:p14="http://schemas.microsoft.com/office/powerpoint/2010/main" val="248400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2357438" y="76200"/>
            <a:ext cx="4429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200" dirty="0">
                <a:latin typeface="Arial" pitchFamily="34" charset="0"/>
              </a:rPr>
              <a:t>Management learning's</a:t>
            </a:r>
          </a:p>
        </p:txBody>
      </p:sp>
    </p:spTree>
    <p:extLst>
      <p:ext uri="{BB962C8B-B14F-4D97-AF65-F5344CB8AC3E}">
        <p14:creationId xmlns:p14="http://schemas.microsoft.com/office/powerpoint/2010/main" val="39535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n-ea"/>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defRPr>
            </a:lvl1pPr>
          </a:lstStyle>
          <a:p>
            <a:pPr>
              <a:defRPr/>
            </a:pPr>
            <a:r>
              <a:rPr lang="en-US"/>
              <a:t>Confidential - Not to be shared outside of PDO/PDO contractors </a:t>
            </a: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04E7FF-1C53-4DA0-88D2-79EB900CE8F8}" type="slidenum">
              <a:rPr lang="en-US"/>
              <a:pPr/>
              <a:t>‹#›</a:t>
            </a:fld>
            <a:endParaRPr lang="en-US" dirty="0"/>
          </a:p>
        </p:txBody>
      </p:sp>
      <p:sp>
        <p:nvSpPr>
          <p:cNvPr id="2" name="TextBox 6"/>
          <p:cNvSpPr txBox="1">
            <a:spLocks noChangeArrowheads="1"/>
          </p:cNvSpPr>
          <p:nvPr userDrawn="1"/>
        </p:nvSpPr>
        <p:spPr bwMode="auto">
          <a:xfrm>
            <a:off x="762000" y="228600"/>
            <a:ext cx="7467600" cy="400050"/>
          </a:xfrm>
          <a:prstGeom prst="rect">
            <a:avLst/>
          </a:prstGeom>
          <a:noFill/>
          <a:ln>
            <a:noFill/>
          </a:ln>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2000" b="1" i="1" dirty="0">
                <a:solidFill>
                  <a:srgbClr val="CCCCFF"/>
                </a:solidFill>
                <a:latin typeface="Arial" pitchFamily="34" charset="0"/>
                <a:cs typeface="Arial" pitchFamily="34" charset="0"/>
              </a:rPr>
              <a:t>Main contractor name – LTI# - Date of incident</a:t>
            </a:r>
            <a:endParaRPr lang="en-US" dirty="0"/>
          </a:p>
        </p:txBody>
      </p:sp>
      <p:sp>
        <p:nvSpPr>
          <p:cNvPr id="1031" name="Rectangle 7"/>
          <p:cNvSpPr>
            <a:spLocks noChangeArrowheads="1"/>
          </p:cNvSpPr>
          <p:nvPr userDrawn="1"/>
        </p:nvSpPr>
        <p:spPr bwMode="auto">
          <a:xfrm>
            <a:off x="0" y="0"/>
            <a:ext cx="9144000" cy="6858000"/>
          </a:xfrm>
          <a:prstGeom prst="rect">
            <a:avLst/>
          </a:prstGeom>
          <a:solidFill>
            <a:schemeClr val="bg1"/>
          </a:solidFill>
          <a:ln w="9525">
            <a:solidFill>
              <a:schemeClr val="tx1"/>
            </a:solidFill>
            <a:round/>
            <a:headEnd/>
            <a:tailEnd/>
          </a:ln>
        </p:spPr>
        <p:txBody>
          <a:bodyPr/>
          <a:lstStyle/>
          <a:p>
            <a:endParaRPr lang="en-US" dirty="0"/>
          </a:p>
        </p:txBody>
      </p:sp>
      <p:pic>
        <p:nvPicPr>
          <p:cNvPr id="1032" name="Content Placeholder 3" descr="PPT option1.jpg"/>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4"/>
          <p:cNvSpPr txBox="1">
            <a:spLocks/>
          </p:cNvSpPr>
          <p:nvPr userDrawn="1"/>
        </p:nvSpPr>
        <p:spPr>
          <a:xfrm>
            <a:off x="8548688" y="6477000"/>
            <a:ext cx="442912" cy="381000"/>
          </a:xfrm>
          <a:prstGeom prst="rect">
            <a:avLst/>
          </a:prstGeom>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8E07AC1-3450-4DA0-88C7-2C62C9C949A0}" type="slidenum">
              <a:rPr lang="en-US" sz="1400">
                <a:latin typeface="Arial" pitchFamily="34" charset="0"/>
              </a:rPr>
              <a:pPr/>
              <a:t>‹#›</a:t>
            </a:fld>
            <a:endParaRPr lang="en-US" sz="1800"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Lst>
  <p:hf sldNum="0" hdr="0" dt="0"/>
  <p:txStyles>
    <p:titleStyle>
      <a:lvl1pPr algn="ctr" rtl="0" eaLnBrk="0" fontAlgn="base" hangingPunct="0">
        <a:spcBef>
          <a:spcPct val="0"/>
        </a:spcBef>
        <a:spcAft>
          <a:spcPct val="0"/>
        </a:spcAft>
        <a:defRPr sz="2000" i="1">
          <a:solidFill>
            <a:schemeClr val="hlink"/>
          </a:solidFill>
          <a:latin typeface="+mj-lt"/>
          <a:ea typeface="MS PGothic" pitchFamily="34" charset="-128"/>
          <a:cs typeface="+mj-cs"/>
        </a:defRPr>
      </a:lvl1pPr>
      <a:lvl2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2pPr>
      <a:lvl3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3pPr>
      <a:lvl4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4pPr>
      <a:lvl5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1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20495" y="1304513"/>
            <a:ext cx="5551812" cy="4190058"/>
          </a:xfrm>
          <a:prstGeom prst="rect">
            <a:avLst/>
          </a:prstGeom>
          <a:noFill/>
          <a:ln w="19050">
            <a:noFill/>
            <a:miter lim="800000"/>
            <a:headEnd/>
            <a:tailEnd/>
          </a:ln>
        </p:spPr>
        <p:txBody>
          <a:bodyPr wrap="square">
            <a:spAutoFit/>
          </a:bodyPr>
          <a:lstStyle/>
          <a:p>
            <a:pPr marL="114300" indent="-114300" algn="just" eaLnBrk="0" fontAlgn="base" hangingPunct="0">
              <a:spcBef>
                <a:spcPct val="0"/>
              </a:spcBef>
              <a:spcAft>
                <a:spcPct val="0"/>
              </a:spcAft>
              <a:defRPr/>
            </a:pPr>
            <a:r>
              <a:rPr lang="en-US" sz="1600" b="1" dirty="0">
                <a:solidFill>
                  <a:srgbClr val="FF0000"/>
                </a:solidFill>
                <a:latin typeface="Tahoma" pitchFamily="34" charset="0"/>
                <a:ea typeface="MS PGothic" pitchFamily="34" charset="-128"/>
              </a:rPr>
              <a:t>What happened?</a:t>
            </a:r>
            <a:endParaRPr lang="en-US" sz="1600" dirty="0">
              <a:solidFill>
                <a:srgbClr val="FF0000"/>
              </a:solidFill>
              <a:latin typeface="Tahoma" pitchFamily="34" charset="0"/>
              <a:ea typeface="MS PGothic" pitchFamily="34" charset="-128"/>
            </a:endParaRPr>
          </a:p>
          <a:p>
            <a:pPr algn="just" fontAlgn="base">
              <a:spcBef>
                <a:spcPct val="0"/>
              </a:spcBef>
              <a:spcAft>
                <a:spcPct val="0"/>
              </a:spcAft>
              <a:defRPr/>
            </a:pPr>
            <a:endParaRPr lang="en-US" sz="1050" dirty="0"/>
          </a:p>
          <a:p>
            <a:pPr marL="342900" indent="-342900" algn="just">
              <a:defRPr/>
            </a:pPr>
            <a:r>
              <a:rPr lang="en-US" sz="1050" dirty="0">
                <a:solidFill>
                  <a:srgbClr val="000000"/>
                </a:solidFill>
                <a:latin typeface="Arial" charset="0"/>
                <a:cs typeface="Tahoma" pitchFamily="34" charset="0"/>
              </a:rPr>
              <a:t> 	</a:t>
            </a:r>
            <a:r>
              <a:rPr lang="en-US" sz="1200" dirty="0">
                <a:solidFill>
                  <a:srgbClr val="000000"/>
                </a:solidFill>
                <a:latin typeface="Arial" pitchFamily="34" charset="0"/>
              </a:rPr>
              <a:t>On 27th June 2021 at 1915hrs, a subcontractor employee was found laying on the floor inside his PAC room in unconscious condition, by his roommate. His roommate tried to wake him up by calling his name but no response. Then he called his supervisor and informed the medical emergency. The supervisor arrived the location within a couple of minutes, assessed the situation, called the PAC doctor and started CPR. PAC doctor and medical team arrived the location within 4 minutes and started CPR &amp; AED. Despite all these efforts the Blaster was declared dead at 19.55hrs by the PAC doctor</a:t>
            </a:r>
          </a:p>
          <a:p>
            <a:pPr marL="342900" indent="-342900" algn="just">
              <a:defRPr/>
            </a:pPr>
            <a:endParaRPr lang="en-US" sz="600" dirty="0">
              <a:solidFill>
                <a:srgbClr val="000000"/>
              </a:solidFill>
              <a:latin typeface="Arial" charset="0"/>
              <a:ea typeface="MS PGothic" pitchFamily="34" charset="-128"/>
            </a:endParaRPr>
          </a:p>
          <a:p>
            <a:pPr marL="114300" indent="-114300" algn="just" eaLnBrk="0" fontAlgn="base" hangingPunct="0">
              <a:spcBef>
                <a:spcPct val="0"/>
              </a:spcBef>
              <a:spcAft>
                <a:spcPct val="0"/>
              </a:spcAft>
              <a:defRPr/>
            </a:pPr>
            <a:endParaRPr lang="en-US" sz="1600" b="1" dirty="0">
              <a:solidFill>
                <a:srgbClr val="333399"/>
              </a:solidFill>
              <a:latin typeface="Tahoma" pitchFamily="34" charset="0"/>
              <a:ea typeface="MS PGothic" pitchFamily="34" charset="-128"/>
            </a:endParaRPr>
          </a:p>
          <a:p>
            <a:pPr marL="114300" indent="-114300" algn="just" eaLnBrk="0" fontAlgn="base" hangingPunct="0">
              <a:spcBef>
                <a:spcPct val="0"/>
              </a:spcBef>
              <a:spcAft>
                <a:spcPct val="0"/>
              </a:spcAft>
              <a:defRPr/>
            </a:pPr>
            <a:r>
              <a:rPr lang="en-US" sz="1600" b="1" dirty="0">
                <a:solidFill>
                  <a:srgbClr val="333399"/>
                </a:solidFill>
                <a:latin typeface="Tahoma" pitchFamily="34" charset="0"/>
                <a:ea typeface="MS PGothic" pitchFamily="34" charset="-128"/>
              </a:rPr>
              <a:t>Your learning from this incident..</a:t>
            </a:r>
          </a:p>
          <a:p>
            <a:pPr marL="114300" indent="-114300" algn="just" eaLnBrk="0" fontAlgn="base" hangingPunct="0">
              <a:spcBef>
                <a:spcPct val="0"/>
              </a:spcBef>
              <a:spcAft>
                <a:spcPct val="0"/>
              </a:spcAft>
              <a:defRPr/>
            </a:pPr>
            <a:endParaRPr lang="en-US" sz="600" dirty="0">
              <a:solidFill>
                <a:srgbClr val="000000"/>
              </a:solidFill>
              <a:latin typeface="Arial" charset="0"/>
              <a:ea typeface="MS PGothic" pitchFamily="34" charset="-128"/>
            </a:endParaRPr>
          </a:p>
          <a:p>
            <a:pPr marL="342900" indent="-342900" algn="just">
              <a:lnSpc>
                <a:spcPct val="150000"/>
              </a:lnSpc>
              <a:buFont typeface="Arial" panose="020B0604020202020204" pitchFamily="34" charset="0"/>
              <a:buChar char="•"/>
              <a:defRPr/>
            </a:pPr>
            <a:r>
              <a:rPr lang="en-US" sz="1200" dirty="0">
                <a:solidFill>
                  <a:srgbClr val="000000"/>
                </a:solidFill>
                <a:latin typeface="Arial" pitchFamily="34" charset="0"/>
              </a:rPr>
              <a:t>Follow a healthy life style.</a:t>
            </a:r>
          </a:p>
          <a:p>
            <a:pPr marL="342900" indent="-342900" algn="just">
              <a:lnSpc>
                <a:spcPct val="150000"/>
              </a:lnSpc>
              <a:buFont typeface="Arial" panose="020B0604020202020204" pitchFamily="34" charset="0"/>
              <a:buChar char="•"/>
              <a:defRPr/>
            </a:pPr>
            <a:r>
              <a:rPr lang="en-US" sz="1200" dirty="0">
                <a:solidFill>
                  <a:srgbClr val="000000"/>
                </a:solidFill>
                <a:latin typeface="Arial" pitchFamily="34" charset="0"/>
              </a:rPr>
              <a:t>When you feel any medical abnormality immediately seek medical help.</a:t>
            </a:r>
          </a:p>
          <a:p>
            <a:pPr marL="342900" indent="-342900" algn="just">
              <a:lnSpc>
                <a:spcPct val="150000"/>
              </a:lnSpc>
              <a:buFont typeface="Arial" panose="020B0604020202020204" pitchFamily="34" charset="0"/>
              <a:buChar char="•"/>
              <a:defRPr/>
            </a:pPr>
            <a:r>
              <a:rPr lang="en-US" sz="1200" dirty="0">
                <a:solidFill>
                  <a:srgbClr val="000000"/>
                </a:solidFill>
                <a:latin typeface="Arial" pitchFamily="34" charset="0"/>
              </a:rPr>
              <a:t>When there is any medical emergency in camp always call camp clinic doctor and also PDO emergency number immediately</a:t>
            </a:r>
          </a:p>
          <a:p>
            <a:pPr marL="171450" indent="-171450" eaLnBrk="1" hangingPunct="1">
              <a:lnSpc>
                <a:spcPct val="150000"/>
              </a:lnSpc>
              <a:buFont typeface="Arial" panose="020B0604020202020204" pitchFamily="34" charset="0"/>
              <a:buChar char="•"/>
              <a:defRPr/>
            </a:pPr>
            <a:endParaRPr lang="en-US" sz="1200" dirty="0">
              <a:latin typeface="+mj-lt"/>
            </a:endParaRPr>
          </a:p>
        </p:txBody>
      </p:sp>
      <p:sp>
        <p:nvSpPr>
          <p:cNvPr id="26627" name="Text Box 5"/>
          <p:cNvSpPr txBox="1">
            <a:spLocks noChangeArrowheads="1"/>
          </p:cNvSpPr>
          <p:nvPr/>
        </p:nvSpPr>
        <p:spPr bwMode="auto">
          <a:xfrm>
            <a:off x="5838825" y="1219202"/>
            <a:ext cx="1676400" cy="1006475"/>
          </a:xfrm>
          <a:prstGeom prst="rect">
            <a:avLst/>
          </a:prstGeom>
          <a:noFill/>
          <a:ln w="9525">
            <a:noFill/>
            <a:miter lim="800000"/>
            <a:headEnd/>
            <a:tailEnd/>
          </a:ln>
        </p:spPr>
        <p:txBody>
          <a:bodyPr>
            <a:spAutoFit/>
          </a:bodyPr>
          <a:lstStyle/>
          <a:p>
            <a:pPr eaLnBrk="0" fontAlgn="base" hangingPunct="0">
              <a:spcBef>
                <a:spcPct val="50000"/>
              </a:spcBef>
              <a:spcAft>
                <a:spcPct val="0"/>
              </a:spcAft>
            </a:pPr>
            <a:endParaRPr lang="en-GB" sz="6000">
              <a:solidFill>
                <a:srgbClr val="FF0000"/>
              </a:solidFill>
              <a:ea typeface="MS PGothic" pitchFamily="34" charset="-128"/>
              <a:sym typeface="Webdings" pitchFamily="18" charset="2"/>
            </a:endParaRPr>
          </a:p>
        </p:txBody>
      </p:sp>
      <p:sp>
        <p:nvSpPr>
          <p:cNvPr id="16" name="Text Box 12"/>
          <p:cNvSpPr txBox="1">
            <a:spLocks noChangeArrowheads="1"/>
          </p:cNvSpPr>
          <p:nvPr/>
        </p:nvSpPr>
        <p:spPr bwMode="auto">
          <a:xfrm>
            <a:off x="1115616" y="49869"/>
            <a:ext cx="7056438" cy="646113"/>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GB" sz="3600" b="1" dirty="0">
                <a:solidFill>
                  <a:srgbClr val="000000"/>
                </a:solidFill>
                <a:latin typeface="Arial"/>
                <a:ea typeface="MS PGothic" pitchFamily="34" charset="-128"/>
              </a:rPr>
              <a:t>PDO Second Alert</a:t>
            </a:r>
          </a:p>
        </p:txBody>
      </p:sp>
      <p:sp>
        <p:nvSpPr>
          <p:cNvPr id="12" name="Rectangle 8"/>
          <p:cNvSpPr>
            <a:spLocks noChangeArrowheads="1"/>
          </p:cNvSpPr>
          <p:nvPr/>
        </p:nvSpPr>
        <p:spPr bwMode="auto">
          <a:xfrm>
            <a:off x="42531" y="803308"/>
            <a:ext cx="4749348" cy="307777"/>
          </a:xfrm>
          <a:prstGeom prst="rect">
            <a:avLst/>
          </a:prstGeom>
          <a:noFill/>
          <a:ln w="9525">
            <a:noFill/>
            <a:miter lim="800000"/>
            <a:headEnd/>
            <a:tailEnd/>
          </a:ln>
        </p:spPr>
        <p:txBody>
          <a:bodyPr wrap="square">
            <a:spAutoFit/>
          </a:bodyPr>
          <a:lstStyle/>
          <a:p>
            <a:pPr marL="114300" indent="-114300" algn="just" eaLnBrk="0" fontAlgn="base" hangingPunct="0">
              <a:spcBef>
                <a:spcPct val="0"/>
              </a:spcBef>
              <a:spcAft>
                <a:spcPct val="0"/>
              </a:spcAft>
            </a:pPr>
            <a:r>
              <a:rPr lang="en-GB" sz="1400" b="1" dirty="0">
                <a:solidFill>
                  <a:srgbClr val="333399"/>
                </a:solidFill>
                <a:latin typeface="Tahoma" pitchFamily="34" charset="0"/>
                <a:ea typeface="MS PGothic" pitchFamily="34" charset="-128"/>
              </a:rPr>
              <a:t>Date:</a:t>
            </a:r>
            <a:r>
              <a:rPr lang="en-US" sz="1400" b="1" dirty="0">
                <a:solidFill>
                  <a:srgbClr val="333399"/>
                </a:solidFill>
                <a:latin typeface="Tahoma" pitchFamily="34" charset="0"/>
                <a:ea typeface="MS PGothic" pitchFamily="34" charset="-128"/>
              </a:rPr>
              <a:t> 27.06.2021            Incident title: NAD#14 </a:t>
            </a:r>
          </a:p>
        </p:txBody>
      </p:sp>
      <p:sp>
        <p:nvSpPr>
          <p:cNvPr id="17" name="TextBox 16">
            <a:extLst>
              <a:ext uri="{FF2B5EF4-FFF2-40B4-BE49-F238E27FC236}">
                <a16:creationId xmlns:a16="http://schemas.microsoft.com/office/drawing/2014/main" id="{EEF0726C-8852-4C76-A3BD-159E80BDC9E8}"/>
              </a:ext>
            </a:extLst>
          </p:cNvPr>
          <p:cNvSpPr txBox="1">
            <a:spLocks noChangeArrowheads="1"/>
          </p:cNvSpPr>
          <p:nvPr/>
        </p:nvSpPr>
        <p:spPr bwMode="auto">
          <a:xfrm>
            <a:off x="345705" y="5621923"/>
            <a:ext cx="5181600" cy="338554"/>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Follow healthy lifestyle and care for your Heart</a:t>
            </a:r>
          </a:p>
        </p:txBody>
      </p:sp>
      <p:pic>
        <p:nvPicPr>
          <p:cNvPr id="2" name="Picture 1">
            <a:extLst>
              <a:ext uri="{FF2B5EF4-FFF2-40B4-BE49-F238E27FC236}">
                <a16:creationId xmlns:a16="http://schemas.microsoft.com/office/drawing/2014/main" id="{9FAEA73C-751B-4E22-B587-10D0B4FC9D1B}"/>
              </a:ext>
            </a:extLst>
          </p:cNvPr>
          <p:cNvPicPr>
            <a:picLocks noChangeAspect="1"/>
          </p:cNvPicPr>
          <p:nvPr/>
        </p:nvPicPr>
        <p:blipFill>
          <a:blip r:embed="rId3"/>
          <a:stretch>
            <a:fillRect/>
          </a:stretch>
        </p:blipFill>
        <p:spPr>
          <a:xfrm>
            <a:off x="5724128" y="1076115"/>
            <a:ext cx="3240337" cy="2517348"/>
          </a:xfrm>
          <a:prstGeom prst="rect">
            <a:avLst/>
          </a:prstGeom>
        </p:spPr>
      </p:pic>
      <p:pic>
        <p:nvPicPr>
          <p:cNvPr id="18" name="Picture 17">
            <a:extLst>
              <a:ext uri="{FF2B5EF4-FFF2-40B4-BE49-F238E27FC236}">
                <a16:creationId xmlns:a16="http://schemas.microsoft.com/office/drawing/2014/main" id="{A2050A9F-40E8-463B-9D5D-FA6BE5677ED1}"/>
              </a:ext>
            </a:extLst>
          </p:cNvPr>
          <p:cNvPicPr>
            <a:picLocks noChangeAspect="1"/>
          </p:cNvPicPr>
          <p:nvPr/>
        </p:nvPicPr>
        <p:blipFill>
          <a:blip r:embed="rId4"/>
          <a:stretch>
            <a:fillRect/>
          </a:stretch>
        </p:blipFill>
        <p:spPr>
          <a:xfrm>
            <a:off x="8449308" y="3052218"/>
            <a:ext cx="463336" cy="682811"/>
          </a:xfrm>
          <a:prstGeom prst="rect">
            <a:avLst/>
          </a:prstGeom>
        </p:spPr>
      </p:pic>
      <p:pic>
        <p:nvPicPr>
          <p:cNvPr id="3" name="Picture 2">
            <a:extLst>
              <a:ext uri="{FF2B5EF4-FFF2-40B4-BE49-F238E27FC236}">
                <a16:creationId xmlns:a16="http://schemas.microsoft.com/office/drawing/2014/main" id="{430B5014-40BE-4D27-B234-497F83EA04B1}"/>
              </a:ext>
            </a:extLst>
          </p:cNvPr>
          <p:cNvPicPr>
            <a:picLocks noChangeAspect="1"/>
          </p:cNvPicPr>
          <p:nvPr/>
        </p:nvPicPr>
        <p:blipFill>
          <a:blip r:embed="rId5"/>
          <a:stretch>
            <a:fillRect/>
          </a:stretch>
        </p:blipFill>
        <p:spPr>
          <a:xfrm>
            <a:off x="5694607" y="3772977"/>
            <a:ext cx="3299377" cy="2521016"/>
          </a:xfrm>
          <a:prstGeom prst="rect">
            <a:avLst/>
          </a:prstGeom>
        </p:spPr>
      </p:pic>
      <p:pic>
        <p:nvPicPr>
          <p:cNvPr id="19" name="Picture 18">
            <a:extLst>
              <a:ext uri="{FF2B5EF4-FFF2-40B4-BE49-F238E27FC236}">
                <a16:creationId xmlns:a16="http://schemas.microsoft.com/office/drawing/2014/main" id="{5AE3EB93-99DB-426E-B67F-1877735FE6C7}"/>
              </a:ext>
            </a:extLst>
          </p:cNvPr>
          <p:cNvPicPr>
            <a:picLocks noChangeAspect="1"/>
          </p:cNvPicPr>
          <p:nvPr/>
        </p:nvPicPr>
        <p:blipFill>
          <a:blip r:embed="rId6"/>
          <a:stretch>
            <a:fillRect/>
          </a:stretch>
        </p:blipFill>
        <p:spPr>
          <a:xfrm>
            <a:off x="8514806" y="5906530"/>
            <a:ext cx="566977" cy="566977"/>
          </a:xfrm>
          <a:prstGeom prst="rect">
            <a:avLst/>
          </a:prstGeom>
        </p:spPr>
      </p:pic>
    </p:spTree>
    <p:extLst>
      <p:ext uri="{BB962C8B-B14F-4D97-AF65-F5344CB8AC3E}">
        <p14:creationId xmlns:p14="http://schemas.microsoft.com/office/powerpoint/2010/main" val="425950299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Language>
    <DocId xmlns="4880e4f8-4b7d-4bdd-91e3-e10d47036eca">92630</DocId>
    <ImageCreateDate xmlns="4880E4F8-4B7D-4BDD-91E3-E10D47036ECA" xsi:nil="true"/>
    <wic_System_Copyright xmlns="http://schemas.microsoft.com/sharepoint/v3/fields" xsi:nil="true"/>
  </documentManagement>
</p:properti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3717B2-AD3D-47D9-8D32-419BDD6A955C}">
  <ds:schemaRefs>
    <ds:schemaRef ds:uri="http://schemas.microsoft.com/sharepoint/v3/contenttype/forms"/>
  </ds:schemaRefs>
</ds:datastoreItem>
</file>

<file path=customXml/itemProps2.xml><?xml version="1.0" encoding="utf-8"?>
<ds:datastoreItem xmlns:ds="http://schemas.openxmlformats.org/officeDocument/2006/customXml" ds:itemID="{2AC591C8-C70B-4D62-872A-E13F4EF6466D}">
  <ds:schemaRefs>
    <ds:schemaRef ds:uri="http://schemas.openxmlformats.org/package/2006/metadata/core-properties"/>
    <ds:schemaRef ds:uri="http://schemas.microsoft.com/office/2006/metadata/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 ds:uri="http://schemas.microsoft.com/sharepoint/v3"/>
    <ds:schemaRef ds:uri="http://purl.org/dc/elements/1.1/"/>
  </ds:schemaRefs>
</ds:datastoreItem>
</file>

<file path=customXml/itemProps3.xml><?xml version="1.0" encoding="utf-8"?>
<ds:datastoreItem xmlns:ds="http://schemas.openxmlformats.org/officeDocument/2006/customXml" ds:itemID="{C9E247B3-30FF-48FF-B2A4-6CC970937810}"/>
</file>

<file path=docProps/app.xml><?xml version="1.0" encoding="utf-8"?>
<Properties xmlns="http://schemas.openxmlformats.org/officeDocument/2006/extended-properties" xmlns:vt="http://schemas.openxmlformats.org/officeDocument/2006/docPropsVTypes">
  <Template/>
  <TotalTime>13765</TotalTime>
  <Words>191</Words>
  <Application>Microsoft Office PowerPoint</Application>
  <PresentationFormat>On-screen Show (4:3)</PresentationFormat>
  <Paragraphs>15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Tahoma</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NAD#14 QAQC final pack</dc:title>
  <dc:creator>MU93647</dc:creator>
  <cp:lastModifiedBy>Balushi, Sumaiya MSE36</cp:lastModifiedBy>
  <cp:revision>1733</cp:revision>
  <cp:lastPrinted>2021-07-08T14:37:12Z</cp:lastPrinted>
  <dcterms:created xsi:type="dcterms:W3CDTF">2001-05-03T06:07:08Z</dcterms:created>
  <dcterms:modified xsi:type="dcterms:W3CDTF">2022-07-25T07:55:14Z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0x0101009148F5A04DDD49CBA7127AADA5FB792B00AADE34325A8B49CDA8BB4DB53328F214009C4067D375EDA046866D1CFD34BA6725</vt:lpwstr>
  </property>
</Properties>
</file>