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97" r:id="rId5"/>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CC"/>
    <a:srgbClr val="0000FF"/>
    <a:srgbClr val="006600"/>
    <a:srgbClr val="003300"/>
    <a:srgbClr val="993300"/>
    <a:srgbClr val="000099"/>
    <a:srgbClr val="CC0000"/>
    <a:srgbClr val="FF9933"/>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676" autoAdjust="0"/>
  </p:normalViewPr>
  <p:slideViewPr>
    <p:cSldViewPr>
      <p:cViewPr varScale="1">
        <p:scale>
          <a:sx n="87" d="100"/>
          <a:sy n="87" d="100"/>
        </p:scale>
        <p:origin x="108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043344" cy="465455"/>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979759" y="1"/>
            <a:ext cx="3043344" cy="465455"/>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8843645"/>
            <a:ext cx="3043344" cy="465455"/>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979759" y="8843645"/>
            <a:ext cx="3043344" cy="465455"/>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3043344" cy="465455"/>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979759" y="1"/>
            <a:ext cx="3043344" cy="465455"/>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36416" y="4421824"/>
            <a:ext cx="5150273" cy="4189095"/>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3645"/>
            <a:ext cx="3043344" cy="465455"/>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979759" y="8843645"/>
            <a:ext cx="3043344" cy="465455"/>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614488" y="1071563"/>
            <a:ext cx="3857625" cy="2894012"/>
          </a:xfrm>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2213828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20495" y="1304513"/>
            <a:ext cx="5551812" cy="4190058"/>
          </a:xfrm>
          <a:prstGeom prst="rect">
            <a:avLst/>
          </a:prstGeom>
          <a:noFill/>
          <a:ln w="19050">
            <a:noFill/>
            <a:miter lim="800000"/>
            <a:headEnd/>
            <a:tailEnd/>
          </a:ln>
        </p:spPr>
        <p:txBody>
          <a:bodyPr wrap="square">
            <a:spAutoFit/>
          </a:bodyPr>
          <a:lstStyle/>
          <a:p>
            <a:pPr marL="114300" indent="-114300" algn="just" eaLnBrk="0" fontAlgn="base" hangingPunct="0">
              <a:spcBef>
                <a:spcPct val="0"/>
              </a:spcBef>
              <a:spcAft>
                <a:spcPct val="0"/>
              </a:spcAft>
              <a:defRPr/>
            </a:pPr>
            <a:r>
              <a:rPr lang="en-US" sz="1600" b="1" dirty="0">
                <a:solidFill>
                  <a:srgbClr val="FF0000"/>
                </a:solidFill>
                <a:latin typeface="Tahoma" pitchFamily="34" charset="0"/>
                <a:ea typeface="MS PGothic" pitchFamily="34" charset="-128"/>
              </a:rPr>
              <a:t>What happened?</a:t>
            </a:r>
            <a:endParaRPr lang="en-US" sz="1600" dirty="0">
              <a:solidFill>
                <a:srgbClr val="FF0000"/>
              </a:solidFill>
              <a:latin typeface="Tahoma" pitchFamily="34" charset="0"/>
              <a:ea typeface="MS PGothic" pitchFamily="34" charset="-128"/>
            </a:endParaRPr>
          </a:p>
          <a:p>
            <a:pPr algn="just" fontAlgn="base">
              <a:spcBef>
                <a:spcPct val="0"/>
              </a:spcBef>
              <a:spcAft>
                <a:spcPct val="0"/>
              </a:spcAft>
              <a:defRPr/>
            </a:pPr>
            <a:endParaRPr lang="en-US" sz="1050" dirty="0"/>
          </a:p>
          <a:p>
            <a:pPr marL="342900" indent="-342900" algn="just">
              <a:defRPr/>
            </a:pPr>
            <a:r>
              <a:rPr lang="en-US" sz="1050" dirty="0">
                <a:solidFill>
                  <a:srgbClr val="000000"/>
                </a:solidFill>
                <a:latin typeface="Arial" charset="0"/>
                <a:cs typeface="Tahoma" pitchFamily="34" charset="0"/>
              </a:rPr>
              <a:t> 	</a:t>
            </a:r>
            <a:r>
              <a:rPr lang="en-US" sz="1200" dirty="0">
                <a:solidFill>
                  <a:srgbClr val="000000"/>
                </a:solidFill>
                <a:latin typeface="Arial" pitchFamily="34" charset="0"/>
              </a:rPr>
              <a:t>On 27th June 2021 at 1915hrs, a subcontractor employee was found laying on the floor inside his PAC room in unconscious condition, by his roommate. His roommate tried to wake him up by calling his name but no response. Then he called his supervisor and informed the medical emergency. The supervisor arrived the location within a couple of minutes, assessed the situation, called the PAC doctor and started CPR. PAC doctor and medical team arrived the location within 4 minutes and started CPR &amp; AED. Despite all these efforts the Blaster was declared dead at 19.55hrs by the PAC doctor</a:t>
            </a:r>
          </a:p>
          <a:p>
            <a:pPr marL="342900" indent="-342900" algn="just">
              <a:defRPr/>
            </a:pPr>
            <a:endParaRPr lang="en-US" sz="600" dirty="0">
              <a:solidFill>
                <a:srgbClr val="000000"/>
              </a:solidFill>
              <a:latin typeface="Arial" charset="0"/>
              <a:ea typeface="MS PGothic" pitchFamily="34" charset="-128"/>
            </a:endParaRPr>
          </a:p>
          <a:p>
            <a:pPr marL="114300" indent="-114300" algn="just" eaLnBrk="0" fontAlgn="base" hangingPunct="0">
              <a:spcBef>
                <a:spcPct val="0"/>
              </a:spcBef>
              <a:spcAft>
                <a:spcPct val="0"/>
              </a:spcAft>
              <a:defRPr/>
            </a:pPr>
            <a:endParaRPr lang="en-US" sz="1600" b="1" dirty="0">
              <a:solidFill>
                <a:srgbClr val="333399"/>
              </a:solidFill>
              <a:latin typeface="Tahoma" pitchFamily="34" charset="0"/>
              <a:ea typeface="MS PGothic" pitchFamily="34" charset="-128"/>
            </a:endParaRPr>
          </a:p>
          <a:p>
            <a:pPr marL="114300" indent="-114300" algn="just" eaLnBrk="0" fontAlgn="base" hangingPunct="0">
              <a:spcBef>
                <a:spcPct val="0"/>
              </a:spcBef>
              <a:spcAft>
                <a:spcPct val="0"/>
              </a:spcAft>
              <a:defRPr/>
            </a:pPr>
            <a:r>
              <a:rPr lang="en-US" sz="1600" b="1" dirty="0">
                <a:solidFill>
                  <a:srgbClr val="333399"/>
                </a:solidFill>
                <a:latin typeface="Tahoma" pitchFamily="34" charset="0"/>
                <a:ea typeface="MS PGothic" pitchFamily="34" charset="-128"/>
              </a:rPr>
              <a:t>Your learning from this incident..</a:t>
            </a:r>
          </a:p>
          <a:p>
            <a:pPr marL="114300" indent="-114300" algn="just" eaLnBrk="0" fontAlgn="base" hangingPunct="0">
              <a:spcBef>
                <a:spcPct val="0"/>
              </a:spcBef>
              <a:spcAft>
                <a:spcPct val="0"/>
              </a:spcAft>
              <a:defRPr/>
            </a:pPr>
            <a:endParaRPr lang="en-US" sz="600" dirty="0">
              <a:solidFill>
                <a:srgbClr val="000000"/>
              </a:solidFill>
              <a:latin typeface="Arial" charset="0"/>
              <a:ea typeface="MS PGothic" pitchFamily="34" charset="-128"/>
            </a:endParaRPr>
          </a:p>
          <a:p>
            <a:pPr marL="342900" indent="-342900" algn="just">
              <a:lnSpc>
                <a:spcPct val="150000"/>
              </a:lnSpc>
              <a:buFont typeface="Arial" panose="020B0604020202020204" pitchFamily="34" charset="0"/>
              <a:buChar char="•"/>
              <a:defRPr/>
            </a:pPr>
            <a:r>
              <a:rPr lang="en-US" sz="1200" dirty="0">
                <a:solidFill>
                  <a:srgbClr val="000000"/>
                </a:solidFill>
                <a:latin typeface="Arial" pitchFamily="34" charset="0"/>
              </a:rPr>
              <a:t>Follow a healthy life style.</a:t>
            </a:r>
          </a:p>
          <a:p>
            <a:pPr marL="342900" indent="-342900" algn="just">
              <a:lnSpc>
                <a:spcPct val="150000"/>
              </a:lnSpc>
              <a:buFont typeface="Arial" panose="020B0604020202020204" pitchFamily="34" charset="0"/>
              <a:buChar char="•"/>
              <a:defRPr/>
            </a:pPr>
            <a:r>
              <a:rPr lang="en-US" sz="1200" dirty="0">
                <a:solidFill>
                  <a:srgbClr val="000000"/>
                </a:solidFill>
                <a:latin typeface="Arial" pitchFamily="34" charset="0"/>
              </a:rPr>
              <a:t>When you feel any medical abnormality immediately seek medical help.</a:t>
            </a:r>
          </a:p>
          <a:p>
            <a:pPr marL="342900" indent="-342900" algn="just">
              <a:lnSpc>
                <a:spcPct val="150000"/>
              </a:lnSpc>
              <a:buFont typeface="Arial" panose="020B0604020202020204" pitchFamily="34" charset="0"/>
              <a:buChar char="•"/>
              <a:defRPr/>
            </a:pPr>
            <a:r>
              <a:rPr lang="en-US" sz="1200" dirty="0">
                <a:solidFill>
                  <a:srgbClr val="000000"/>
                </a:solidFill>
                <a:latin typeface="Arial" pitchFamily="34" charset="0"/>
              </a:rPr>
              <a:t>When there is any medical emergency in camp always call camp clinic doctor and also PDO emergency number immediately</a:t>
            </a:r>
          </a:p>
          <a:p>
            <a:pPr marL="171450" indent="-171450" eaLnBrk="1" hangingPunct="1">
              <a:lnSpc>
                <a:spcPct val="150000"/>
              </a:lnSpc>
              <a:buFont typeface="Arial" panose="020B0604020202020204" pitchFamily="34" charset="0"/>
              <a:buChar char="•"/>
              <a:defRPr/>
            </a:pPr>
            <a:endParaRPr lang="en-US" sz="1200" dirty="0">
              <a:latin typeface="+mj-lt"/>
            </a:endParaRPr>
          </a:p>
        </p:txBody>
      </p:sp>
      <p:sp>
        <p:nvSpPr>
          <p:cNvPr id="26627" name="Text Box 5"/>
          <p:cNvSpPr txBox="1">
            <a:spLocks noChangeArrowheads="1"/>
          </p:cNvSpPr>
          <p:nvPr/>
        </p:nvSpPr>
        <p:spPr bwMode="auto">
          <a:xfrm>
            <a:off x="5838825" y="1219202"/>
            <a:ext cx="1676400" cy="1006475"/>
          </a:xfrm>
          <a:prstGeom prst="rect">
            <a:avLst/>
          </a:prstGeom>
          <a:noFill/>
          <a:ln w="9525">
            <a:noFill/>
            <a:miter lim="800000"/>
            <a:headEnd/>
            <a:tailEnd/>
          </a:ln>
        </p:spPr>
        <p:txBody>
          <a:bodyPr>
            <a:spAutoFit/>
          </a:bodyPr>
          <a:lstStyle/>
          <a:p>
            <a:pPr eaLnBrk="0" fontAlgn="base" hangingPunct="0">
              <a:spcBef>
                <a:spcPct val="50000"/>
              </a:spcBef>
              <a:spcAft>
                <a:spcPct val="0"/>
              </a:spcAft>
            </a:pPr>
            <a:endParaRPr lang="en-GB" sz="6000">
              <a:solidFill>
                <a:srgbClr val="FF0000"/>
              </a:solidFill>
              <a:ea typeface="MS PGothic" pitchFamily="34" charset="-128"/>
              <a:sym typeface="Webdings" pitchFamily="18" charset="2"/>
            </a:endParaRPr>
          </a:p>
        </p:txBody>
      </p:sp>
      <p:sp>
        <p:nvSpPr>
          <p:cNvPr id="16" name="Text Box 12"/>
          <p:cNvSpPr txBox="1">
            <a:spLocks noChangeArrowheads="1"/>
          </p:cNvSpPr>
          <p:nvPr/>
        </p:nvSpPr>
        <p:spPr bwMode="auto">
          <a:xfrm>
            <a:off x="1115616" y="49869"/>
            <a:ext cx="7056438" cy="646113"/>
          </a:xfrm>
          <a:prstGeom prst="rect">
            <a:avLst/>
          </a:prstGeom>
          <a:noFill/>
          <a:ln w="9525">
            <a:noFill/>
            <a:miter lim="800000"/>
            <a:headEnd/>
            <a:tailEnd/>
          </a:ln>
        </p:spPr>
        <p:txBody>
          <a:bodyPr>
            <a:spAutoFit/>
          </a:bodyPr>
          <a:lstStyle/>
          <a:p>
            <a:pPr algn="ctr" eaLnBrk="0" fontAlgn="base" hangingPunct="0">
              <a:spcBef>
                <a:spcPct val="0"/>
              </a:spcBef>
              <a:spcAft>
                <a:spcPct val="0"/>
              </a:spcAft>
              <a:defRPr/>
            </a:pPr>
            <a:r>
              <a:rPr lang="en-GB" sz="3600" b="1" dirty="0">
                <a:solidFill>
                  <a:srgbClr val="000000"/>
                </a:solidFill>
                <a:latin typeface="Arial"/>
                <a:ea typeface="MS PGothic" pitchFamily="34" charset="-128"/>
              </a:rPr>
              <a:t>PDO Second Alert</a:t>
            </a:r>
          </a:p>
        </p:txBody>
      </p:sp>
      <p:sp>
        <p:nvSpPr>
          <p:cNvPr id="12" name="Rectangle 8"/>
          <p:cNvSpPr>
            <a:spLocks noChangeArrowheads="1"/>
          </p:cNvSpPr>
          <p:nvPr/>
        </p:nvSpPr>
        <p:spPr bwMode="auto">
          <a:xfrm>
            <a:off x="42531" y="803308"/>
            <a:ext cx="4749348" cy="307777"/>
          </a:xfrm>
          <a:prstGeom prst="rect">
            <a:avLst/>
          </a:prstGeom>
          <a:noFill/>
          <a:ln w="9525">
            <a:noFill/>
            <a:miter lim="800000"/>
            <a:headEnd/>
            <a:tailEnd/>
          </a:ln>
        </p:spPr>
        <p:txBody>
          <a:bodyPr wrap="square">
            <a:spAutoFit/>
          </a:bodyPr>
          <a:lstStyle/>
          <a:p>
            <a:pPr marL="114300" indent="-114300" algn="just" eaLnBrk="0" fontAlgn="base" hangingPunct="0">
              <a:spcBef>
                <a:spcPct val="0"/>
              </a:spcBef>
              <a:spcAft>
                <a:spcPct val="0"/>
              </a:spcAft>
            </a:pPr>
            <a:r>
              <a:rPr lang="en-GB" sz="1400" b="1" dirty="0">
                <a:solidFill>
                  <a:srgbClr val="333399"/>
                </a:solidFill>
                <a:latin typeface="Tahoma" pitchFamily="34" charset="0"/>
                <a:ea typeface="MS PGothic" pitchFamily="34" charset="-128"/>
              </a:rPr>
              <a:t>Date:</a:t>
            </a:r>
            <a:r>
              <a:rPr lang="en-US" sz="1400" b="1" dirty="0">
                <a:solidFill>
                  <a:srgbClr val="333399"/>
                </a:solidFill>
                <a:latin typeface="Tahoma" pitchFamily="34" charset="0"/>
                <a:ea typeface="MS PGothic" pitchFamily="34" charset="-128"/>
              </a:rPr>
              <a:t> 27.06.2021            Incident title: NAD#14 </a:t>
            </a:r>
          </a:p>
        </p:txBody>
      </p:sp>
      <p:sp>
        <p:nvSpPr>
          <p:cNvPr id="17" name="TextBox 16">
            <a:extLst>
              <a:ext uri="{FF2B5EF4-FFF2-40B4-BE49-F238E27FC236}">
                <a16:creationId xmlns:a16="http://schemas.microsoft.com/office/drawing/2014/main" id="{EEF0726C-8852-4C76-A3BD-159E80BDC9E8}"/>
              </a:ext>
            </a:extLst>
          </p:cNvPr>
          <p:cNvSpPr txBox="1">
            <a:spLocks noChangeArrowheads="1"/>
          </p:cNvSpPr>
          <p:nvPr/>
        </p:nvSpPr>
        <p:spPr bwMode="auto">
          <a:xfrm>
            <a:off x="345705" y="5621923"/>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Follow healthy lifestyle and care for your Heart</a:t>
            </a:r>
          </a:p>
        </p:txBody>
      </p:sp>
      <p:pic>
        <p:nvPicPr>
          <p:cNvPr id="2" name="Picture 1">
            <a:extLst>
              <a:ext uri="{FF2B5EF4-FFF2-40B4-BE49-F238E27FC236}">
                <a16:creationId xmlns:a16="http://schemas.microsoft.com/office/drawing/2014/main" id="{9FAEA73C-751B-4E22-B587-10D0B4FC9D1B}"/>
              </a:ext>
            </a:extLst>
          </p:cNvPr>
          <p:cNvPicPr>
            <a:picLocks noChangeAspect="1"/>
          </p:cNvPicPr>
          <p:nvPr/>
        </p:nvPicPr>
        <p:blipFill>
          <a:blip r:embed="rId3"/>
          <a:stretch>
            <a:fillRect/>
          </a:stretch>
        </p:blipFill>
        <p:spPr>
          <a:xfrm>
            <a:off x="5724128" y="1076115"/>
            <a:ext cx="3240337" cy="2517348"/>
          </a:xfrm>
          <a:prstGeom prst="rect">
            <a:avLst/>
          </a:prstGeom>
        </p:spPr>
      </p:pic>
      <p:pic>
        <p:nvPicPr>
          <p:cNvPr id="18" name="Picture 17">
            <a:extLst>
              <a:ext uri="{FF2B5EF4-FFF2-40B4-BE49-F238E27FC236}">
                <a16:creationId xmlns:a16="http://schemas.microsoft.com/office/drawing/2014/main" id="{A2050A9F-40E8-463B-9D5D-FA6BE5677ED1}"/>
              </a:ext>
            </a:extLst>
          </p:cNvPr>
          <p:cNvPicPr>
            <a:picLocks noChangeAspect="1"/>
          </p:cNvPicPr>
          <p:nvPr/>
        </p:nvPicPr>
        <p:blipFill>
          <a:blip r:embed="rId4"/>
          <a:stretch>
            <a:fillRect/>
          </a:stretch>
        </p:blipFill>
        <p:spPr>
          <a:xfrm>
            <a:off x="8449308" y="3052218"/>
            <a:ext cx="463336" cy="682811"/>
          </a:xfrm>
          <a:prstGeom prst="rect">
            <a:avLst/>
          </a:prstGeom>
        </p:spPr>
      </p:pic>
      <p:pic>
        <p:nvPicPr>
          <p:cNvPr id="3" name="Picture 2">
            <a:extLst>
              <a:ext uri="{FF2B5EF4-FFF2-40B4-BE49-F238E27FC236}">
                <a16:creationId xmlns:a16="http://schemas.microsoft.com/office/drawing/2014/main" id="{430B5014-40BE-4D27-B234-497F83EA04B1}"/>
              </a:ext>
            </a:extLst>
          </p:cNvPr>
          <p:cNvPicPr>
            <a:picLocks noChangeAspect="1"/>
          </p:cNvPicPr>
          <p:nvPr/>
        </p:nvPicPr>
        <p:blipFill>
          <a:blip r:embed="rId5"/>
          <a:stretch>
            <a:fillRect/>
          </a:stretch>
        </p:blipFill>
        <p:spPr>
          <a:xfrm>
            <a:off x="5694607" y="3772977"/>
            <a:ext cx="3299377" cy="2521016"/>
          </a:xfrm>
          <a:prstGeom prst="rect">
            <a:avLst/>
          </a:prstGeom>
        </p:spPr>
      </p:pic>
      <p:pic>
        <p:nvPicPr>
          <p:cNvPr id="19" name="Picture 18">
            <a:extLst>
              <a:ext uri="{FF2B5EF4-FFF2-40B4-BE49-F238E27FC236}">
                <a16:creationId xmlns:a16="http://schemas.microsoft.com/office/drawing/2014/main" id="{5AE3EB93-99DB-426E-B67F-1877735FE6C7}"/>
              </a:ext>
            </a:extLst>
          </p:cNvPr>
          <p:cNvPicPr>
            <a:picLocks noChangeAspect="1"/>
          </p:cNvPicPr>
          <p:nvPr/>
        </p:nvPicPr>
        <p:blipFill>
          <a:blip r:embed="rId6"/>
          <a:stretch>
            <a:fillRect/>
          </a:stretch>
        </p:blipFill>
        <p:spPr>
          <a:xfrm>
            <a:off x="8514806" y="5906530"/>
            <a:ext cx="566977" cy="566977"/>
          </a:xfrm>
          <a:prstGeom prst="rect">
            <a:avLst/>
          </a:prstGeom>
        </p:spPr>
      </p:pic>
    </p:spTree>
    <p:extLst>
      <p:ext uri="{BB962C8B-B14F-4D97-AF65-F5344CB8AC3E}">
        <p14:creationId xmlns:p14="http://schemas.microsoft.com/office/powerpoint/2010/main" val="425950299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92630</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2.xml><?xml version="1.0" encoding="utf-8"?>
<ds:datastoreItem xmlns:ds="http://schemas.openxmlformats.org/officeDocument/2006/customXml" ds:itemID="{2AC591C8-C70B-4D62-872A-E13F4EF6466D}">
  <ds:schemaRef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 ds:uri="http://schemas.microsoft.com/sharepoint/v3"/>
    <ds:schemaRef ds:uri="http://purl.org/dc/elements/1.1/"/>
  </ds:schemaRefs>
</ds:datastoreItem>
</file>

<file path=customXml/itemProps3.xml><?xml version="1.0" encoding="utf-8"?>
<ds:datastoreItem xmlns:ds="http://schemas.openxmlformats.org/officeDocument/2006/customXml" ds:itemID="{C9E247B3-30FF-48FF-B2A4-6CC970937810}"/>
</file>

<file path=docProps/app.xml><?xml version="1.0" encoding="utf-8"?>
<Properties xmlns="http://schemas.openxmlformats.org/officeDocument/2006/extended-properties" xmlns:vt="http://schemas.openxmlformats.org/officeDocument/2006/docPropsVTypes">
  <Template/>
  <TotalTime>13765</TotalTime>
  <Words>191</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NAD#14 QAQC final pack</dc:title>
  <dc:creator>MU93647</dc:creator>
  <cp:lastModifiedBy>Balushi, Sumaiya MSE36</cp:lastModifiedBy>
  <cp:revision>1733</cp:revision>
  <cp:lastPrinted>2021-07-08T14:37:12Z</cp:lastPrinted>
  <dcterms:created xsi:type="dcterms:W3CDTF">2001-05-03T06:07:08Z</dcterms:created>
  <dcterms:modified xsi:type="dcterms:W3CDTF">2022-07-25T07:55:14Z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