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9933"/>
    <a:srgbClr val="0000FF"/>
    <a:srgbClr val="0000CC"/>
    <a:srgbClr val="006600"/>
    <a:srgbClr val="003300"/>
    <a:srgbClr val="993300"/>
    <a:srgbClr val="000099"/>
    <a:srgbClr val="CC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5546" autoAdjust="0"/>
  </p:normalViewPr>
  <p:slideViewPr>
    <p:cSldViewPr>
      <p:cViewPr varScale="1">
        <p:scale>
          <a:sx n="93" d="100"/>
          <a:sy n="93" d="100"/>
        </p:scale>
        <p:origin x="9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758887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59478" y="1332153"/>
            <a:ext cx="5594032" cy="4093428"/>
          </a:xfrm>
          <a:prstGeom prst="rect">
            <a:avLst/>
          </a:prstGeom>
          <a:noFill/>
          <a:ln w="19050">
            <a:noFill/>
            <a:miter lim="800000"/>
            <a:headEnd/>
            <a:tailEnd/>
          </a:ln>
        </p:spPr>
        <p:txBody>
          <a:bodyPr wrap="square">
            <a:spAutoFit/>
          </a:bodyPr>
          <a:lstStyle/>
          <a:p>
            <a:pPr marL="114300" indent="-114300" algn="just">
              <a:defRPr/>
            </a:pPr>
            <a:r>
              <a:rPr lang="en-US" sz="1800" b="1" dirty="0">
                <a:solidFill>
                  <a:srgbClr val="FF0000"/>
                </a:solidFill>
                <a:latin typeface="Tahoma" pitchFamily="34" charset="0"/>
              </a:rPr>
              <a:t>What happened?</a:t>
            </a:r>
          </a:p>
          <a:p>
            <a:pPr marL="114300" indent="-114300" algn="just">
              <a:defRPr/>
            </a:pPr>
            <a:endParaRPr lang="en-US" sz="1800" dirty="0">
              <a:solidFill>
                <a:srgbClr val="FF0000"/>
              </a:solidFill>
              <a:latin typeface="Tahoma" pitchFamily="34" charset="0"/>
            </a:endParaRPr>
          </a:p>
          <a:p>
            <a:pPr indent="3175" algn="just" eaLnBrk="1" hangingPunct="1">
              <a:defRPr/>
            </a:pPr>
            <a:r>
              <a:rPr lang="en-GB" sz="1200" dirty="0">
                <a:solidFill>
                  <a:srgbClr val="000000"/>
                </a:solidFill>
                <a:latin typeface="Arial" pitchFamily="34" charset="0"/>
              </a:rPr>
              <a:t>A 43-year-old expat carpenter working in MPP3 camp, exited his room at around 0245 hrs vomiting blood and collapsed in the walkway outside. His roommates escalated the incident and emergency services activated thereafter. He was shifted to Tawoos clinic for medical care. Despite of all the efforts he was declared dead at 04:00 hrs</a:t>
            </a:r>
            <a:endParaRPr lang="en-US" sz="1200" dirty="0">
              <a:solidFill>
                <a:srgbClr val="000000"/>
              </a:solidFill>
              <a:latin typeface="Arial" pitchFamily="34" charset="0"/>
            </a:endParaRPr>
          </a:p>
          <a:p>
            <a:pPr marL="342900" indent="-342900" eaLnBrk="1" hangingPunct="1">
              <a:defRPr/>
            </a:pPr>
            <a:endParaRPr lang="en-US" sz="1100" dirty="0">
              <a:solidFill>
                <a:srgbClr val="000000"/>
              </a:solidFill>
              <a:latin typeface="Arial" pitchFamily="34" charset="0"/>
            </a:endParaRPr>
          </a:p>
          <a:p>
            <a:pPr marL="342900" indent="-342900" eaLnBrk="1" hangingPunct="1">
              <a:defRPr/>
            </a:pPr>
            <a:endParaRPr lang="en-US" sz="1100" dirty="0">
              <a:solidFill>
                <a:srgbClr val="000000"/>
              </a:solidFill>
              <a:latin typeface="Arial" pitchFamily="34" charset="0"/>
            </a:endParaRPr>
          </a:p>
          <a:p>
            <a:pPr marL="342900" indent="-342900" eaLnBrk="1" hangingPunct="1">
              <a:defRPr/>
            </a:pPr>
            <a:endParaRPr lang="en-US" sz="1100" dirty="0">
              <a:solidFill>
                <a:srgbClr val="000000"/>
              </a:solidFill>
              <a:latin typeface="Arial" pitchFamily="34" charset="0"/>
            </a:endParaRPr>
          </a:p>
          <a:p>
            <a:pPr marL="114300" indent="-114300" algn="just">
              <a:defRPr/>
            </a:pPr>
            <a:r>
              <a:rPr lang="en-US" sz="1800" b="1" dirty="0">
                <a:solidFill>
                  <a:srgbClr val="333399"/>
                </a:solidFill>
                <a:latin typeface="Tahoma" pitchFamily="34" charset="0"/>
              </a:rPr>
              <a:t>Your learning from this incident..</a:t>
            </a:r>
          </a:p>
          <a:p>
            <a:pPr marL="114300" indent="-114300" algn="just">
              <a:defRPr/>
            </a:pPr>
            <a:endParaRPr lang="en-US" sz="700" dirty="0">
              <a:solidFill>
                <a:srgbClr val="000000"/>
              </a:solidFill>
              <a:latin typeface="Arial" charset="0"/>
            </a:endParaRPr>
          </a:p>
          <a:p>
            <a:pPr marL="114300" indent="-114300">
              <a:defRPr/>
            </a:pPr>
            <a:endParaRPr lang="en-US" sz="1100" dirty="0">
              <a:latin typeface="Arial" charset="0"/>
              <a:cs typeface="Tahoma" pitchFamily="34" charset="0"/>
            </a:endParaRPr>
          </a:p>
          <a:p>
            <a:pPr eaLnBrk="1" hangingPunct="1">
              <a:buFont typeface="Arial" pitchFamily="34" charset="0"/>
              <a:buChar char="•"/>
              <a:defRPr/>
            </a:pPr>
            <a:r>
              <a:rPr lang="en-US" sz="1100" dirty="0">
                <a:latin typeface="Arial" charset="0"/>
                <a:cs typeface="Tahoma" pitchFamily="34" charset="0"/>
              </a:rPr>
              <a:t> </a:t>
            </a:r>
            <a:r>
              <a:rPr lang="en-US" sz="1200" dirty="0">
                <a:latin typeface="Arial" charset="0"/>
                <a:cs typeface="Tahoma" pitchFamily="34" charset="0"/>
              </a:rPr>
              <a:t>Always reveal past medical conditions when joining the site</a:t>
            </a:r>
          </a:p>
          <a:p>
            <a:pPr eaLnBrk="1" hangingPunct="1">
              <a:buFont typeface="Arial" pitchFamily="34" charset="0"/>
              <a:buChar char="•"/>
              <a:defRPr/>
            </a:pPr>
            <a:r>
              <a:rPr lang="en-US" sz="1200" dirty="0">
                <a:latin typeface="Arial" charset="0"/>
                <a:cs typeface="Tahoma" pitchFamily="34" charset="0"/>
              </a:rPr>
              <a:t> Always share your health concerns with your Supervisors</a:t>
            </a:r>
          </a:p>
          <a:p>
            <a:pPr eaLnBrk="1" hangingPunct="1">
              <a:buFont typeface="Arial" pitchFamily="34" charset="0"/>
              <a:buChar char="•"/>
              <a:defRPr/>
            </a:pPr>
            <a:r>
              <a:rPr lang="en-US" sz="1200" dirty="0">
                <a:latin typeface="Arial" charset="0"/>
                <a:cs typeface="Tahoma" pitchFamily="34" charset="0"/>
              </a:rPr>
              <a:t> Always seek medical help whenever required</a:t>
            </a:r>
          </a:p>
          <a:p>
            <a:pPr eaLnBrk="1" hangingPunct="1">
              <a:buFont typeface="Arial" pitchFamily="34" charset="0"/>
              <a:buChar char="•"/>
              <a:defRPr/>
            </a:pPr>
            <a:r>
              <a:rPr lang="en-US" sz="1200" dirty="0">
                <a:latin typeface="Arial" charset="0"/>
                <a:cs typeface="Tahoma" pitchFamily="34" charset="0"/>
              </a:rPr>
              <a:t> Always carry out periodic health check ups</a:t>
            </a:r>
          </a:p>
          <a:p>
            <a:pPr eaLnBrk="1" hangingPunct="1">
              <a:buFont typeface="Arial" pitchFamily="34" charset="0"/>
              <a:buChar char="•"/>
              <a:defRPr/>
            </a:pPr>
            <a:r>
              <a:rPr lang="en-US" sz="1200" dirty="0">
                <a:latin typeface="Arial" charset="0"/>
                <a:cs typeface="Tahoma" pitchFamily="34" charset="0"/>
              </a:rPr>
              <a:t> Always initiate PDO emergency response number in case of any emergency.</a:t>
            </a: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37072" y="5498812"/>
            <a:ext cx="5499720" cy="553998"/>
          </a:xfrm>
          <a:prstGeom prst="rect">
            <a:avLst/>
          </a:prstGeom>
          <a:solidFill>
            <a:schemeClr val="accent2"/>
          </a:solidFill>
          <a:ln w="9525">
            <a:noFill/>
            <a:miter lim="800000"/>
            <a:headEnd/>
            <a:tailEnd/>
          </a:ln>
        </p:spPr>
        <p:txBody>
          <a:bodyPr wrap="square">
            <a:spAutoFit/>
          </a:bodyPr>
          <a:lstStyle/>
          <a:p>
            <a:pPr algn="ctr" eaLnBrk="1" hangingPunct="1"/>
            <a:r>
              <a:rPr lang="en-US" sz="1500" b="1" dirty="0">
                <a:solidFill>
                  <a:srgbClr val="FFFF00"/>
                </a:solidFill>
                <a:latin typeface="Tahoma" pitchFamily="34" charset="0"/>
              </a:rPr>
              <a:t>Open up your issues, </a:t>
            </a:r>
          </a:p>
          <a:p>
            <a:pPr algn="ctr" eaLnBrk="1" hangingPunct="1"/>
            <a:r>
              <a:rPr lang="en-US" sz="1500" b="1" dirty="0">
                <a:solidFill>
                  <a:srgbClr val="FFFF00"/>
                </a:solidFill>
                <a:latin typeface="Tahoma" pitchFamily="34" charset="0"/>
              </a:rPr>
              <a:t>concealing can harm you more than you think it can</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259478" y="838200"/>
            <a:ext cx="5477314"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29.06.2021                 Incident title: NAD # 15 </a:t>
            </a:r>
          </a:p>
        </p:txBody>
      </p:sp>
      <p:grpSp>
        <p:nvGrpSpPr>
          <p:cNvPr id="5" name="Group 4">
            <a:extLst>
              <a:ext uri="{FF2B5EF4-FFF2-40B4-BE49-F238E27FC236}">
                <a16:creationId xmlns:a16="http://schemas.microsoft.com/office/drawing/2014/main" id="{6E0078FC-B931-42CC-957D-05AE3317E30B}"/>
              </a:ext>
            </a:extLst>
          </p:cNvPr>
          <p:cNvGrpSpPr/>
          <p:nvPr/>
        </p:nvGrpSpPr>
        <p:grpSpPr>
          <a:xfrm>
            <a:off x="6110089" y="977572"/>
            <a:ext cx="2810272" cy="2675868"/>
            <a:chOff x="5724128" y="887685"/>
            <a:chExt cx="2810272" cy="2675868"/>
          </a:xfrm>
        </p:grpSpPr>
        <p:pic>
          <p:nvPicPr>
            <p:cNvPr id="1026" name="Picture 2" descr="Premium Vector | Sad lonely woman. depressed young girl. vector  illustration in flat cartoon style">
              <a:extLst>
                <a:ext uri="{FF2B5EF4-FFF2-40B4-BE49-F238E27FC236}">
                  <a16:creationId xmlns:a16="http://schemas.microsoft.com/office/drawing/2014/main" id="{49A87513-8862-4C54-8A7C-C82E61CF0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887685"/>
              <a:ext cx="2810272" cy="267586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34D6CA-D9F4-4CB5-B66C-CA0D5DE2A4B7}"/>
                </a:ext>
              </a:extLst>
            </p:cNvPr>
            <p:cNvSpPr txBox="1"/>
            <p:nvPr/>
          </p:nvSpPr>
          <p:spPr>
            <a:xfrm>
              <a:off x="5936470" y="3273623"/>
              <a:ext cx="2385589" cy="261610"/>
            </a:xfrm>
            <a:prstGeom prst="rect">
              <a:avLst/>
            </a:prstGeom>
            <a:noFill/>
          </p:spPr>
          <p:txBody>
            <a:bodyPr wrap="none" rtlCol="0">
              <a:spAutoFit/>
            </a:bodyPr>
            <a:lstStyle/>
            <a:p>
              <a:r>
                <a:rPr lang="en-US" sz="1100" b="1" dirty="0">
                  <a:solidFill>
                    <a:srgbClr val="FF0000"/>
                  </a:solidFill>
                </a:rPr>
                <a:t>CONCEALING HEALTH STATUS</a:t>
              </a:r>
            </a:p>
          </p:txBody>
        </p:sp>
      </p:grpSp>
      <p:grpSp>
        <p:nvGrpSpPr>
          <p:cNvPr id="2" name="Group 131"/>
          <p:cNvGrpSpPr>
            <a:grpSpLocks/>
          </p:cNvGrpSpPr>
          <p:nvPr/>
        </p:nvGrpSpPr>
        <p:grpSpPr bwMode="auto">
          <a:xfrm>
            <a:off x="8658677" y="3156743"/>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28" name="Picture 4" descr="Seek Medical Attention HD Stock Images | Shutterstock">
            <a:extLst>
              <a:ext uri="{FF2B5EF4-FFF2-40B4-BE49-F238E27FC236}">
                <a16:creationId xmlns:a16="http://schemas.microsoft.com/office/drawing/2014/main" id="{9ECE26F3-F580-4706-B8E0-5427D6E720BF}"/>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6090176" y="3893933"/>
            <a:ext cx="2816752" cy="2198227"/>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463161" y="578245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92631</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C591C8-C70B-4D62-872A-E13F4EF6466D}">
  <ds:schemaRefs>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http://schemas.microsoft.com/sharepoint/v3"/>
    <ds:schemaRef ds:uri="http://www.w3.org/XML/1998/namespace"/>
    <ds:schemaRef ds:uri="http://purl.org/dc/terms/"/>
  </ds:schemaRefs>
</ds:datastoreItem>
</file>

<file path=customXml/itemProps2.xml><?xml version="1.0" encoding="utf-8"?>
<ds:datastoreItem xmlns:ds="http://schemas.openxmlformats.org/officeDocument/2006/customXml" ds:itemID="{0B6B1945-0423-442C-87F9-A4AD46A236F6}"/>
</file>

<file path=customXml/itemProps3.xml><?xml version="1.0" encoding="utf-8"?>
<ds:datastoreItem xmlns:ds="http://schemas.openxmlformats.org/officeDocument/2006/customXml" ds:itemID="{063717B2-AD3D-47D9-8D32-419BDD6A95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15156</TotalTime>
  <Words>159</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NAD#15 Post PDIRC Final</dc:title>
  <dc:creator>MU93647</dc:creator>
  <cp:lastModifiedBy>Balushi, Sumaiya MSE36</cp:lastModifiedBy>
  <cp:revision>1372</cp:revision>
  <cp:lastPrinted>2021-07-29T03:42:23Z</cp:lastPrinted>
  <dcterms:created xsi:type="dcterms:W3CDTF">2001-05-03T06:07:08Z</dcterms:created>
  <dcterms:modified xsi:type="dcterms:W3CDTF">2022-07-25T07:56:56Z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