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383" r:id="rId5"/>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FF9933"/>
    <a:srgbClr val="0000FF"/>
    <a:srgbClr val="0000CC"/>
    <a:srgbClr val="006600"/>
    <a:srgbClr val="003300"/>
    <a:srgbClr val="993300"/>
    <a:srgbClr val="000099"/>
    <a:srgbClr val="CC00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5546" autoAdjust="0"/>
  </p:normalViewPr>
  <p:slideViewPr>
    <p:cSldViewPr>
      <p:cViewPr varScale="1">
        <p:scale>
          <a:sx n="93" d="100"/>
          <a:sy n="93" d="100"/>
        </p:scale>
        <p:origin x="9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19" name="Rectangle 3"/>
          <p:cNvSpPr>
            <a:spLocks noGrp="1" noChangeArrowheads="1"/>
          </p:cNvSpPr>
          <p:nvPr>
            <p:ph type="dt" sz="quarter" idx="1"/>
          </p:nvPr>
        </p:nvSpPr>
        <p:spPr bwMode="auto">
          <a:xfrm>
            <a:off x="3852018"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9220" name="Rectangle 4"/>
          <p:cNvSpPr>
            <a:spLocks noGrp="1" noChangeArrowheads="1"/>
          </p:cNvSpPr>
          <p:nvPr>
            <p:ph type="ftr" sz="quarter" idx="2"/>
          </p:nvPr>
        </p:nvSpPr>
        <p:spPr bwMode="auto">
          <a:xfrm>
            <a:off x="0"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21" name="Rectangle 5"/>
          <p:cNvSpPr>
            <a:spLocks noGrp="1" noChangeArrowheads="1"/>
          </p:cNvSpPr>
          <p:nvPr>
            <p:ph type="sldNum" sz="quarter" idx="3"/>
          </p:nvPr>
        </p:nvSpPr>
        <p:spPr bwMode="auto">
          <a:xfrm>
            <a:off x="3852018"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10A55E05-C094-4EEE-B119-3FCA035C0D65}" type="slidenum">
              <a:rPr lang="en-US"/>
              <a:pPr/>
              <a:t>‹#›</a:t>
            </a:fld>
            <a:endParaRPr lang="en-US" dirty="0"/>
          </a:p>
        </p:txBody>
      </p:sp>
    </p:spTree>
    <p:extLst>
      <p:ext uri="{BB962C8B-B14F-4D97-AF65-F5344CB8AC3E}">
        <p14:creationId xmlns:p14="http://schemas.microsoft.com/office/powerpoint/2010/main" val="101542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5" name="Rectangle 3"/>
          <p:cNvSpPr>
            <a:spLocks noGrp="1" noChangeArrowheads="1"/>
          </p:cNvSpPr>
          <p:nvPr>
            <p:ph type="dt" idx="1"/>
          </p:nvPr>
        </p:nvSpPr>
        <p:spPr bwMode="auto">
          <a:xfrm>
            <a:off x="3852018"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06359" y="4715154"/>
            <a:ext cx="4984961" cy="4466987"/>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9" name="Rectangle 7"/>
          <p:cNvSpPr>
            <a:spLocks noGrp="1" noChangeArrowheads="1"/>
          </p:cNvSpPr>
          <p:nvPr>
            <p:ph type="sldNum" sz="quarter" idx="5"/>
          </p:nvPr>
        </p:nvSpPr>
        <p:spPr bwMode="auto">
          <a:xfrm>
            <a:off x="3852018"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70F25476-681A-46EE-9DB8-5BCA5C11C965}" type="slidenum">
              <a:rPr lang="en-US"/>
              <a:pPr/>
              <a:t>‹#›</a:t>
            </a:fld>
            <a:endParaRPr lang="en-US" dirty="0"/>
          </a:p>
        </p:txBody>
      </p:sp>
    </p:spTree>
    <p:extLst>
      <p:ext uri="{BB962C8B-B14F-4D97-AF65-F5344CB8AC3E}">
        <p14:creationId xmlns:p14="http://schemas.microsoft.com/office/powerpoint/2010/main" val="74302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sz="1200" dirty="0">
                <a:solidFill>
                  <a:srgbClr val="000000"/>
                </a:solidFill>
                <a:latin typeface="Arial" pitchFamily="34" charset="0"/>
              </a:rPr>
              <a:t>No names or detail of company to link this to any recent specific incident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758887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05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 Box 12"/>
          <p:cNvSpPr txBox="1">
            <a:spLocks noChangeArrowheads="1"/>
          </p:cNvSpPr>
          <p:nvPr userDrawn="1"/>
        </p:nvSpPr>
        <p:spPr bwMode="auto">
          <a:xfrm>
            <a:off x="1752600" y="22225"/>
            <a:ext cx="5599113" cy="646113"/>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sz="3600" dirty="0">
                <a:latin typeface="Arial" charset="0"/>
                <a:ea typeface="+mn-ea"/>
              </a:rPr>
              <a:t>PDO Safety advice</a:t>
            </a:r>
          </a:p>
        </p:txBody>
      </p:sp>
    </p:spTree>
    <p:extLst>
      <p:ext uri="{BB962C8B-B14F-4D97-AF65-F5344CB8AC3E}">
        <p14:creationId xmlns:p14="http://schemas.microsoft.com/office/powerpoint/2010/main" val="248400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2357438" y="76200"/>
            <a:ext cx="4429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200" dirty="0">
                <a:latin typeface="Arial" pitchFamily="34" charset="0"/>
              </a:rPr>
              <a:t>Management learning's</a:t>
            </a:r>
          </a:p>
        </p:txBody>
      </p:sp>
    </p:spTree>
    <p:extLst>
      <p:ext uri="{BB962C8B-B14F-4D97-AF65-F5344CB8AC3E}">
        <p14:creationId xmlns:p14="http://schemas.microsoft.com/office/powerpoint/2010/main" val="39535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mn-ea"/>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mn-ea"/>
              </a:defRPr>
            </a:lvl1pPr>
          </a:lstStyle>
          <a:p>
            <a:pPr>
              <a:defRPr/>
            </a:pPr>
            <a:r>
              <a:rPr lang="en-US"/>
              <a:t>Confidential - Not to be shared outside of PDO/PDO contractors </a:t>
            </a: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F04E7FF-1C53-4DA0-88D2-79EB900CE8F8}" type="slidenum">
              <a:rPr lang="en-US"/>
              <a:pPr/>
              <a:t>‹#›</a:t>
            </a:fld>
            <a:endParaRPr lang="en-US" dirty="0"/>
          </a:p>
        </p:txBody>
      </p:sp>
      <p:sp>
        <p:nvSpPr>
          <p:cNvPr id="2" name="TextBox 6"/>
          <p:cNvSpPr txBox="1">
            <a:spLocks noChangeArrowheads="1"/>
          </p:cNvSpPr>
          <p:nvPr userDrawn="1"/>
        </p:nvSpPr>
        <p:spPr bwMode="auto">
          <a:xfrm>
            <a:off x="762000" y="228600"/>
            <a:ext cx="7467600" cy="400050"/>
          </a:xfrm>
          <a:prstGeom prst="rect">
            <a:avLst/>
          </a:prstGeom>
          <a:noFill/>
          <a:ln>
            <a:noFill/>
          </a:ln>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2000" b="1" i="1" dirty="0">
                <a:solidFill>
                  <a:srgbClr val="CCCCFF"/>
                </a:solidFill>
                <a:latin typeface="Arial" pitchFamily="34" charset="0"/>
                <a:cs typeface="Arial" pitchFamily="34" charset="0"/>
              </a:rPr>
              <a:t>Main contractor name – LTI# - Date of incident</a:t>
            </a:r>
            <a:endParaRPr lang="en-US" dirty="0"/>
          </a:p>
        </p:txBody>
      </p:sp>
      <p:sp>
        <p:nvSpPr>
          <p:cNvPr id="1031" name="Rectangle 7"/>
          <p:cNvSpPr>
            <a:spLocks noChangeArrowheads="1"/>
          </p:cNvSpPr>
          <p:nvPr userDrawn="1"/>
        </p:nvSpPr>
        <p:spPr bwMode="auto">
          <a:xfrm>
            <a:off x="0" y="0"/>
            <a:ext cx="9144000" cy="6858000"/>
          </a:xfrm>
          <a:prstGeom prst="rect">
            <a:avLst/>
          </a:prstGeom>
          <a:solidFill>
            <a:schemeClr val="bg1"/>
          </a:solidFill>
          <a:ln w="9525">
            <a:solidFill>
              <a:schemeClr val="tx1"/>
            </a:solidFill>
            <a:round/>
            <a:headEnd/>
            <a:tailEnd/>
          </a:ln>
        </p:spPr>
        <p:txBody>
          <a:bodyPr/>
          <a:lstStyle/>
          <a:p>
            <a:endParaRPr lang="en-US" dirty="0"/>
          </a:p>
        </p:txBody>
      </p:sp>
      <p:pic>
        <p:nvPicPr>
          <p:cNvPr id="1032" name="Content Placeholder 3" descr="PPT option1.jpg"/>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4"/>
          <p:cNvSpPr txBox="1">
            <a:spLocks/>
          </p:cNvSpPr>
          <p:nvPr userDrawn="1"/>
        </p:nvSpPr>
        <p:spPr>
          <a:xfrm>
            <a:off x="8548688" y="6477000"/>
            <a:ext cx="442912" cy="381000"/>
          </a:xfrm>
          <a:prstGeom prst="rect">
            <a:avLst/>
          </a:prstGeom>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68E07AC1-3450-4DA0-88C7-2C62C9C949A0}" type="slidenum">
              <a:rPr lang="en-US" sz="1400">
                <a:latin typeface="Arial" pitchFamily="34" charset="0"/>
              </a:rPr>
              <a:pPr/>
              <a:t>‹#›</a:t>
            </a:fld>
            <a:endParaRPr lang="en-US" sz="1800"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Lst>
  <p:hf sldNum="0" hdr="0" dt="0"/>
  <p:txStyles>
    <p:titleStyle>
      <a:lvl1pPr algn="ctr" rtl="0" eaLnBrk="0" fontAlgn="base" hangingPunct="0">
        <a:spcBef>
          <a:spcPct val="0"/>
        </a:spcBef>
        <a:spcAft>
          <a:spcPct val="0"/>
        </a:spcAft>
        <a:defRPr sz="2000" i="1">
          <a:solidFill>
            <a:schemeClr val="hlink"/>
          </a:solidFill>
          <a:latin typeface="+mj-lt"/>
          <a:ea typeface="MS PGothic" pitchFamily="34" charset="-128"/>
          <a:cs typeface="+mj-cs"/>
        </a:defRPr>
      </a:lvl1pPr>
      <a:lvl2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2pPr>
      <a:lvl3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3pPr>
      <a:lvl4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4pPr>
      <a:lvl5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14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59478" y="1332153"/>
            <a:ext cx="5594032" cy="4093428"/>
          </a:xfrm>
          <a:prstGeom prst="rect">
            <a:avLst/>
          </a:prstGeom>
          <a:noFill/>
          <a:ln w="19050">
            <a:noFill/>
            <a:miter lim="800000"/>
            <a:headEnd/>
            <a:tailEnd/>
          </a:ln>
        </p:spPr>
        <p:txBody>
          <a:bodyPr wrap="square">
            <a:spAutoFit/>
          </a:bodyPr>
          <a:lstStyle/>
          <a:p>
            <a:pPr marL="114300" indent="-114300" algn="just">
              <a:defRPr/>
            </a:pPr>
            <a:r>
              <a:rPr lang="en-US" sz="1800" b="1" dirty="0">
                <a:solidFill>
                  <a:srgbClr val="FF0000"/>
                </a:solidFill>
                <a:latin typeface="Tahoma" pitchFamily="34" charset="0"/>
              </a:rPr>
              <a:t>What happened?</a:t>
            </a:r>
          </a:p>
          <a:p>
            <a:pPr marL="114300" indent="-114300" algn="just">
              <a:defRPr/>
            </a:pPr>
            <a:endParaRPr lang="en-US" sz="1800" dirty="0">
              <a:solidFill>
                <a:srgbClr val="FF0000"/>
              </a:solidFill>
              <a:latin typeface="Tahoma" pitchFamily="34" charset="0"/>
            </a:endParaRPr>
          </a:p>
          <a:p>
            <a:pPr indent="3175" algn="just" eaLnBrk="1" hangingPunct="1">
              <a:defRPr/>
            </a:pPr>
            <a:r>
              <a:rPr lang="en-GB" sz="1200" dirty="0">
                <a:solidFill>
                  <a:srgbClr val="000000"/>
                </a:solidFill>
                <a:latin typeface="Arial" pitchFamily="34" charset="0"/>
              </a:rPr>
              <a:t>A 43-year-old expat carpenter working in MPP3 camp, exited his room at around 0245 hrs vomiting blood and collapsed in the walkway outside. His roommates escalated the incident and emergency services activated thereafter. He was shifted to Tawoos clinic for medical care. Despite of all the efforts he was declared dead at 04:00 hrs</a:t>
            </a:r>
            <a:endParaRPr lang="en-US" sz="1200" dirty="0">
              <a:solidFill>
                <a:srgbClr val="000000"/>
              </a:solidFill>
              <a:latin typeface="Arial" pitchFamily="34" charset="0"/>
            </a:endParaRPr>
          </a:p>
          <a:p>
            <a:pPr marL="342900" indent="-342900" eaLnBrk="1" hangingPunct="1">
              <a:defRPr/>
            </a:pPr>
            <a:endParaRPr lang="en-US" sz="1100" dirty="0">
              <a:solidFill>
                <a:srgbClr val="000000"/>
              </a:solidFill>
              <a:latin typeface="Arial" pitchFamily="34" charset="0"/>
            </a:endParaRPr>
          </a:p>
          <a:p>
            <a:pPr marL="342900" indent="-342900" eaLnBrk="1" hangingPunct="1">
              <a:defRPr/>
            </a:pPr>
            <a:endParaRPr lang="en-US" sz="1100" dirty="0">
              <a:solidFill>
                <a:srgbClr val="000000"/>
              </a:solidFill>
              <a:latin typeface="Arial" pitchFamily="34" charset="0"/>
            </a:endParaRPr>
          </a:p>
          <a:p>
            <a:pPr marL="342900" indent="-342900" eaLnBrk="1" hangingPunct="1">
              <a:defRPr/>
            </a:pPr>
            <a:endParaRPr lang="en-US" sz="1100" dirty="0">
              <a:solidFill>
                <a:srgbClr val="000000"/>
              </a:solidFill>
              <a:latin typeface="Arial" pitchFamily="34" charset="0"/>
            </a:endParaRPr>
          </a:p>
          <a:p>
            <a:pPr marL="114300" indent="-114300" algn="just">
              <a:defRPr/>
            </a:pPr>
            <a:r>
              <a:rPr lang="en-US" sz="1800" b="1" dirty="0">
                <a:solidFill>
                  <a:srgbClr val="333399"/>
                </a:solidFill>
                <a:latin typeface="Tahoma" pitchFamily="34" charset="0"/>
              </a:rPr>
              <a:t>Your learning from this incident..</a:t>
            </a:r>
          </a:p>
          <a:p>
            <a:pPr marL="114300" indent="-114300" algn="just">
              <a:defRPr/>
            </a:pPr>
            <a:endParaRPr lang="en-US" sz="700" dirty="0">
              <a:solidFill>
                <a:srgbClr val="000000"/>
              </a:solidFill>
              <a:latin typeface="Arial" charset="0"/>
            </a:endParaRPr>
          </a:p>
          <a:p>
            <a:pPr marL="114300" indent="-114300">
              <a:defRPr/>
            </a:pPr>
            <a:endParaRPr lang="en-US" sz="1100" dirty="0">
              <a:latin typeface="Arial" charset="0"/>
              <a:cs typeface="Tahoma" pitchFamily="34" charset="0"/>
            </a:endParaRPr>
          </a:p>
          <a:p>
            <a:pPr eaLnBrk="1" hangingPunct="1">
              <a:buFont typeface="Arial" pitchFamily="34" charset="0"/>
              <a:buChar char="•"/>
              <a:defRPr/>
            </a:pPr>
            <a:r>
              <a:rPr lang="en-US" sz="1100" dirty="0">
                <a:latin typeface="Arial" charset="0"/>
                <a:cs typeface="Tahoma" pitchFamily="34" charset="0"/>
              </a:rPr>
              <a:t> </a:t>
            </a:r>
            <a:r>
              <a:rPr lang="en-US" sz="1200" dirty="0">
                <a:latin typeface="Arial" charset="0"/>
                <a:cs typeface="Tahoma" pitchFamily="34" charset="0"/>
              </a:rPr>
              <a:t>Always reveal past medical conditions when joining the site</a:t>
            </a:r>
          </a:p>
          <a:p>
            <a:pPr eaLnBrk="1" hangingPunct="1">
              <a:buFont typeface="Arial" pitchFamily="34" charset="0"/>
              <a:buChar char="•"/>
              <a:defRPr/>
            </a:pPr>
            <a:r>
              <a:rPr lang="en-US" sz="1200" dirty="0">
                <a:latin typeface="Arial" charset="0"/>
                <a:cs typeface="Tahoma" pitchFamily="34" charset="0"/>
              </a:rPr>
              <a:t> Always share your health concerns with your Supervisors</a:t>
            </a:r>
          </a:p>
          <a:p>
            <a:pPr eaLnBrk="1" hangingPunct="1">
              <a:buFont typeface="Arial" pitchFamily="34" charset="0"/>
              <a:buChar char="•"/>
              <a:defRPr/>
            </a:pPr>
            <a:r>
              <a:rPr lang="en-US" sz="1200" dirty="0">
                <a:latin typeface="Arial" charset="0"/>
                <a:cs typeface="Tahoma" pitchFamily="34" charset="0"/>
              </a:rPr>
              <a:t> Always seek medical help whenever required</a:t>
            </a:r>
          </a:p>
          <a:p>
            <a:pPr eaLnBrk="1" hangingPunct="1">
              <a:buFont typeface="Arial" pitchFamily="34" charset="0"/>
              <a:buChar char="•"/>
              <a:defRPr/>
            </a:pPr>
            <a:r>
              <a:rPr lang="en-US" sz="1200" dirty="0">
                <a:latin typeface="Arial" charset="0"/>
                <a:cs typeface="Tahoma" pitchFamily="34" charset="0"/>
              </a:rPr>
              <a:t> Always carry out periodic health check ups</a:t>
            </a:r>
          </a:p>
          <a:p>
            <a:pPr eaLnBrk="1" hangingPunct="1">
              <a:buFont typeface="Arial" pitchFamily="34" charset="0"/>
              <a:buChar char="•"/>
              <a:defRPr/>
            </a:pPr>
            <a:r>
              <a:rPr lang="en-US" sz="1200" dirty="0">
                <a:latin typeface="Arial" charset="0"/>
                <a:cs typeface="Tahoma" pitchFamily="34" charset="0"/>
              </a:rPr>
              <a:t> Always initiate PDO emergency response number in case of any emergency.</a:t>
            </a:r>
          </a:p>
          <a:p>
            <a:pPr eaLnBrk="1" hangingPunct="1">
              <a:buFont typeface="Arial" pitchFamily="34" charset="0"/>
              <a:buChar char="•"/>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37072" y="5498812"/>
            <a:ext cx="5499720" cy="553998"/>
          </a:xfrm>
          <a:prstGeom prst="rect">
            <a:avLst/>
          </a:prstGeom>
          <a:solidFill>
            <a:schemeClr val="accent2"/>
          </a:solidFill>
          <a:ln w="9525">
            <a:noFill/>
            <a:miter lim="800000"/>
            <a:headEnd/>
            <a:tailEnd/>
          </a:ln>
        </p:spPr>
        <p:txBody>
          <a:bodyPr wrap="square">
            <a:spAutoFit/>
          </a:bodyPr>
          <a:lstStyle/>
          <a:p>
            <a:pPr algn="ctr" eaLnBrk="1" hangingPunct="1"/>
            <a:r>
              <a:rPr lang="en-US" sz="1500" b="1" dirty="0">
                <a:solidFill>
                  <a:srgbClr val="FFFF00"/>
                </a:solidFill>
                <a:latin typeface="Tahoma" pitchFamily="34" charset="0"/>
              </a:rPr>
              <a:t>Open up your issues, </a:t>
            </a:r>
          </a:p>
          <a:p>
            <a:pPr algn="ctr" eaLnBrk="1" hangingPunct="1"/>
            <a:r>
              <a:rPr lang="en-US" sz="1500" b="1" dirty="0">
                <a:solidFill>
                  <a:srgbClr val="FFFF00"/>
                </a:solidFill>
                <a:latin typeface="Tahoma" pitchFamily="34" charset="0"/>
              </a:rPr>
              <a:t>concealing can harm you more than you think it can</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2" name="Rectangle 8"/>
          <p:cNvSpPr>
            <a:spLocks noChangeArrowheads="1"/>
          </p:cNvSpPr>
          <p:nvPr/>
        </p:nvSpPr>
        <p:spPr bwMode="auto">
          <a:xfrm>
            <a:off x="259478" y="838200"/>
            <a:ext cx="5477314"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29.06.2021                 Incident title: NAD # 15 </a:t>
            </a:r>
          </a:p>
        </p:txBody>
      </p:sp>
      <p:grpSp>
        <p:nvGrpSpPr>
          <p:cNvPr id="5" name="Group 4">
            <a:extLst>
              <a:ext uri="{FF2B5EF4-FFF2-40B4-BE49-F238E27FC236}">
                <a16:creationId xmlns:a16="http://schemas.microsoft.com/office/drawing/2014/main" id="{6E0078FC-B931-42CC-957D-05AE3317E30B}"/>
              </a:ext>
            </a:extLst>
          </p:cNvPr>
          <p:cNvGrpSpPr/>
          <p:nvPr/>
        </p:nvGrpSpPr>
        <p:grpSpPr>
          <a:xfrm>
            <a:off x="6110089" y="977572"/>
            <a:ext cx="2810272" cy="2675868"/>
            <a:chOff x="5724128" y="887685"/>
            <a:chExt cx="2810272" cy="2675868"/>
          </a:xfrm>
        </p:grpSpPr>
        <p:pic>
          <p:nvPicPr>
            <p:cNvPr id="1026" name="Picture 2" descr="Premium Vector | Sad lonely woman. depressed young girl. vector  illustration in flat cartoon style">
              <a:extLst>
                <a:ext uri="{FF2B5EF4-FFF2-40B4-BE49-F238E27FC236}">
                  <a16:creationId xmlns:a16="http://schemas.microsoft.com/office/drawing/2014/main" id="{49A87513-8862-4C54-8A7C-C82E61CF0A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28" y="887685"/>
              <a:ext cx="2810272" cy="267586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534D6CA-D9F4-4CB5-B66C-CA0D5DE2A4B7}"/>
                </a:ext>
              </a:extLst>
            </p:cNvPr>
            <p:cNvSpPr txBox="1"/>
            <p:nvPr/>
          </p:nvSpPr>
          <p:spPr>
            <a:xfrm>
              <a:off x="5936470" y="3273623"/>
              <a:ext cx="2385589" cy="261610"/>
            </a:xfrm>
            <a:prstGeom prst="rect">
              <a:avLst/>
            </a:prstGeom>
            <a:noFill/>
          </p:spPr>
          <p:txBody>
            <a:bodyPr wrap="none" rtlCol="0">
              <a:spAutoFit/>
            </a:bodyPr>
            <a:lstStyle/>
            <a:p>
              <a:r>
                <a:rPr lang="en-US" sz="1100" b="1" dirty="0">
                  <a:solidFill>
                    <a:srgbClr val="FF0000"/>
                  </a:solidFill>
                </a:rPr>
                <a:t>CONCEALING HEALTH STATUS</a:t>
              </a:r>
            </a:p>
          </p:txBody>
        </p:sp>
      </p:grpSp>
      <p:grpSp>
        <p:nvGrpSpPr>
          <p:cNvPr id="2" name="Group 131"/>
          <p:cNvGrpSpPr>
            <a:grpSpLocks/>
          </p:cNvGrpSpPr>
          <p:nvPr/>
        </p:nvGrpSpPr>
        <p:grpSpPr bwMode="auto">
          <a:xfrm>
            <a:off x="8658677" y="3156743"/>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028" name="Picture 4" descr="Seek Medical Attention HD Stock Images | Shutterstock">
            <a:extLst>
              <a:ext uri="{FF2B5EF4-FFF2-40B4-BE49-F238E27FC236}">
                <a16:creationId xmlns:a16="http://schemas.microsoft.com/office/drawing/2014/main" id="{9ECE26F3-F580-4706-B8E0-5427D6E720BF}"/>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6090176" y="3893933"/>
            <a:ext cx="2816752" cy="2198227"/>
          </a:xfrm>
          <a:prstGeom prst="rect">
            <a:avLst/>
          </a:prstGeom>
          <a:noFill/>
          <a:extLst>
            <a:ext uri="{909E8E84-426E-40DD-AFC4-6F175D3DCCD1}">
              <a14:hiddenFill xmlns:a14="http://schemas.microsoft.com/office/drawing/2010/main">
                <a:solidFill>
                  <a:srgbClr val="FFFFFF"/>
                </a:solidFill>
              </a14:hiddenFill>
            </a:ext>
          </a:extLst>
        </p:spPr>
      </p:pic>
      <p:sp>
        <p:nvSpPr>
          <p:cNvPr id="26634" name="Freeform 132"/>
          <p:cNvSpPr>
            <a:spLocks/>
          </p:cNvSpPr>
          <p:nvPr/>
        </p:nvSpPr>
        <p:spPr bwMode="auto">
          <a:xfrm>
            <a:off x="8463161" y="5782458"/>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Language>
    <DocId xmlns="4880e4f8-4b7d-4bdd-91e3-e10d47036eca">92631</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C591C8-C70B-4D62-872A-E13F4EF6466D}">
  <ds:schemaRefs>
    <ds:schemaRef ds:uri="http://schemas.microsoft.com/office/2006/documentManagement/types"/>
    <ds:schemaRef ds:uri="http://purl.org/dc/dcmitype/"/>
    <ds:schemaRef ds:uri="http://schemas.microsoft.com/office/infopath/2007/PartnerControls"/>
    <ds:schemaRef ds:uri="http://schemas.microsoft.com/office/2006/metadata/properties"/>
    <ds:schemaRef ds:uri="http://purl.org/dc/elements/1.1/"/>
    <ds:schemaRef ds:uri="http://schemas.openxmlformats.org/package/2006/metadata/core-properties"/>
    <ds:schemaRef ds:uri="http://schemas.microsoft.com/sharepoint/v3"/>
    <ds:schemaRef ds:uri="http://www.w3.org/XML/1998/namespace"/>
    <ds:schemaRef ds:uri="http://purl.org/dc/terms/"/>
  </ds:schemaRefs>
</ds:datastoreItem>
</file>

<file path=customXml/itemProps2.xml><?xml version="1.0" encoding="utf-8"?>
<ds:datastoreItem xmlns:ds="http://schemas.openxmlformats.org/officeDocument/2006/customXml" ds:itemID="{0B6B1945-0423-442C-87F9-A4AD46A236F6}"/>
</file>

<file path=customXml/itemProps3.xml><?xml version="1.0" encoding="utf-8"?>
<ds:datastoreItem xmlns:ds="http://schemas.openxmlformats.org/officeDocument/2006/customXml" ds:itemID="{063717B2-AD3D-47D9-8D32-419BDD6A955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15156</TotalTime>
  <Words>159</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Tahoma</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NAD#15 Post PDIRC Final</dc:title>
  <dc:creator>MU93647</dc:creator>
  <cp:lastModifiedBy>Balushi, Sumaiya MSE36</cp:lastModifiedBy>
  <cp:revision>1372</cp:revision>
  <cp:lastPrinted>2021-07-29T03:42:23Z</cp:lastPrinted>
  <dcterms:created xsi:type="dcterms:W3CDTF">2001-05-03T06:07:08Z</dcterms:created>
  <dcterms:modified xsi:type="dcterms:W3CDTF">2022-07-25T07:56:56Z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0x0101009148F5A04DDD49CBA7127AADA5FB792B00AADE34325A8B49CDA8BB4DB53328F214009C4067D375EDA046866D1CFD34BA6725</vt:lpwstr>
  </property>
</Properties>
</file>