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83" r:id="rId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00"/>
    <a:srgbClr val="0000CC"/>
    <a:srgbClr val="006600"/>
    <a:srgbClr val="003300"/>
    <a:srgbClr val="993300"/>
    <a:srgbClr val="000099"/>
    <a:srgbClr val="FF9933"/>
    <a:srgbClr val="FF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9425" autoAdjust="0"/>
  </p:normalViewPr>
  <p:slideViewPr>
    <p:cSldViewPr>
      <p:cViewPr varScale="1">
        <p:scale>
          <a:sx n="83" d="100"/>
          <a:sy n="83" d="100"/>
        </p:scale>
        <p:origin x="120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7"/>
        <p:guide pos="2141"/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2" y="1"/>
            <a:ext cx="303784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2" y="8831580"/>
            <a:ext cx="303784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A55E05-C094-4EEE-B119-3FCA035C0D6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422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2" y="1"/>
            <a:ext cx="303784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3" y="4415791"/>
            <a:ext cx="5140959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2" y="8831580"/>
            <a:ext cx="303784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F25476-681A-46EE-9DB8-5BCA5C11C96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020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No names or detail of company to link this to any recent specific incident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767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05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/>
          <p:cNvSpPr txBox="1">
            <a:spLocks noChangeArrowheads="1"/>
          </p:cNvSpPr>
          <p:nvPr userDrawn="1"/>
        </p:nvSpPr>
        <p:spPr bwMode="auto">
          <a:xfrm>
            <a:off x="1752600" y="22225"/>
            <a:ext cx="5599113" cy="646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GB" sz="3600" dirty="0">
                <a:latin typeface="Arial" charset="0"/>
                <a:ea typeface="+mn-ea"/>
              </a:rPr>
              <a:t>PDO Safety advice</a:t>
            </a:r>
          </a:p>
        </p:txBody>
      </p:sp>
    </p:spTree>
    <p:extLst>
      <p:ext uri="{BB962C8B-B14F-4D97-AF65-F5344CB8AC3E}">
        <p14:creationId xmlns:p14="http://schemas.microsoft.com/office/powerpoint/2010/main" val="2484000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 userDrawn="1"/>
        </p:nvSpPr>
        <p:spPr bwMode="auto">
          <a:xfrm>
            <a:off x="2357438" y="76200"/>
            <a:ext cx="4429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200" dirty="0">
                <a:latin typeface="Arial" pitchFamily="34" charset="0"/>
              </a:rPr>
              <a:t>Management learning's</a:t>
            </a:r>
          </a:p>
        </p:txBody>
      </p:sp>
    </p:spTree>
    <p:extLst>
      <p:ext uri="{BB962C8B-B14F-4D97-AF65-F5344CB8AC3E}">
        <p14:creationId xmlns:p14="http://schemas.microsoft.com/office/powerpoint/2010/main" val="39535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F04E7FF-1C53-4DA0-88D2-79EB900CE8F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" name="TextBox 6"/>
          <p:cNvSpPr txBox="1">
            <a:spLocks noChangeArrowheads="1"/>
          </p:cNvSpPr>
          <p:nvPr userDrawn="1"/>
        </p:nvSpPr>
        <p:spPr bwMode="auto">
          <a:xfrm>
            <a:off x="762000" y="228600"/>
            <a:ext cx="7467600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2000" b="1" i="1" dirty="0">
                <a:solidFill>
                  <a:srgbClr val="CCCCFF"/>
                </a:solidFill>
                <a:latin typeface="Arial" pitchFamily="34" charset="0"/>
                <a:cs typeface="Arial" pitchFamily="34" charset="0"/>
              </a:rPr>
              <a:t>Main contractor name – LTI# - Date of incident</a:t>
            </a:r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4"/>
          <p:cNvSpPr txBox="1">
            <a:spLocks/>
          </p:cNvSpPr>
          <p:nvPr userDrawn="1"/>
        </p:nvSpPr>
        <p:spPr>
          <a:xfrm>
            <a:off x="8548688" y="6477000"/>
            <a:ext cx="442912" cy="3810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fld id="{68E07AC1-3450-4DA0-88C7-2C62C9C949A0}" type="slidenum">
              <a:rPr lang="en-US" sz="1400">
                <a:latin typeface="Arial" pitchFamily="34" charset="0"/>
              </a:rPr>
              <a:pPr/>
              <a:t>‹#›</a:t>
            </a:fld>
            <a:endParaRPr lang="en-US" sz="1800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MS PGothic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MS PGothic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MS PGothic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MS PGothic" pitchFamily="34" charset="-128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1520" y="1249154"/>
            <a:ext cx="5239071" cy="47012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marL="114300" indent="-114300" algn="just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r>
              <a:rPr lang="en-US" sz="1400" dirty="0">
                <a:ea typeface="Calibri"/>
                <a:cs typeface="Arial"/>
              </a:rPr>
              <a:t>A Permit Applicant reported to Marmul Tawoos PAC clinic on 26</a:t>
            </a:r>
            <a:r>
              <a:rPr lang="en-US" sz="1400" baseline="30000" dirty="0">
                <a:ea typeface="Calibri"/>
                <a:cs typeface="Arial"/>
              </a:rPr>
              <a:t>th</a:t>
            </a:r>
            <a:r>
              <a:rPr lang="en-US" sz="1400" dirty="0">
                <a:ea typeface="Calibri"/>
                <a:cs typeface="Arial"/>
              </a:rPr>
              <a:t> June 2021 with complain of mild fever and cough. He was quarantined on same day at Tawoos PAC as per the Doctor’s advise. On 2</a:t>
            </a:r>
            <a:r>
              <a:rPr lang="en-US" sz="1400" baseline="30000" dirty="0">
                <a:ea typeface="Calibri"/>
                <a:cs typeface="Arial"/>
              </a:rPr>
              <a:t>nd</a:t>
            </a:r>
            <a:r>
              <a:rPr lang="en-US" sz="1400" dirty="0">
                <a:ea typeface="Calibri"/>
                <a:cs typeface="Arial"/>
              </a:rPr>
              <a:t> July, he complained breathing difficulties and was shifted by PAC Ambulance to Sultan Qaboos Hospital, Salalah for further management as inpatient. </a:t>
            </a:r>
            <a:r>
              <a:rPr lang="en-GB" sz="1400" dirty="0"/>
              <a:t>On 26</a:t>
            </a:r>
            <a:r>
              <a:rPr lang="en-GB" sz="1400" baseline="30000" dirty="0"/>
              <a:t>th</a:t>
            </a:r>
            <a:r>
              <a:rPr lang="en-GB" sz="1400" dirty="0"/>
              <a:t> July 2021 his condition deteriorated and unfortunately, he was declared dead at 1255 hrs. </a:t>
            </a:r>
          </a:p>
          <a:p>
            <a:endParaRPr lang="en-US" sz="1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lvl="0" indent="-171450" eaLnBrk="1" hangingPunct="1">
              <a:buFont typeface="Wingdings" pitchFamily="2" charset="2"/>
              <a:buChar char="§"/>
              <a:defRPr/>
            </a:pPr>
            <a:r>
              <a:rPr lang="en-US" sz="1400" dirty="0"/>
              <a:t>Follow COVID protocols – wear mask, wash your hands regularly with soap or use hand sanitizer, maintain physical distancing. </a:t>
            </a:r>
          </a:p>
          <a:p>
            <a:pPr marL="171450" indent="-171450" eaLnBrk="1" hangingPunct="1">
              <a:buFont typeface="Wingdings" pitchFamily="2" charset="2"/>
              <a:buChar char="§"/>
              <a:defRPr/>
            </a:pPr>
            <a:r>
              <a:rPr lang="en-US" sz="1400" dirty="0"/>
              <a:t>Report any exposures and symptoms (eg: cough, breathing shortness, fever, body pain, </a:t>
            </a:r>
            <a:r>
              <a:rPr lang="en-US" sz="1400" dirty="0" err="1"/>
              <a:t>etc</a:t>
            </a:r>
            <a:r>
              <a:rPr lang="en-US" sz="1400" dirty="0"/>
              <a:t>) immediately for necessary precautions and management.</a:t>
            </a:r>
          </a:p>
          <a:p>
            <a:pPr marL="171450" lvl="0" indent="-171450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rgbClr val="0000FF"/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1050" dirty="0">
              <a:solidFill>
                <a:srgbClr val="0000FF"/>
              </a:solidFill>
              <a:latin typeface="Arial" charset="0"/>
              <a:cs typeface="Tahoma" pitchFamily="34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59478" y="838200"/>
            <a:ext cx="86330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26.07.2021              Incident title: NAD#16 </a:t>
            </a:r>
          </a:p>
        </p:txBody>
      </p:sp>
      <p:sp>
        <p:nvSpPr>
          <p:cNvPr id="6" name="TextBox 16"/>
          <p:cNvSpPr txBox="1">
            <a:spLocks noChangeArrowheads="1"/>
          </p:cNvSpPr>
          <p:nvPr/>
        </p:nvSpPr>
        <p:spPr bwMode="auto">
          <a:xfrm>
            <a:off x="266153" y="5499620"/>
            <a:ext cx="4752528" cy="55399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500" b="1" dirty="0">
                <a:solidFill>
                  <a:srgbClr val="FFFF00"/>
                </a:solidFill>
                <a:latin typeface="Arial" charset="0"/>
                <a:cs typeface="Tahoma" pitchFamily="34" charset="0"/>
              </a:rPr>
              <a:t>Follow COVID precautions strictly and report any exposure / symptoms immediately</a:t>
            </a:r>
            <a:endParaRPr lang="en-US" sz="15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6" t="57538" r="7174"/>
          <a:stretch/>
        </p:blipFill>
        <p:spPr>
          <a:xfrm>
            <a:off x="5508104" y="1145977"/>
            <a:ext cx="3458176" cy="238048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F24B412-CBD0-4316-9DD3-7C71C059F7F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1" r="-2647" b="52615"/>
          <a:stretch/>
        </p:blipFill>
        <p:spPr>
          <a:xfrm>
            <a:off x="5508104" y="3848262"/>
            <a:ext cx="3563888" cy="2453348"/>
          </a:xfrm>
          <a:prstGeom prst="rect">
            <a:avLst/>
          </a:prstGeom>
        </p:spPr>
      </p:pic>
      <p:sp>
        <p:nvSpPr>
          <p:cNvPr id="10" name="Freeform 132">
            <a:extLst>
              <a:ext uri="{FF2B5EF4-FFF2-40B4-BE49-F238E27FC236}">
                <a16:creationId xmlns:a16="http://schemas.microsoft.com/office/drawing/2014/main" id="{2F40B84F-0CE4-44E3-86A0-D60D5443C90A}"/>
              </a:ext>
            </a:extLst>
          </p:cNvPr>
          <p:cNvSpPr>
            <a:spLocks/>
          </p:cNvSpPr>
          <p:nvPr/>
        </p:nvSpPr>
        <p:spPr bwMode="auto">
          <a:xfrm>
            <a:off x="8435279" y="6029354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" name="Group 131">
            <a:extLst>
              <a:ext uri="{FF2B5EF4-FFF2-40B4-BE49-F238E27FC236}">
                <a16:creationId xmlns:a16="http://schemas.microsoft.com/office/drawing/2014/main" id="{4EAFE97A-B1EA-43AC-A6B3-DF41EB922FF3}"/>
              </a:ext>
            </a:extLst>
          </p:cNvPr>
          <p:cNvGrpSpPr>
            <a:grpSpLocks/>
          </p:cNvGrpSpPr>
          <p:nvPr/>
        </p:nvGrpSpPr>
        <p:grpSpPr bwMode="auto">
          <a:xfrm>
            <a:off x="8629730" y="3254203"/>
            <a:ext cx="336550" cy="544513"/>
            <a:chOff x="3504" y="544"/>
            <a:chExt cx="2287" cy="1855"/>
          </a:xfrm>
        </p:grpSpPr>
        <p:sp>
          <p:nvSpPr>
            <p:cNvPr id="13" name="Line 129">
              <a:extLst>
                <a:ext uri="{FF2B5EF4-FFF2-40B4-BE49-F238E27FC236}">
                  <a16:creationId xmlns:a16="http://schemas.microsoft.com/office/drawing/2014/main" id="{6A72C643-2FA6-482C-9F2C-6F6331CB44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0">
              <a:extLst>
                <a:ext uri="{FF2B5EF4-FFF2-40B4-BE49-F238E27FC236}">
                  <a16:creationId xmlns:a16="http://schemas.microsoft.com/office/drawing/2014/main" id="{FC1BF37B-3E51-4E0D-AC93-BED2FAA8D8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</Language>
    <DocId xmlns="4880e4f8-4b7d-4bdd-91e3-e10d47036eca">92632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C591C8-C70B-4D62-872A-E13F4EF6466D}">
  <ds:schemaRefs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63717B2-AD3D-47D9-8D32-419BDD6A95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C91AD7-1018-434B-8B9B-58C66218399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13143</TotalTime>
  <Words>176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Tahoma</vt:lpstr>
      <vt:lpstr>Times New Roman</vt:lpstr>
      <vt:lpstr>Wingdings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NAD#16-final pack post DIRC</dc:title>
  <dc:creator>MU93647</dc:creator>
  <cp:lastModifiedBy>Balushi, Sumaiya MSE36</cp:lastModifiedBy>
  <cp:revision>1631</cp:revision>
  <cp:lastPrinted>2021-08-07T12:33:56Z</cp:lastPrinted>
  <dcterms:created xsi:type="dcterms:W3CDTF">2001-05-03T06:07:08Z</dcterms:created>
  <dcterms:modified xsi:type="dcterms:W3CDTF">2022-07-25T07:57:55Z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0x0101009148F5A04DDD49CBA7127AADA5FB792B00AADE34325A8B49CDA8BB4DB53328F214009C4067D375EDA046866D1CFD34BA6725</vt:lpwstr>
  </property>
</Properties>
</file>