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383" r:id="rId5"/>
  </p:sldIdLst>
  <p:sldSz cx="9144000" cy="6858000" type="screen4x3"/>
  <p:notesSz cx="6797675" cy="99266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0000FF"/>
    <a:srgbClr val="0000CC"/>
    <a:srgbClr val="006600"/>
    <a:srgbClr val="993300"/>
    <a:srgbClr val="000099"/>
    <a:srgbClr val="CC0000"/>
    <a:srgbClr val="FF9933"/>
    <a:srgbClr val="FF33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514" autoAdjust="0"/>
  </p:normalViewPr>
  <p:slideViewPr>
    <p:cSldViewPr>
      <p:cViewPr varScale="1">
        <p:scale>
          <a:sx n="93" d="100"/>
          <a:sy n="93" d="100"/>
        </p:scale>
        <p:origin x="93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1"/>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9219" name="Rectangle 3"/>
          <p:cNvSpPr>
            <a:spLocks noGrp="1" noChangeArrowheads="1"/>
          </p:cNvSpPr>
          <p:nvPr>
            <p:ph type="dt" sz="quarter" idx="1"/>
          </p:nvPr>
        </p:nvSpPr>
        <p:spPr bwMode="auto">
          <a:xfrm>
            <a:off x="3852018" y="1"/>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lgn="r">
              <a:defRPr sz="1200">
                <a:latin typeface="Times New Roman" pitchFamily="18" charset="0"/>
                <a:ea typeface="+mn-ea"/>
              </a:defRPr>
            </a:lvl1pPr>
          </a:lstStyle>
          <a:p>
            <a:pPr>
              <a:defRPr/>
            </a:pPr>
            <a:endParaRPr lang="en-US" dirty="0"/>
          </a:p>
        </p:txBody>
      </p:sp>
      <p:sp>
        <p:nvSpPr>
          <p:cNvPr id="9220" name="Rectangle 4"/>
          <p:cNvSpPr>
            <a:spLocks noGrp="1" noChangeArrowheads="1"/>
          </p:cNvSpPr>
          <p:nvPr>
            <p:ph type="ftr" sz="quarter" idx="2"/>
          </p:nvPr>
        </p:nvSpPr>
        <p:spPr bwMode="auto">
          <a:xfrm>
            <a:off x="0" y="9430306"/>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9221" name="Rectangle 5"/>
          <p:cNvSpPr>
            <a:spLocks noGrp="1" noChangeArrowheads="1"/>
          </p:cNvSpPr>
          <p:nvPr>
            <p:ph type="sldNum" sz="quarter" idx="3"/>
          </p:nvPr>
        </p:nvSpPr>
        <p:spPr bwMode="auto">
          <a:xfrm>
            <a:off x="3852018" y="9430306"/>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lgn="r">
              <a:defRPr sz="1200"/>
            </a:lvl1pPr>
          </a:lstStyle>
          <a:p>
            <a:fld id="{10A55E05-C094-4EEE-B119-3FCA035C0D65}" type="slidenum">
              <a:rPr lang="en-US"/>
              <a:pPr/>
              <a:t>‹#›</a:t>
            </a:fld>
            <a:endParaRPr lang="en-US" dirty="0"/>
          </a:p>
        </p:txBody>
      </p:sp>
    </p:spTree>
    <p:extLst>
      <p:ext uri="{BB962C8B-B14F-4D97-AF65-F5344CB8AC3E}">
        <p14:creationId xmlns:p14="http://schemas.microsoft.com/office/powerpoint/2010/main" val="1015422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1"/>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8195" name="Rectangle 3"/>
          <p:cNvSpPr>
            <a:spLocks noGrp="1" noChangeArrowheads="1"/>
          </p:cNvSpPr>
          <p:nvPr>
            <p:ph type="dt" idx="1"/>
          </p:nvPr>
        </p:nvSpPr>
        <p:spPr bwMode="auto">
          <a:xfrm>
            <a:off x="3852018" y="1"/>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lgn="r">
              <a:defRPr sz="1200">
                <a:latin typeface="Times New Roman" pitchFamily="18" charset="0"/>
                <a:ea typeface="+mn-ea"/>
              </a:defRPr>
            </a:lvl1pPr>
          </a:lstStyle>
          <a:p>
            <a:pPr>
              <a:defRPr/>
            </a:pPr>
            <a:endParaRPr lang="en-US" dirty="0"/>
          </a:p>
        </p:txBody>
      </p:sp>
      <p:sp>
        <p:nvSpPr>
          <p:cNvPr id="614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906359" y="4715154"/>
            <a:ext cx="4984961" cy="4466987"/>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0306"/>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8199" name="Rectangle 7"/>
          <p:cNvSpPr>
            <a:spLocks noGrp="1" noChangeArrowheads="1"/>
          </p:cNvSpPr>
          <p:nvPr>
            <p:ph type="sldNum" sz="quarter" idx="5"/>
          </p:nvPr>
        </p:nvSpPr>
        <p:spPr bwMode="auto">
          <a:xfrm>
            <a:off x="3852018" y="9430306"/>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lgn="r">
              <a:defRPr sz="1200"/>
            </a:lvl1pPr>
          </a:lstStyle>
          <a:p>
            <a:fld id="{70F25476-681A-46EE-9DB8-5BCA5C11C965}" type="slidenum">
              <a:rPr lang="en-US"/>
              <a:pPr/>
              <a:t>‹#›</a:t>
            </a:fld>
            <a:endParaRPr lang="en-US" dirty="0"/>
          </a:p>
        </p:txBody>
      </p:sp>
    </p:spTree>
    <p:extLst>
      <p:ext uri="{BB962C8B-B14F-4D97-AF65-F5344CB8AC3E}">
        <p14:creationId xmlns:p14="http://schemas.microsoft.com/office/powerpoint/2010/main" val="743020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sz="1200" dirty="0">
                <a:solidFill>
                  <a:srgbClr val="000000"/>
                </a:solidFill>
                <a:latin typeface="Arial" pitchFamily="34" charset="0"/>
              </a:rPr>
              <a:t>No names or detail of company to link this to any recent specific incident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05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ext Box 12"/>
          <p:cNvSpPr txBox="1">
            <a:spLocks noChangeArrowheads="1"/>
          </p:cNvSpPr>
          <p:nvPr userDrawn="1"/>
        </p:nvSpPr>
        <p:spPr bwMode="auto">
          <a:xfrm>
            <a:off x="1752600" y="22225"/>
            <a:ext cx="5599113" cy="646113"/>
          </a:xfrm>
          <a:prstGeom prst="rect">
            <a:avLst/>
          </a:prstGeom>
          <a:noFill/>
          <a:ln>
            <a:noFill/>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sz="3600" dirty="0">
                <a:latin typeface="Arial" charset="0"/>
                <a:ea typeface="+mn-ea"/>
              </a:rPr>
              <a:t>PDO Safety advice</a:t>
            </a:r>
          </a:p>
        </p:txBody>
      </p:sp>
    </p:spTree>
    <p:extLst>
      <p:ext uri="{BB962C8B-B14F-4D97-AF65-F5344CB8AC3E}">
        <p14:creationId xmlns:p14="http://schemas.microsoft.com/office/powerpoint/2010/main" val="2484000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Rectangle 10"/>
          <p:cNvSpPr>
            <a:spLocks noChangeArrowheads="1"/>
          </p:cNvSpPr>
          <p:nvPr userDrawn="1"/>
        </p:nvSpPr>
        <p:spPr bwMode="auto">
          <a:xfrm>
            <a:off x="2357438" y="76200"/>
            <a:ext cx="44291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3200" dirty="0">
                <a:latin typeface="Arial" pitchFamily="34" charset="0"/>
              </a:rPr>
              <a:t>Management learning's</a:t>
            </a:r>
          </a:p>
        </p:txBody>
      </p:sp>
    </p:spTree>
    <p:extLst>
      <p:ext uri="{BB962C8B-B14F-4D97-AF65-F5344CB8AC3E}">
        <p14:creationId xmlns:p14="http://schemas.microsoft.com/office/powerpoint/2010/main" val="395359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ea typeface="+mn-ea"/>
              </a:defRPr>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ea typeface="+mn-ea"/>
              </a:defRPr>
            </a:lvl1pPr>
          </a:lstStyle>
          <a:p>
            <a:pPr>
              <a:defRPr/>
            </a:pPr>
            <a:r>
              <a:rPr lang="en-US"/>
              <a:t>Confidential - Not to be shared outside of PDO/PDO contractors </a:t>
            </a: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F04E7FF-1C53-4DA0-88D2-79EB900CE8F8}" type="slidenum">
              <a:rPr lang="en-US"/>
              <a:pPr/>
              <a:t>‹#›</a:t>
            </a:fld>
            <a:endParaRPr lang="en-US" dirty="0"/>
          </a:p>
        </p:txBody>
      </p:sp>
      <p:sp>
        <p:nvSpPr>
          <p:cNvPr id="2" name="TextBox 6"/>
          <p:cNvSpPr txBox="1">
            <a:spLocks noChangeArrowheads="1"/>
          </p:cNvSpPr>
          <p:nvPr userDrawn="1"/>
        </p:nvSpPr>
        <p:spPr bwMode="auto">
          <a:xfrm>
            <a:off x="762000" y="228600"/>
            <a:ext cx="7467600" cy="400050"/>
          </a:xfrm>
          <a:prstGeom prst="rect">
            <a:avLst/>
          </a:prstGeom>
          <a:noFill/>
          <a:ln>
            <a:noFill/>
          </a:ln>
        </p:spPr>
        <p:txBody>
          <a:bodyPr>
            <a:spAutoFit/>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sz="2000" b="1" i="1" dirty="0">
                <a:solidFill>
                  <a:srgbClr val="CCCCFF"/>
                </a:solidFill>
                <a:latin typeface="Arial" pitchFamily="34" charset="0"/>
                <a:cs typeface="Arial" pitchFamily="34" charset="0"/>
              </a:rPr>
              <a:t>Main contractor name – LTI# - Date of incident</a:t>
            </a:r>
            <a:endParaRPr lang="en-US" dirty="0"/>
          </a:p>
        </p:txBody>
      </p:sp>
      <p:sp>
        <p:nvSpPr>
          <p:cNvPr id="1031" name="Rectangle 7"/>
          <p:cNvSpPr>
            <a:spLocks noChangeArrowheads="1"/>
          </p:cNvSpPr>
          <p:nvPr userDrawn="1"/>
        </p:nvSpPr>
        <p:spPr bwMode="auto">
          <a:xfrm>
            <a:off x="0" y="0"/>
            <a:ext cx="9144000" cy="6858000"/>
          </a:xfrm>
          <a:prstGeom prst="rect">
            <a:avLst/>
          </a:prstGeom>
          <a:solidFill>
            <a:schemeClr val="bg1"/>
          </a:solidFill>
          <a:ln w="9525">
            <a:solidFill>
              <a:schemeClr val="tx1"/>
            </a:solidFill>
            <a:round/>
            <a:headEnd/>
            <a:tailEnd/>
          </a:ln>
        </p:spPr>
        <p:txBody>
          <a:bodyPr/>
          <a:lstStyle/>
          <a:p>
            <a:endParaRPr lang="en-US" dirty="0"/>
          </a:p>
        </p:txBody>
      </p:sp>
      <p:pic>
        <p:nvPicPr>
          <p:cNvPr id="1032" name="Content Placeholder 3" descr="PPT option1.jpg"/>
          <p:cNvPicPr>
            <a:picLocks noChangeAspect="1"/>
          </p:cNvPicPr>
          <p:nvPr userDrawn="1"/>
        </p:nvPicPr>
        <p:blipFill>
          <a:blip r:embed="rId5" cstate="email">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lide Number Placeholder 4"/>
          <p:cNvSpPr txBox="1">
            <a:spLocks/>
          </p:cNvSpPr>
          <p:nvPr userDrawn="1"/>
        </p:nvSpPr>
        <p:spPr>
          <a:xfrm>
            <a:off x="8548688" y="6477000"/>
            <a:ext cx="442912" cy="381000"/>
          </a:xfrm>
          <a:prstGeom prst="rect">
            <a:avLst/>
          </a:prstGeom>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68E07AC1-3450-4DA0-88C7-2C62C9C949A0}" type="slidenum">
              <a:rPr lang="en-US" sz="1400">
                <a:latin typeface="Arial" pitchFamily="34" charset="0"/>
              </a:rPr>
              <a:pPr/>
              <a:t>‹#›</a:t>
            </a:fld>
            <a:endParaRPr lang="en-US" sz="1800"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Lst>
  <p:hf sldNum="0" hdr="0" dt="0"/>
  <p:txStyles>
    <p:titleStyle>
      <a:lvl1pPr algn="ctr" rtl="0" eaLnBrk="0" fontAlgn="base" hangingPunct="0">
        <a:spcBef>
          <a:spcPct val="0"/>
        </a:spcBef>
        <a:spcAft>
          <a:spcPct val="0"/>
        </a:spcAft>
        <a:defRPr sz="2000" i="1">
          <a:solidFill>
            <a:schemeClr val="hlink"/>
          </a:solidFill>
          <a:latin typeface="+mj-lt"/>
          <a:ea typeface="MS PGothic" pitchFamily="34" charset="-128"/>
          <a:cs typeface="+mj-cs"/>
        </a:defRPr>
      </a:lvl1pPr>
      <a:lvl2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2pPr>
      <a:lvl3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3pPr>
      <a:lvl4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4pPr>
      <a:lvl5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14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88269" y="1207213"/>
            <a:ext cx="5743128" cy="5318379"/>
          </a:xfrm>
          <a:prstGeom prst="rect">
            <a:avLst/>
          </a:prstGeom>
          <a:noFill/>
          <a:ln w="19050">
            <a:noFill/>
            <a:miter lim="800000"/>
            <a:headEnd/>
            <a:tailEnd/>
          </a:ln>
        </p:spPr>
        <p:txBody>
          <a:bodyPr wrap="square">
            <a:spAutoFit/>
          </a:bodyPr>
          <a:lstStyle/>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lvl="0" algn="just" eaLnBrk="1" hangingPunct="1">
              <a:lnSpc>
                <a:spcPct val="130000"/>
              </a:lnSpc>
            </a:pPr>
            <a:r>
              <a:rPr lang="en-US" sz="1100" dirty="0">
                <a:latin typeface="+mj-lt"/>
              </a:rPr>
              <a:t>On 12 August 2021 around 8:00 am the deceased presented at Rusayl clinic in Bahja with complains of lower chest pain. ECG was conducted for him by PAC clinic doctor. Since some abnormalities in the ECG were noted, a referral by PAC clinic doctor was made to Haima hospital and transferred via ambulance along with PAC clinic doctor and PAC nurse for further examination. The ambulance started the journey from PAC around 9:50 At around 10:00am on the way to Haima hospital, his condition deteriorated and he collapsed in the ambulance. Although resuscitation was carried out by the PAC doctor, The patient was declared dead by Haima Hospital Doctor at 10:30 upon arrival as the ECG showed flat line.</a:t>
            </a:r>
          </a:p>
          <a:p>
            <a:pPr lvl="0" algn="just" eaLnBrk="1" hangingPunct="1">
              <a:lnSpc>
                <a:spcPct val="130000"/>
              </a:lnSpc>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marL="171450" indent="-171450" algn="just" eaLnBrk="1" hangingPunct="1">
              <a:lnSpc>
                <a:spcPct val="130000"/>
              </a:lnSpc>
              <a:buFontTx/>
              <a:buChar char="-"/>
              <a:defRPr/>
            </a:pPr>
            <a:r>
              <a:rPr lang="en-US" sz="1100" dirty="0">
                <a:latin typeface="+mj-lt"/>
              </a:rPr>
              <a:t>Report to the Clinic Immediately when you feel unwell.  </a:t>
            </a:r>
          </a:p>
          <a:p>
            <a:pPr marL="171450" indent="-171450" algn="just" eaLnBrk="1" hangingPunct="1">
              <a:lnSpc>
                <a:spcPct val="130000"/>
              </a:lnSpc>
              <a:buFontTx/>
              <a:buChar char="-"/>
              <a:defRPr/>
            </a:pPr>
            <a:r>
              <a:rPr lang="en-US" sz="1100" dirty="0">
                <a:latin typeface="+mj-lt"/>
              </a:rPr>
              <a:t>Inform your Camp doctor about your medical history and medicine you are taken Health surveillances, on time follow ups as per doctor recommendation! (Provide complete medical history to your doctor and verify your medications in order to seek proper advice. )</a:t>
            </a:r>
          </a:p>
          <a:p>
            <a:pPr marL="171450" indent="-171450" algn="just" eaLnBrk="1" hangingPunct="1">
              <a:lnSpc>
                <a:spcPct val="130000"/>
              </a:lnSpc>
              <a:buFontTx/>
              <a:buChar char="-"/>
              <a:defRPr/>
            </a:pPr>
            <a:r>
              <a:rPr lang="en-US" sz="1100" dirty="0">
                <a:latin typeface="+mj-lt"/>
              </a:rPr>
              <a:t>Comply with on time medical follow up to ensure your well being. </a:t>
            </a:r>
          </a:p>
          <a:p>
            <a:pPr marL="171450" indent="-171450" algn="just" eaLnBrk="1" hangingPunct="1">
              <a:lnSpc>
                <a:spcPct val="130000"/>
              </a:lnSpc>
              <a:buFontTx/>
              <a:buChar char="-"/>
              <a:defRPr/>
            </a:pPr>
            <a:r>
              <a:rPr lang="en-US" sz="1100" dirty="0">
                <a:latin typeface="+mj-lt"/>
              </a:rPr>
              <a:t>Adopt healthy lifestyle ( healthy diet, exercise and medical follow up) </a:t>
            </a:r>
          </a:p>
          <a:p>
            <a:pPr marL="171450" indent="-171450">
              <a:buFontTx/>
              <a:buChar char="-"/>
              <a:defRPr/>
            </a:pPr>
            <a:endParaRPr lang="en-US" sz="1200" dirty="0">
              <a:latin typeface="Arial" charset="0"/>
              <a:cs typeface="Tahoma" pitchFamily="34" charset="0"/>
            </a:endParaRPr>
          </a:p>
          <a:p>
            <a:pPr marL="114300" indent="-114300">
              <a:defRPr/>
            </a:pPr>
            <a:endParaRPr lang="en-US" sz="1050" dirty="0">
              <a:latin typeface="Arial" charset="0"/>
              <a:cs typeface="Tahoma" pitchFamily="34" charset="0"/>
            </a:endParaRPr>
          </a:p>
          <a:p>
            <a:pPr marL="114300" indent="-114300">
              <a:defRPr/>
            </a:pPr>
            <a:endParaRPr lang="en-US" sz="1050" dirty="0">
              <a:solidFill>
                <a:srgbClr val="0000FF"/>
              </a:solidFill>
              <a:latin typeface="Arial" charset="0"/>
              <a:cs typeface="Tahoma" pitchFamily="34" charset="0"/>
            </a:endParaRPr>
          </a:p>
          <a:p>
            <a:pPr eaLnBrk="1" hangingPunct="1">
              <a:defRPr/>
            </a:pPr>
            <a:endParaRPr lang="en-US" sz="1050" dirty="0">
              <a:solidFill>
                <a:srgbClr val="FF0000"/>
              </a:solidFill>
              <a:latin typeface="Arial" charset="0"/>
              <a:cs typeface="Tahoma" pitchFamily="34" charset="0"/>
            </a:endParaRPr>
          </a:p>
          <a:p>
            <a:pPr eaLnBrk="1" hangingPunct="1">
              <a:defRPr/>
            </a:pPr>
            <a:endParaRPr lang="en-US" sz="1050" dirty="0">
              <a:solidFill>
                <a:srgbClr val="FF0000"/>
              </a:solidFill>
              <a:latin typeface="Arial" charset="0"/>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322651" y="5678427"/>
            <a:ext cx="5874097" cy="523220"/>
          </a:xfrm>
          <a:prstGeom prst="rect">
            <a:avLst/>
          </a:prstGeom>
          <a:solidFill>
            <a:schemeClr val="accent2"/>
          </a:solidFill>
          <a:ln w="9525">
            <a:noFill/>
            <a:miter lim="800000"/>
            <a:headEnd/>
            <a:tailEnd/>
          </a:ln>
        </p:spPr>
        <p:txBody>
          <a:bodyPr wrap="square">
            <a:spAutoFit/>
          </a:bodyPr>
          <a:lstStyle/>
          <a:p>
            <a:pPr algn="ctr" eaLnBrk="1" hangingPunct="1"/>
            <a:r>
              <a:rPr lang="en-US" sz="1400" b="1" dirty="0">
                <a:solidFill>
                  <a:srgbClr val="FFFF00"/>
                </a:solidFill>
                <a:latin typeface="Tahoma" pitchFamily="34" charset="0"/>
              </a:rPr>
              <a:t>Seek Doctor assistance immediately if you feel unwell and keep your doctor updated of your health condition.</a:t>
            </a:r>
          </a:p>
        </p:txBody>
      </p:sp>
      <p:sp>
        <p:nvSpPr>
          <p:cNvPr id="15" name="Rectangle 14"/>
          <p:cNvSpPr/>
          <p:nvPr/>
        </p:nvSpPr>
        <p:spPr>
          <a:xfrm>
            <a:off x="7391231" y="4755154"/>
            <a:ext cx="990770" cy="89754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atin typeface="+mj-lt"/>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12" name="Rectangle 8"/>
          <p:cNvSpPr>
            <a:spLocks noChangeArrowheads="1"/>
          </p:cNvSpPr>
          <p:nvPr/>
        </p:nvSpPr>
        <p:spPr bwMode="auto">
          <a:xfrm>
            <a:off x="259477" y="838200"/>
            <a:ext cx="5579347" cy="307777"/>
          </a:xfrm>
          <a:prstGeom prst="rect">
            <a:avLst/>
          </a:prstGeom>
          <a:noFill/>
          <a:ln w="9525">
            <a:noFill/>
            <a:miter lim="800000"/>
            <a:headEnd/>
            <a:tailEnd/>
          </a:ln>
        </p:spPr>
        <p:txBody>
          <a:bodyPr wrap="square">
            <a:spAutoFit/>
          </a:bodyPr>
          <a:lstStyle/>
          <a:p>
            <a:pPr marL="114300" indent="-114300" algn="just"/>
            <a:r>
              <a:rPr lang="en-GB" sz="1400" b="1" dirty="0">
                <a:solidFill>
                  <a:srgbClr val="333399"/>
                </a:solidFill>
                <a:latin typeface="Tahoma" pitchFamily="34" charset="0"/>
              </a:rPr>
              <a:t>Date:</a:t>
            </a:r>
            <a:r>
              <a:rPr lang="en-US" sz="1400" b="1" dirty="0">
                <a:solidFill>
                  <a:srgbClr val="333399"/>
                </a:solidFill>
                <a:latin typeface="Tahoma" pitchFamily="34" charset="0"/>
              </a:rPr>
              <a:t>   12.08.2021                     Incident title: NAD#17 </a:t>
            </a:r>
          </a:p>
        </p:txBody>
      </p:sp>
      <p:pic>
        <p:nvPicPr>
          <p:cNvPr id="1028" name="Picture 4" descr="See the source image">
            <a:extLst>
              <a:ext uri="{FF2B5EF4-FFF2-40B4-BE49-F238E27FC236}">
                <a16:creationId xmlns:a16="http://schemas.microsoft.com/office/drawing/2014/main" id="{C9EF593D-7312-41DB-9DB9-8C9AFCDE280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00192" y="1474116"/>
            <a:ext cx="2736304" cy="2012032"/>
          </a:xfrm>
          <a:prstGeom prst="rect">
            <a:avLst/>
          </a:prstGeom>
          <a:noFill/>
          <a:extLst>
            <a:ext uri="{909E8E84-426E-40DD-AFC4-6F175D3DCCD1}">
              <a14:hiddenFill xmlns:a14="http://schemas.microsoft.com/office/drawing/2010/main">
                <a:solidFill>
                  <a:srgbClr val="FFFFFF"/>
                </a:solidFill>
              </a14:hiddenFill>
            </a:ext>
          </a:extLst>
        </p:spPr>
      </p:pic>
      <p:grpSp>
        <p:nvGrpSpPr>
          <p:cNvPr id="20" name="Group 131">
            <a:extLst>
              <a:ext uri="{FF2B5EF4-FFF2-40B4-BE49-F238E27FC236}">
                <a16:creationId xmlns:a16="http://schemas.microsoft.com/office/drawing/2014/main" id="{A00359C2-4C0C-4D04-B07B-2BE1DAE875B0}"/>
              </a:ext>
            </a:extLst>
          </p:cNvPr>
          <p:cNvGrpSpPr>
            <a:grpSpLocks/>
          </p:cNvGrpSpPr>
          <p:nvPr/>
        </p:nvGrpSpPr>
        <p:grpSpPr bwMode="auto">
          <a:xfrm>
            <a:off x="8690355" y="3076505"/>
            <a:ext cx="336550" cy="544513"/>
            <a:chOff x="3504" y="544"/>
            <a:chExt cx="2287" cy="1855"/>
          </a:xfrm>
        </p:grpSpPr>
        <p:sp>
          <p:nvSpPr>
            <p:cNvPr id="21" name="Line 129">
              <a:extLst>
                <a:ext uri="{FF2B5EF4-FFF2-40B4-BE49-F238E27FC236}">
                  <a16:creationId xmlns:a16="http://schemas.microsoft.com/office/drawing/2014/main" id="{0FF9D369-9A4F-42AA-9821-4D2DE8BAF389}"/>
                </a:ext>
              </a:extLst>
            </p:cNvPr>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2" name="Line 130">
              <a:extLst>
                <a:ext uri="{FF2B5EF4-FFF2-40B4-BE49-F238E27FC236}">
                  <a16:creationId xmlns:a16="http://schemas.microsoft.com/office/drawing/2014/main" id="{4B557D69-C6C6-4B20-A5D0-17AD597BA5AF}"/>
                </a:ext>
              </a:extLst>
            </p:cNvPr>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1030" name="Picture 6" descr="See the source image">
            <a:extLst>
              <a:ext uri="{FF2B5EF4-FFF2-40B4-BE49-F238E27FC236}">
                <a16:creationId xmlns:a16="http://schemas.microsoft.com/office/drawing/2014/main" id="{995F85AC-7543-4B5B-93BA-149D2CF9784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90601" y="3773487"/>
            <a:ext cx="2736304" cy="2101926"/>
          </a:xfrm>
          <a:prstGeom prst="rect">
            <a:avLst/>
          </a:prstGeom>
          <a:noFill/>
          <a:extLst>
            <a:ext uri="{909E8E84-426E-40DD-AFC4-6F175D3DCCD1}">
              <a14:hiddenFill xmlns:a14="http://schemas.microsoft.com/office/drawing/2010/main">
                <a:solidFill>
                  <a:srgbClr val="FFFFFF"/>
                </a:solidFill>
              </a14:hiddenFill>
            </a:ext>
          </a:extLst>
        </p:spPr>
      </p:pic>
      <p:sp>
        <p:nvSpPr>
          <p:cNvPr id="24" name="Freeform 132">
            <a:extLst>
              <a:ext uri="{FF2B5EF4-FFF2-40B4-BE49-F238E27FC236}">
                <a16:creationId xmlns:a16="http://schemas.microsoft.com/office/drawing/2014/main" id="{8245EB90-CD71-462E-ACD5-81E4E4608409}"/>
              </a:ext>
            </a:extLst>
          </p:cNvPr>
          <p:cNvSpPr>
            <a:spLocks/>
          </p:cNvSpPr>
          <p:nvPr/>
        </p:nvSpPr>
        <p:spPr bwMode="auto">
          <a:xfrm>
            <a:off x="8663557" y="5449827"/>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Language>
    <DocId xmlns="4880e4f8-4b7d-4bdd-91e3-e10d47036eca">92633</DocId>
    <ImageCreateDate xmlns="4880E4F8-4B7D-4BDD-91E3-E10D47036ECA" xsi:nil="true"/>
    <wic_System_Copyright xmlns="http://schemas.microsoft.com/sharepoint/v3/fields"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AC591C8-C70B-4D62-872A-E13F4EF6466D}">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microsoft.com/sharepoint/v3"/>
    <ds:schemaRef ds:uri="http://schemas.openxmlformats.org/package/2006/metadata/core-properties"/>
    <ds:schemaRef ds:uri="http://schemas.microsoft.com/office/infopath/2007/PartnerControls"/>
  </ds:schemaRefs>
</ds:datastoreItem>
</file>

<file path=customXml/itemProps2.xml><?xml version="1.0" encoding="utf-8"?>
<ds:datastoreItem xmlns:ds="http://schemas.openxmlformats.org/officeDocument/2006/customXml" ds:itemID="{063717B2-AD3D-47D9-8D32-419BDD6A955C}">
  <ds:schemaRefs>
    <ds:schemaRef ds:uri="http://schemas.microsoft.com/sharepoint/v3/contenttype/forms"/>
  </ds:schemaRefs>
</ds:datastoreItem>
</file>

<file path=customXml/itemProps3.xml><?xml version="1.0" encoding="utf-8"?>
<ds:datastoreItem xmlns:ds="http://schemas.openxmlformats.org/officeDocument/2006/customXml" ds:itemID="{C13CA09A-F1C9-4CB7-871C-6DE9C6BF822E}"/>
</file>

<file path=docProps/app.xml><?xml version="1.0" encoding="utf-8"?>
<Properties xmlns="http://schemas.openxmlformats.org/officeDocument/2006/extended-properties" xmlns:vt="http://schemas.openxmlformats.org/officeDocument/2006/docPropsVTypes">
  <Template/>
  <TotalTime>12963</TotalTime>
  <Words>262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Tahoma</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NAD#17 final pack</dc:title>
  <dc:creator>MU93647</dc:creator>
  <cp:lastModifiedBy>Balushi, Sumaiya MSE36</cp:lastModifiedBy>
  <cp:revision>1481</cp:revision>
  <cp:lastPrinted>2014-02-13T05:40:56Z</cp:lastPrinted>
  <dcterms:created xsi:type="dcterms:W3CDTF">2001-05-03T06:07:08Z</dcterms:created>
  <dcterms:modified xsi:type="dcterms:W3CDTF">2022-07-25T07:59:11Z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0x0101009148F5A04DDD49CBA7127AADA5FB792B00AADE34325A8B49CDA8BB4DB53328F214009C4067D375EDA046866D1CFD34BA6725</vt:lpwstr>
  </property>
  <property fmtid="{D5CDD505-2E9C-101B-9397-08002B2CF9AE}" pid="4" name="DocumentInfoFinished">
    <vt:lpwstr>True</vt:lpwstr>
  </property>
</Properties>
</file>