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27"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B25"/>
    <a:srgbClr val="24A316"/>
    <a:srgbClr val="16942A"/>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4249" autoAdjust="0"/>
  </p:normalViewPr>
  <p:slideViewPr>
    <p:cSldViewPr snapToGrid="0" snapToObjects="1">
      <p:cViewPr varScale="1">
        <p:scale>
          <a:sx n="88" d="100"/>
          <a:sy n="88" d="100"/>
        </p:scale>
        <p:origin x="366" y="90"/>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t>25/07/2022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F51F27E-834E-4F26-A38E-D9AD78458120}" type="datetimeFigureOut">
              <a:rPr lang="en-US" smtClean="0"/>
              <a:t>25/07/2022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Calibri" panose="020F0502020204030204" pitchFamily="34" charset="0"/>
                <a:ea typeface="MS PGothic" pitchFamily="34" charset="-128"/>
              </a:rPr>
              <a:t>No names or detail of company to link this to any recent specific incident </a:t>
            </a:r>
            <a:endParaRPr lang="en-US" dirty="0">
              <a:solidFill>
                <a:srgbClr val="000000"/>
              </a:solidFill>
              <a:latin typeface="Times New Roman" pitchFamily="18" charset="0"/>
              <a:ea typeface="MS PGothic" pitchFamily="34" charset="-128"/>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5270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ulmonary Infection Images, Stock Photos &amp;amp; Vectors | Shutterstock">
            <a:extLst>
              <a:ext uri="{FF2B5EF4-FFF2-40B4-BE49-F238E27FC236}">
                <a16:creationId xmlns:a16="http://schemas.microsoft.com/office/drawing/2014/main" id="{7902FAC9-280B-413E-A1F9-02DC406EF2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330"/>
          <a:stretch/>
        </p:blipFill>
        <p:spPr bwMode="auto">
          <a:xfrm>
            <a:off x="8088000" y="772033"/>
            <a:ext cx="4023967" cy="2473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lu virus prevention icons set on white background. Viral infection  protection concept. Male doctor tips flu shot vaccine, healthy food,  sanitation, disinfection, face mask Medical vector illustration Stock  Vector Image by ©julkirio #">
            <a:extLst>
              <a:ext uri="{FF2B5EF4-FFF2-40B4-BE49-F238E27FC236}">
                <a16:creationId xmlns:a16="http://schemas.microsoft.com/office/drawing/2014/main" id="{3D2C6E02-A25B-477C-B812-2E5E5F556E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344"/>
          <a:stretch/>
        </p:blipFill>
        <p:spPr bwMode="auto">
          <a:xfrm>
            <a:off x="8121028" y="3389160"/>
            <a:ext cx="4021618" cy="254568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98383" y="0"/>
            <a:ext cx="11893617" cy="453582"/>
          </a:xfrm>
          <a:solidFill>
            <a:srgbClr val="FFCB25"/>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475015"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04.10.2021 </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NAD#19 </a:t>
            </a:r>
          </a:p>
        </p:txBody>
      </p:sp>
      <p:sp>
        <p:nvSpPr>
          <p:cNvPr id="2" name="Rectangle 1">
            <a:extLst>
              <a:ext uri="{FF2B5EF4-FFF2-40B4-BE49-F238E27FC236}">
                <a16:creationId xmlns:a16="http://schemas.microsoft.com/office/drawing/2014/main" id="{FE96C564-35A0-4A29-8BEE-E806A1D04528}"/>
              </a:ext>
            </a:extLst>
          </p:cNvPr>
          <p:cNvSpPr/>
          <p:nvPr/>
        </p:nvSpPr>
        <p:spPr>
          <a:xfrm>
            <a:off x="575250" y="1078356"/>
            <a:ext cx="7055636" cy="4762842"/>
          </a:xfrm>
          <a:prstGeom prst="rect">
            <a:avLst/>
          </a:prstGeom>
        </p:spPr>
        <p:txBody>
          <a:bodyPr wrap="square">
            <a:spAutoFit/>
          </a:bodyPr>
          <a:lstStyle/>
          <a:p>
            <a:pPr marL="114300" lvl="0" indent="-114300" algn="just" eaLnBrk="0" fontAlgn="base" hangingPunct="0">
              <a:spcBef>
                <a:spcPct val="0"/>
              </a:spcBef>
              <a:spcAft>
                <a:spcPct val="0"/>
              </a:spcAft>
              <a:defRPr/>
            </a:pPr>
            <a:r>
              <a:rPr lang="en-US" b="1" dirty="0">
                <a:solidFill>
                  <a:srgbClr val="FF0000"/>
                </a:solidFill>
                <a:latin typeface="Calibri" panose="020F0502020204030204" pitchFamily="34" charset="0"/>
                <a:cs typeface="Calibri" panose="020F0502020204030204" pitchFamily="34" charset="0"/>
              </a:rPr>
              <a:t>What happened?</a:t>
            </a:r>
          </a:p>
          <a:p>
            <a:pPr marL="342900" lvl="0" indent="-342900" fontAlgn="base">
              <a:spcBef>
                <a:spcPct val="0"/>
              </a:spcBef>
              <a:spcAft>
                <a:spcPct val="0"/>
              </a:spcAft>
              <a:defRPr/>
            </a:pPr>
            <a:endParaRPr lang="en-US" sz="1200" dirty="0">
              <a:solidFill>
                <a:srgbClr val="000000"/>
              </a:solidFill>
              <a:latin typeface="Calibri" panose="020F0502020204030204" pitchFamily="34" charset="0"/>
              <a:ea typeface="MS PGothic" pitchFamily="34" charset="-128"/>
            </a:endParaRPr>
          </a:p>
          <a:p>
            <a:pPr lvl="0" algn="just" fontAlgn="base">
              <a:spcBef>
                <a:spcPct val="0"/>
              </a:spcBef>
              <a:spcAft>
                <a:spcPct val="0"/>
              </a:spcAft>
              <a:defRPr/>
            </a:pPr>
            <a:r>
              <a:rPr lang="en-US" sz="1600" dirty="0">
                <a:latin typeface="Calibri" panose="020F0502020204030204" pitchFamily="34" charset="0"/>
                <a:ea typeface="MS PGothic" pitchFamily="34" charset="-128"/>
              </a:rPr>
              <a:t>Deceased r</a:t>
            </a:r>
            <a:r>
              <a:rPr lang="en-US" sz="1600" dirty="0">
                <a:solidFill>
                  <a:srgbClr val="000000"/>
                </a:solidFill>
                <a:latin typeface="Calibri" panose="020F0502020204030204" pitchFamily="34" charset="0"/>
                <a:ea typeface="MS PGothic" pitchFamily="34" charset="-128"/>
              </a:rPr>
              <a:t>eported to site clinic at around 10:00 </a:t>
            </a:r>
            <a:r>
              <a:rPr lang="en-US" sz="1600" dirty="0" err="1">
                <a:solidFill>
                  <a:srgbClr val="000000"/>
                </a:solidFill>
                <a:latin typeface="Calibri" panose="020F0502020204030204" pitchFamily="34" charset="0"/>
                <a:ea typeface="MS PGothic" pitchFamily="34" charset="-128"/>
              </a:rPr>
              <a:t>Hrs</a:t>
            </a:r>
            <a:r>
              <a:rPr lang="en-US" sz="1600" dirty="0">
                <a:solidFill>
                  <a:srgbClr val="000000"/>
                </a:solidFill>
                <a:latin typeface="Calibri" panose="020F0502020204030204" pitchFamily="34" charset="0"/>
                <a:ea typeface="MS PGothic" pitchFamily="34" charset="-128"/>
              </a:rPr>
              <a:t> with complaints of breathing problems and uneasiness. </a:t>
            </a:r>
            <a:r>
              <a:rPr lang="en-US" sz="1600" dirty="0">
                <a:latin typeface="Calibri" panose="020F0502020204030204" pitchFamily="34" charset="0"/>
                <a:ea typeface="MS PGothic" pitchFamily="34" charset="-128"/>
              </a:rPr>
              <a:t>Site doctor after medical examination suspected pneumonia and administered oxygen nebulization at site clinic. After deceased becoming stable it was decided to shift him to Badr al Sama hospital in Nizwa for further treatment. He was transferred at 11:06 Hrs and reached Nizwa Badr Al Sama at around 15:00 Hrs. Upon arrival, the d</a:t>
            </a:r>
            <a:r>
              <a:rPr lang="en-US" sz="1600" kern="1200" dirty="0">
                <a:latin typeface="Times New Roman" panose="02020603050405020304" pitchFamily="18" charset="0"/>
                <a:ea typeface="+mn-ea"/>
                <a:cs typeface="Times New Roman" panose="02020603050405020304" pitchFamily="18" charset="0"/>
              </a:rPr>
              <a:t>eceased</a:t>
            </a:r>
            <a:r>
              <a:rPr lang="en-US" sz="1600" kern="1200" dirty="0">
                <a:latin typeface="Calibri" panose="020F0502020204030204" pitchFamily="34" charset="0"/>
                <a:ea typeface="MS PGothic" pitchFamily="34" charset="-128"/>
                <a:cs typeface="Times New Roman" panose="02020603050405020304" pitchFamily="18" charset="0"/>
              </a:rPr>
              <a:t> </a:t>
            </a:r>
            <a:r>
              <a:rPr lang="en-US" sz="1600" dirty="0">
                <a:latin typeface="Calibri" panose="020F0502020204030204" pitchFamily="34" charset="0"/>
                <a:ea typeface="MS PGothic" pitchFamily="34" charset="-128"/>
              </a:rPr>
              <a:t>developed fever on arrival at hospital. As the treatment commenced and continued, the medical conditions of deceased started to deteriorate. At around 18:58 Hrs, examining doctor at Badr Al Sama declared him dead.</a:t>
            </a:r>
          </a:p>
          <a:p>
            <a:pPr lvl="0" algn="just" fontAlgn="base">
              <a:spcBef>
                <a:spcPct val="0"/>
              </a:spcBef>
              <a:spcAft>
                <a:spcPct val="0"/>
              </a:spcAft>
              <a:defRPr/>
            </a:pPr>
            <a:endParaRPr lang="en-US" sz="105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r>
              <a:rPr lang="en-US" b="1" dirty="0">
                <a:solidFill>
                  <a:schemeClr val="accent1"/>
                </a:solidFill>
                <a:latin typeface="Calibri" panose="020F0502020204030204" pitchFamily="34" charset="0"/>
                <a:cs typeface="Calibri" panose="020F0502020204030204" pitchFamily="34" charset="0"/>
              </a:rPr>
              <a:t>Your learning from this incident..</a:t>
            </a:r>
          </a:p>
          <a:p>
            <a:pPr marL="114300" lvl="0" indent="-114300" eaLnBrk="0" fontAlgn="base" hangingPunct="0">
              <a:spcBef>
                <a:spcPct val="0"/>
              </a:spcBef>
              <a:spcAft>
                <a:spcPct val="0"/>
              </a:spcAft>
              <a:defRPr/>
            </a:pPr>
            <a:endParaRPr lang="en-US" sz="1600" dirty="0">
              <a:solidFill>
                <a:srgbClr val="000000"/>
              </a:solidFill>
              <a:ea typeface="MS PGothic" pitchFamily="34" charset="-128"/>
              <a:cs typeface="Tahoma" pitchFamily="34" charset="0"/>
            </a:endParaRPr>
          </a:p>
          <a:p>
            <a:pPr marL="171450" lvl="0" indent="-171450" eaLnBrk="0" fontAlgn="base" hangingPunct="0">
              <a:spcBef>
                <a:spcPct val="0"/>
              </a:spcBef>
              <a:spcAft>
                <a:spcPct val="0"/>
              </a:spcAft>
              <a:buFont typeface="Arial" panose="020B0604020202020204" pitchFamily="34" charset="0"/>
              <a:buChar char="•"/>
              <a:defRPr/>
            </a:pPr>
            <a:r>
              <a:rPr lang="en-US" sz="1600" dirty="0">
                <a:ea typeface="MS PGothic" pitchFamily="34" charset="-128"/>
                <a:cs typeface="Times New Roman" panose="02020603050405020304" pitchFamily="18" charset="0"/>
              </a:rPr>
              <a:t>Ensure immediate reporting of any illness symptoms</a:t>
            </a:r>
          </a:p>
          <a:p>
            <a:pPr marL="171450" lvl="0" indent="-171450" eaLnBrk="0" fontAlgn="base" hangingPunct="0">
              <a:spcBef>
                <a:spcPct val="0"/>
              </a:spcBef>
              <a:spcAft>
                <a:spcPct val="0"/>
              </a:spcAft>
              <a:buFont typeface="Arial" panose="020B0604020202020204" pitchFamily="34" charset="0"/>
              <a:buChar char="•"/>
              <a:defRPr/>
            </a:pPr>
            <a:r>
              <a:rPr lang="en-US" sz="1600" dirty="0">
                <a:ea typeface="MS PGothic" pitchFamily="34" charset="-128"/>
                <a:cs typeface="Times New Roman" panose="02020603050405020304" pitchFamily="18" charset="0"/>
              </a:rPr>
              <a:t>Ensure the use of appropriate vehicle for medevac</a:t>
            </a:r>
          </a:p>
          <a:p>
            <a:pPr marL="171450" lvl="0" indent="-171450" eaLnBrk="0" fontAlgn="base" hangingPunct="0">
              <a:spcBef>
                <a:spcPct val="0"/>
              </a:spcBef>
              <a:spcAft>
                <a:spcPct val="0"/>
              </a:spcAft>
              <a:buFont typeface="Arial" panose="020B0604020202020204" pitchFamily="34" charset="0"/>
              <a:buChar char="•"/>
              <a:defRPr/>
            </a:pPr>
            <a:r>
              <a:rPr lang="en-US" sz="1600" dirty="0">
                <a:ea typeface="MS PGothic" pitchFamily="34" charset="-128"/>
                <a:cs typeface="Times New Roman" panose="02020603050405020304" pitchFamily="18" charset="0"/>
              </a:rPr>
              <a:t>Ensure regular medical check up of all vitals parameters for chronic patients </a:t>
            </a:r>
          </a:p>
          <a:p>
            <a:pPr marL="171450" lvl="0" indent="-171450" eaLnBrk="0" fontAlgn="base" hangingPunct="0">
              <a:spcBef>
                <a:spcPct val="0"/>
              </a:spcBef>
              <a:spcAft>
                <a:spcPct val="0"/>
              </a:spcAft>
              <a:buFont typeface="Arial" panose="020B0604020202020204" pitchFamily="34" charset="0"/>
              <a:buChar char="•"/>
              <a:defRPr/>
            </a:pPr>
            <a:r>
              <a:rPr lang="en-US" sz="1600" dirty="0">
                <a:ea typeface="MS PGothic" pitchFamily="34" charset="-128"/>
                <a:cs typeface="Times New Roman" panose="02020603050405020304" pitchFamily="18" charset="0"/>
              </a:rPr>
              <a:t>Verify all medications obtained out of country with PDO / site doctor</a:t>
            </a:r>
          </a:p>
          <a:p>
            <a:pPr marL="114300" lvl="0" indent="-114300" eaLnBrk="0" fontAlgn="base" hangingPunct="0">
              <a:spcBef>
                <a:spcPct val="0"/>
              </a:spcBef>
              <a:spcAft>
                <a:spcPct val="0"/>
              </a:spcAft>
              <a:defRPr/>
            </a:pPr>
            <a:endParaRPr lang="en-US" sz="1050" dirty="0">
              <a:solidFill>
                <a:srgbClr val="000000"/>
              </a:solidFill>
              <a:latin typeface="Calibri" panose="020F0502020204030204" pitchFamily="34" charset="0"/>
              <a:ea typeface="MS PGothic" pitchFamily="34" charset="-128"/>
              <a:cs typeface="Tahoma" pitchFamily="34" charset="0"/>
            </a:endParaRPr>
          </a:p>
          <a:p>
            <a:pPr lvl="0" fontAlgn="base">
              <a:spcBef>
                <a:spcPct val="0"/>
              </a:spcBef>
              <a:spcAft>
                <a:spcPct val="0"/>
              </a:spcAft>
              <a:defRPr/>
            </a:pPr>
            <a:endParaRPr lang="en-US" sz="1050" dirty="0">
              <a:solidFill>
                <a:srgbClr val="FF0000"/>
              </a:solidFill>
              <a:latin typeface="Calibri" panose="020F0502020204030204" pitchFamily="34" charset="0"/>
              <a:ea typeface="MS PGothic" pitchFamily="34" charset="-128"/>
              <a:cs typeface="Tahoma" pitchFamily="34" charset="0"/>
            </a:endParaRPr>
          </a:p>
        </p:txBody>
      </p:sp>
      <p:sp>
        <p:nvSpPr>
          <p:cNvPr id="9" name="TextBox 16">
            <a:extLst>
              <a:ext uri="{FF2B5EF4-FFF2-40B4-BE49-F238E27FC236}">
                <a16:creationId xmlns:a16="http://schemas.microsoft.com/office/drawing/2014/main" id="{9ED9779D-8D8D-46DE-8A53-68D8924A5AC2}"/>
              </a:ext>
            </a:extLst>
          </p:cNvPr>
          <p:cNvSpPr txBox="1">
            <a:spLocks noChangeArrowheads="1"/>
          </p:cNvSpPr>
          <p:nvPr/>
        </p:nvSpPr>
        <p:spPr bwMode="auto">
          <a:xfrm>
            <a:off x="1908762" y="6004412"/>
            <a:ext cx="5112524" cy="338554"/>
          </a:xfrm>
          <a:prstGeom prst="rect">
            <a:avLst/>
          </a:prstGeom>
          <a:solidFill>
            <a:schemeClr val="accent1"/>
          </a:solidFill>
          <a:ln w="9525">
            <a:noFill/>
            <a:miter lim="800000"/>
            <a:headEnd/>
            <a:tailEnd/>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600" b="1" kern="0" dirty="0">
                <a:solidFill>
                  <a:srgbClr val="FFFF00"/>
                </a:solidFill>
                <a:latin typeface="Tahoma" pitchFamily="34" charset="0"/>
                <a:ea typeface="MS PGothic" pitchFamily="34" charset="-128"/>
              </a:rPr>
              <a:t>Healthy habits prevents infections</a:t>
            </a:r>
            <a:endParaRPr kumimoji="0" lang="en-US" sz="1600" b="1" i="0" u="none" strike="noStrike" kern="0" cap="none" spc="0" normalizeH="0" baseline="0" noProof="0" dirty="0">
              <a:ln>
                <a:noFill/>
              </a:ln>
              <a:solidFill>
                <a:srgbClr val="FFFF00"/>
              </a:solidFill>
              <a:effectLst/>
              <a:uLnTx/>
              <a:uFillTx/>
              <a:latin typeface="Tahoma" pitchFamily="34" charset="0"/>
              <a:ea typeface="MS PGothic" pitchFamily="34" charset="-128"/>
            </a:endParaRPr>
          </a:p>
        </p:txBody>
      </p:sp>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796536" y="2838850"/>
            <a:ext cx="346052" cy="513498"/>
            <a:chOff x="4655" y="8116"/>
            <a:chExt cx="2287" cy="1831"/>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4655" y="8116"/>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4677" y="8116"/>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grpSp>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377011" y="5574965"/>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
        <p:nvSpPr>
          <p:cNvPr id="8" name="TextBox 7">
            <a:extLst>
              <a:ext uri="{FF2B5EF4-FFF2-40B4-BE49-F238E27FC236}">
                <a16:creationId xmlns:a16="http://schemas.microsoft.com/office/drawing/2014/main" id="{E8FD29DF-EABF-4006-A0E8-56CD30995C6D}"/>
              </a:ext>
            </a:extLst>
          </p:cNvPr>
          <p:cNvSpPr txBox="1"/>
          <p:nvPr/>
        </p:nvSpPr>
        <p:spPr>
          <a:xfrm>
            <a:off x="8057379" y="2966648"/>
            <a:ext cx="1768305" cy="307777"/>
          </a:xfrm>
          <a:prstGeom prst="rect">
            <a:avLst/>
          </a:prstGeom>
          <a:noFill/>
        </p:spPr>
        <p:txBody>
          <a:bodyPr wrap="none" rtlCol="0">
            <a:spAutoFit/>
          </a:bodyPr>
          <a:lstStyle/>
          <a:p>
            <a:r>
              <a:rPr lang="en-US" sz="1400" b="1" dirty="0"/>
              <a:t>Pulmonary infections</a:t>
            </a:r>
          </a:p>
        </p:txBody>
      </p:sp>
      <p:sp>
        <p:nvSpPr>
          <p:cNvPr id="17" name="TextBox 16">
            <a:extLst>
              <a:ext uri="{FF2B5EF4-FFF2-40B4-BE49-F238E27FC236}">
                <a16:creationId xmlns:a16="http://schemas.microsoft.com/office/drawing/2014/main" id="{B7A1402B-B6A0-44E0-AF8E-155870696BFE}"/>
              </a:ext>
            </a:extLst>
          </p:cNvPr>
          <p:cNvSpPr txBox="1"/>
          <p:nvPr/>
        </p:nvSpPr>
        <p:spPr>
          <a:xfrm>
            <a:off x="8066243" y="5675728"/>
            <a:ext cx="1800463" cy="307777"/>
          </a:xfrm>
          <a:prstGeom prst="rect">
            <a:avLst/>
          </a:prstGeom>
          <a:noFill/>
        </p:spPr>
        <p:txBody>
          <a:bodyPr wrap="square" rtlCol="0">
            <a:spAutoFit/>
          </a:bodyPr>
          <a:lstStyle/>
          <a:p>
            <a:r>
              <a:rPr lang="en-US" sz="1400" b="1" dirty="0"/>
              <a:t>Preventive measures</a:t>
            </a:r>
          </a:p>
        </p:txBody>
      </p:sp>
    </p:spTree>
    <p:extLst>
      <p:ext uri="{BB962C8B-B14F-4D97-AF65-F5344CB8AC3E}">
        <p14:creationId xmlns:p14="http://schemas.microsoft.com/office/powerpoint/2010/main" val="5429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92635</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FF8A8-4FC2-4555-875A-368F009E4B68}"/>
</file>

<file path=customXml/itemProps2.xml><?xml version="1.0" encoding="utf-8"?>
<ds:datastoreItem xmlns:ds="http://schemas.openxmlformats.org/officeDocument/2006/customXml" ds:itemID="{ECEB1FCF-0E89-482E-A62E-598FF58845D8}">
  <ds:schemaRefs>
    <ds:schemaRef ds:uri="http://purl.org/dc/dcmitype/"/>
    <ds:schemaRef ds:uri="http://schemas.microsoft.com/office/infopath/2007/PartnerControls"/>
    <ds:schemaRef ds:uri="http://purl.org/dc/terms/"/>
    <ds:schemaRef ds:uri="http://schemas.microsoft.com/office/2006/metadata/properties"/>
    <ds:schemaRef ds:uri="9d51eac6-a7d5-47f5-a119-63d146adb134"/>
    <ds:schemaRef ds:uri="http://schemas.microsoft.com/sharepoint/v3"/>
    <ds:schemaRef ds:uri="http://purl.org/dc/elements/1.1/"/>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10803</TotalTime>
  <Words>208</Words>
  <Application>Microsoft Office PowerPoint</Application>
  <PresentationFormat>Widescreen</PresentationFormat>
  <Paragraphs>18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vt:lpstr>
      <vt:lpstr>Gill Sans Light</vt:lpstr>
      <vt:lpstr>Tahoma</vt:lpstr>
      <vt:lpstr>Times New Roman</vt:lpstr>
      <vt:lpstr>Office Theme</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NAD#19 final pack post DP IRC</dc:title>
  <dc:creator>nazar@umsoman.com</dc:creator>
  <cp:lastModifiedBy>Balushi, Sumaiya MSE36</cp:lastModifiedBy>
  <cp:revision>512</cp:revision>
  <cp:lastPrinted>2021-10-05T07:03:07Z</cp:lastPrinted>
  <dcterms:created xsi:type="dcterms:W3CDTF">2018-09-24T07:27:56Z</dcterms:created>
  <dcterms:modified xsi:type="dcterms:W3CDTF">2022-07-25T08:06:42Z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