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32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B25"/>
    <a:srgbClr val="24A316"/>
    <a:srgbClr val="16942A"/>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3" autoAdjust="0"/>
    <p:restoredTop sz="93528" autoAdjust="0"/>
  </p:normalViewPr>
  <p:slideViewPr>
    <p:cSldViewPr snapToGrid="0" snapToObjects="1">
      <p:cViewPr varScale="1">
        <p:scale>
          <a:sx n="87" d="100"/>
          <a:sy n="87" d="100"/>
        </p:scale>
        <p:origin x="300" y="102"/>
      </p:cViewPr>
      <p:guideLst/>
    </p:cSldViewPr>
  </p:slideViewPr>
  <p:notesTextViewPr>
    <p:cViewPr>
      <p:scale>
        <a:sx n="1" d="1"/>
        <a:sy n="1" d="1"/>
      </p:scale>
      <p:origin x="0" y="0"/>
    </p:cViewPr>
  </p:notesTextViewPr>
  <p:notesViewPr>
    <p:cSldViewPr snapToGrid="0" snapToObjects="1">
      <p:cViewPr varScale="1">
        <p:scale>
          <a:sx n="83" d="100"/>
          <a:sy n="83" d="100"/>
        </p:scale>
        <p:origin x="36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t>25/07/2022</a:t>
            </a:fld>
            <a:endParaRPr lang="en-US"/>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t>‹#›</a:t>
            </a:fld>
            <a:endParaRPr lang="en-US"/>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1F27E-834E-4F26-A38E-D9AD78458120}" type="datetimeFigureOut">
              <a:rPr lang="en-US" smtClean="0"/>
              <a:t>25/07/2022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714CE-FB4E-4316-BED5-DE0DF6B1D8E5}" type="slidenum">
              <a:rPr lang="en-US" smtClean="0"/>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No names or detail of company to link this to any recent specific incident </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a:t>
            </a:fld>
            <a:endParaRPr lang="en-US"/>
          </a:p>
        </p:txBody>
      </p:sp>
    </p:spTree>
    <p:extLst>
      <p:ext uri="{BB962C8B-B14F-4D97-AF65-F5344CB8AC3E}">
        <p14:creationId xmlns:p14="http://schemas.microsoft.com/office/powerpoint/2010/main" val="52708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ACF6C6-A3AC-45E9-80FA-E64CF7ED6343}"/>
              </a:ext>
            </a:extLst>
          </p:cNvPr>
          <p:cNvPicPr>
            <a:picLocks noChangeAspect="1"/>
          </p:cNvPicPr>
          <p:nvPr/>
        </p:nvPicPr>
        <p:blipFill>
          <a:blip r:embed="rId3"/>
          <a:stretch>
            <a:fillRect/>
          </a:stretch>
        </p:blipFill>
        <p:spPr>
          <a:xfrm>
            <a:off x="8846048" y="3141176"/>
            <a:ext cx="3122063" cy="2823568"/>
          </a:xfrm>
          <a:prstGeom prst="rect">
            <a:avLst/>
          </a:prstGeom>
        </p:spPr>
      </p:pic>
      <p:pic>
        <p:nvPicPr>
          <p:cNvPr id="3" name="Picture 2">
            <a:extLst>
              <a:ext uri="{FF2B5EF4-FFF2-40B4-BE49-F238E27FC236}">
                <a16:creationId xmlns:a16="http://schemas.microsoft.com/office/drawing/2014/main" id="{C5810207-DF76-426C-A20B-50C58D1C85F4}"/>
              </a:ext>
            </a:extLst>
          </p:cNvPr>
          <p:cNvPicPr>
            <a:picLocks noChangeAspect="1"/>
          </p:cNvPicPr>
          <p:nvPr/>
        </p:nvPicPr>
        <p:blipFill rotWithShape="1">
          <a:blip r:embed="rId4"/>
          <a:srcRect r="2941"/>
          <a:stretch/>
        </p:blipFill>
        <p:spPr>
          <a:xfrm>
            <a:off x="8846048" y="547149"/>
            <a:ext cx="3092295" cy="2514550"/>
          </a:xfrm>
          <a:prstGeom prst="rect">
            <a:avLst/>
          </a:prstGeom>
        </p:spPr>
      </p:pic>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98383" y="0"/>
            <a:ext cx="11893617" cy="453582"/>
          </a:xfrm>
          <a:solidFill>
            <a:srgbClr val="FFCB25"/>
          </a:solidFill>
        </p:spPr>
        <p:txBody>
          <a:bodyPr>
            <a:noAutofit/>
          </a:bodyPr>
          <a:lstStyle/>
          <a:p>
            <a:pPr algn="ctr"/>
            <a:r>
              <a:rPr lang="en-GB" sz="3200" b="1" dirty="0">
                <a:solidFill>
                  <a:srgbClr val="00B050"/>
                </a:solidFill>
                <a:latin typeface="Calibri" panose="020F0502020204030204" pitchFamily="34" charset="0"/>
                <a:ea typeface="MS PGothic" pitchFamily="34" charset="-128"/>
              </a:rPr>
              <a:t>PDO Second Alert</a:t>
            </a:r>
            <a:endParaRPr lang="en-US" sz="3200" dirty="0"/>
          </a:p>
        </p:txBody>
      </p:sp>
      <p:sp>
        <p:nvSpPr>
          <p:cNvPr id="5" name="Rectangle 8">
            <a:extLst>
              <a:ext uri="{FF2B5EF4-FFF2-40B4-BE49-F238E27FC236}">
                <a16:creationId xmlns:a16="http://schemas.microsoft.com/office/drawing/2014/main" id="{FD5EE90D-485E-4C69-8327-07F9A591A453}"/>
              </a:ext>
            </a:extLst>
          </p:cNvPr>
          <p:cNvSpPr>
            <a:spLocks noChangeArrowheads="1"/>
          </p:cNvSpPr>
          <p:nvPr/>
        </p:nvSpPr>
        <p:spPr bwMode="auto">
          <a:xfrm>
            <a:off x="620984" y="684311"/>
            <a:ext cx="5475015" cy="307777"/>
          </a:xfrm>
          <a:prstGeom prst="rect">
            <a:avLst/>
          </a:prstGeom>
          <a:noFill/>
          <a:ln w="9525">
            <a:noFill/>
            <a:miter lim="800000"/>
            <a:headEnd/>
            <a:tailEnd/>
          </a:ln>
        </p:spPr>
        <p:txBody>
          <a:bodyPr wrap="square">
            <a:spAutoFit/>
          </a:bodyPr>
          <a:lstStyle/>
          <a:p>
            <a:pPr marL="114300" indent="-114300" algn="just" eaLnBrk="0" fontAlgn="base" hangingPunct="0">
              <a:spcBef>
                <a:spcPct val="0"/>
              </a:spcBef>
              <a:spcAft>
                <a:spcPct val="0"/>
              </a:spcAft>
            </a:pPr>
            <a:r>
              <a:rPr lang="en-GB" sz="1400" b="1" dirty="0">
                <a:latin typeface="Tahoma" pitchFamily="34" charset="0"/>
                <a:ea typeface="MS PGothic" pitchFamily="34" charset="-128"/>
              </a:rPr>
              <a:t>Date:</a:t>
            </a:r>
            <a:r>
              <a:rPr lang="en-US" sz="1400" b="1" dirty="0">
                <a:solidFill>
                  <a:schemeClr val="accent2"/>
                </a:solidFill>
                <a:latin typeface="Tahoma" pitchFamily="34" charset="0"/>
                <a:ea typeface="MS PGothic" pitchFamily="34" charset="-128"/>
              </a:rPr>
              <a:t> </a:t>
            </a:r>
            <a:r>
              <a:rPr lang="en-US" sz="1400" b="1" dirty="0">
                <a:solidFill>
                  <a:schemeClr val="accent1"/>
                </a:solidFill>
                <a:latin typeface="Tahoma" pitchFamily="34" charset="0"/>
                <a:ea typeface="MS PGothic" pitchFamily="34" charset="-128"/>
              </a:rPr>
              <a:t>10.10.2021 </a:t>
            </a:r>
            <a:r>
              <a:rPr lang="en-US" sz="1400" b="1" dirty="0">
                <a:solidFill>
                  <a:srgbClr val="333399"/>
                </a:solidFill>
                <a:latin typeface="Tahoma" pitchFamily="34" charset="0"/>
                <a:ea typeface="MS PGothic" pitchFamily="34" charset="-128"/>
              </a:rPr>
              <a:t>              </a:t>
            </a:r>
            <a:r>
              <a:rPr lang="en-US" sz="1400" b="1" dirty="0">
                <a:latin typeface="Tahoma" pitchFamily="34" charset="0"/>
                <a:ea typeface="MS PGothic" pitchFamily="34" charset="-128"/>
              </a:rPr>
              <a:t>Incident title: </a:t>
            </a:r>
            <a:r>
              <a:rPr lang="en-US" sz="1400" b="1" dirty="0">
                <a:solidFill>
                  <a:schemeClr val="accent1"/>
                </a:solidFill>
                <a:latin typeface="Tahoma" pitchFamily="34" charset="0"/>
                <a:ea typeface="MS PGothic" pitchFamily="34" charset="-128"/>
              </a:rPr>
              <a:t>NAD#20 </a:t>
            </a:r>
          </a:p>
        </p:txBody>
      </p:sp>
      <p:sp>
        <p:nvSpPr>
          <p:cNvPr id="2" name="Rectangle 1">
            <a:extLst>
              <a:ext uri="{FF2B5EF4-FFF2-40B4-BE49-F238E27FC236}">
                <a16:creationId xmlns:a16="http://schemas.microsoft.com/office/drawing/2014/main" id="{FE96C564-35A0-4A29-8BEE-E806A1D04528}"/>
              </a:ext>
            </a:extLst>
          </p:cNvPr>
          <p:cNvSpPr/>
          <p:nvPr/>
        </p:nvSpPr>
        <p:spPr>
          <a:xfrm>
            <a:off x="599277" y="1120146"/>
            <a:ext cx="7783276" cy="4778231"/>
          </a:xfrm>
          <a:prstGeom prst="rect">
            <a:avLst/>
          </a:prstGeom>
        </p:spPr>
        <p:txBody>
          <a:bodyPr wrap="square">
            <a:spAutoFit/>
          </a:bodyPr>
          <a:lstStyle/>
          <a:p>
            <a:pPr marL="114300" indent="-114300" algn="just" eaLnBrk="0" fontAlgn="base" hangingPunct="0">
              <a:spcBef>
                <a:spcPct val="0"/>
              </a:spcBef>
              <a:spcAft>
                <a:spcPct val="0"/>
              </a:spcAft>
              <a:defRPr/>
            </a:pPr>
            <a:r>
              <a:rPr lang="en-US" b="1" dirty="0">
                <a:solidFill>
                  <a:srgbClr val="FF0000"/>
                </a:solidFill>
                <a:latin typeface="Calibri" panose="020F0502020204030204" pitchFamily="34" charset="0"/>
                <a:cs typeface="Calibri" panose="020F0502020204030204" pitchFamily="34" charset="0"/>
              </a:rPr>
              <a:t>What happened?</a:t>
            </a:r>
          </a:p>
          <a:p>
            <a:pPr marL="114300" lvl="0" indent="-114300" algn="just" eaLnBrk="0" fontAlgn="base" hangingPunct="0">
              <a:spcBef>
                <a:spcPct val="0"/>
              </a:spcBef>
              <a:spcAft>
                <a:spcPct val="0"/>
              </a:spcAft>
              <a:defRPr/>
            </a:pPr>
            <a:endParaRPr lang="en-US" sz="1600" b="1" dirty="0">
              <a:solidFill>
                <a:schemeClr val="accent1"/>
              </a:solidFill>
              <a:latin typeface="Calibri" panose="020F0502020204030204" pitchFamily="34" charset="0"/>
              <a:cs typeface="Calibri" panose="020F0502020204030204" pitchFamily="34" charset="0"/>
            </a:endParaRPr>
          </a:p>
          <a:p>
            <a:pPr marL="114300" lvl="0" indent="-114300" algn="just" eaLnBrk="0" fontAlgn="base" hangingPunct="0">
              <a:spcBef>
                <a:spcPct val="0"/>
              </a:spcBef>
              <a:spcAft>
                <a:spcPct val="0"/>
              </a:spcAft>
              <a:defRPr/>
            </a:pPr>
            <a:r>
              <a:rPr lang="en-US" sz="1400" dirty="0"/>
              <a:t>   On the 10th of October 2021, around 6.20 a.m., one of the contractor employees was found unresponsive inside his room's adjoining washroom. The deceased was sharing a room with another contractor employee at the time of his death. His roommate awakened at 05.50 a.m. on the day of the event and went to the washroom, only to discover that the door was locked from the inside. He banged on the door numerous times after waiting for few minutes but received no response. He eventually phoned for assistance, and when they forced open the washroom door, they spotted the deceased lying inside the bath tray. His extremities were cold and he didn't have a pulse when examined. Although an emergency response was initiated, he was declared dead by PDO doctor at 06:30 hours due to the lack of signs of life.</a:t>
            </a:r>
          </a:p>
          <a:p>
            <a:pPr marL="114300" lvl="0" indent="-114300" algn="just" eaLnBrk="0" fontAlgn="base" hangingPunct="0">
              <a:spcBef>
                <a:spcPct val="0"/>
              </a:spcBef>
              <a:spcAft>
                <a:spcPct val="0"/>
              </a:spcAft>
              <a:defRPr/>
            </a:pPr>
            <a:endParaRPr lang="en-US" sz="1050" dirty="0">
              <a:solidFill>
                <a:srgbClr val="000000"/>
              </a:solidFill>
              <a:latin typeface="Calibri" panose="020F0502020204030204" pitchFamily="34" charset="0"/>
              <a:ea typeface="MS PGothic" pitchFamily="34" charset="-128"/>
            </a:endParaRPr>
          </a:p>
          <a:p>
            <a:pPr marL="114300" lvl="0" indent="-114300" algn="just" eaLnBrk="0" fontAlgn="base" hangingPunct="0">
              <a:spcBef>
                <a:spcPct val="0"/>
              </a:spcBef>
              <a:spcAft>
                <a:spcPct val="0"/>
              </a:spcAft>
              <a:defRPr/>
            </a:pPr>
            <a:r>
              <a:rPr lang="en-US" b="1" dirty="0">
                <a:solidFill>
                  <a:schemeClr val="accent1"/>
                </a:solidFill>
                <a:latin typeface="Calibri" panose="020F0502020204030204" pitchFamily="34" charset="0"/>
                <a:cs typeface="Calibri" panose="020F0502020204030204" pitchFamily="34" charset="0"/>
              </a:rPr>
              <a:t>Your learning from this incident..</a:t>
            </a:r>
          </a:p>
          <a:p>
            <a:pPr marL="114300" lvl="0" indent="-114300" algn="just" eaLnBrk="0" fontAlgn="base" hangingPunct="0">
              <a:spcBef>
                <a:spcPct val="0"/>
              </a:spcBef>
              <a:spcAft>
                <a:spcPct val="0"/>
              </a:spcAft>
              <a:defRPr/>
            </a:pPr>
            <a:endParaRPr lang="en-US" b="1" dirty="0">
              <a:solidFill>
                <a:schemeClr val="accent1"/>
              </a:solidFill>
              <a:latin typeface="Calibri" panose="020F0502020204030204" pitchFamily="34" charset="0"/>
              <a:cs typeface="Calibri" panose="020F0502020204030204" pitchFamily="34" charset="0"/>
            </a:endParaRPr>
          </a:p>
          <a:p>
            <a:pPr marL="285750" lvl="0" indent="-285750" eaLnBrk="0" fontAlgn="base" hangingPunct="0">
              <a:spcBef>
                <a:spcPct val="0"/>
              </a:spcBef>
              <a:spcAft>
                <a:spcPct val="0"/>
              </a:spcAft>
              <a:buFont typeface="Wingdings" panose="05000000000000000000" pitchFamily="2" charset="2"/>
              <a:buChar char="§"/>
              <a:defRPr/>
            </a:pPr>
            <a:r>
              <a:rPr lang="en-US" sz="1400" dirty="0">
                <a:solidFill>
                  <a:prstClr val="black"/>
                </a:solidFill>
              </a:rPr>
              <a:t>Follow a healthy lifestyle (</a:t>
            </a:r>
            <a:r>
              <a:rPr lang="en-US" sz="1400" dirty="0"/>
              <a:t>Eat a well-balanced </a:t>
            </a:r>
            <a:r>
              <a:rPr lang="en-US" sz="1400" dirty="0">
                <a:solidFill>
                  <a:prstClr val="black"/>
                </a:solidFill>
              </a:rPr>
              <a:t>low-fat, high-fiber diet rich in whole grains </a:t>
            </a:r>
            <a:r>
              <a:rPr lang="en-US" sz="1400" dirty="0"/>
              <a:t>diet and exercise regularly).</a:t>
            </a:r>
          </a:p>
          <a:p>
            <a:pPr marL="285750" lvl="0" indent="-285750" eaLnBrk="0" fontAlgn="base" hangingPunct="0">
              <a:spcBef>
                <a:spcPct val="0"/>
              </a:spcBef>
              <a:spcAft>
                <a:spcPct val="0"/>
              </a:spcAft>
              <a:buFont typeface="Wingdings" panose="05000000000000000000" pitchFamily="2" charset="2"/>
              <a:buChar char="§"/>
              <a:defRPr/>
            </a:pPr>
            <a:r>
              <a:rPr lang="en-US" sz="1400" dirty="0"/>
              <a:t>In case of any chronic health conditions, ensure to attend your monthly medical checks &amp; take your medications as prescribed.  </a:t>
            </a:r>
          </a:p>
          <a:p>
            <a:pPr marL="285750" lvl="0" indent="-285750" eaLnBrk="0" fontAlgn="base" hangingPunct="0">
              <a:spcBef>
                <a:spcPct val="0"/>
              </a:spcBef>
              <a:spcAft>
                <a:spcPct val="0"/>
              </a:spcAft>
              <a:buFont typeface="Wingdings" panose="05000000000000000000" pitchFamily="2" charset="2"/>
              <a:buChar char="§"/>
              <a:defRPr/>
            </a:pPr>
            <a:r>
              <a:rPr lang="en-US" sz="1400" dirty="0"/>
              <a:t>take their medicines as prescribed.</a:t>
            </a:r>
          </a:p>
          <a:p>
            <a:pPr marL="285750" lvl="0" indent="-285750" eaLnBrk="0" fontAlgn="base" hangingPunct="0">
              <a:spcBef>
                <a:spcPct val="0"/>
              </a:spcBef>
              <a:spcAft>
                <a:spcPct val="0"/>
              </a:spcAft>
              <a:buFont typeface="Wingdings" panose="05000000000000000000" pitchFamily="2" charset="2"/>
              <a:buChar char="§"/>
              <a:defRPr/>
            </a:pPr>
            <a:r>
              <a:rPr lang="en-US" sz="1400" dirty="0"/>
              <a:t>Ask for help from your coworkers or roommate if you're feeling uneasy.</a:t>
            </a:r>
          </a:p>
          <a:p>
            <a:pPr marL="285750" lvl="0" indent="-285750" eaLnBrk="0" fontAlgn="base" hangingPunct="0">
              <a:spcBef>
                <a:spcPct val="0"/>
              </a:spcBef>
              <a:spcAft>
                <a:spcPct val="0"/>
              </a:spcAft>
              <a:buFont typeface="Wingdings" panose="05000000000000000000" pitchFamily="2" charset="2"/>
              <a:buChar char="§"/>
              <a:defRPr/>
            </a:pPr>
            <a:r>
              <a:rPr lang="en-US" sz="1400" dirty="0"/>
              <a:t>Report to the clinic if you're not feeling well.</a:t>
            </a:r>
          </a:p>
        </p:txBody>
      </p:sp>
      <p:sp>
        <p:nvSpPr>
          <p:cNvPr id="9" name="TextBox 16">
            <a:extLst>
              <a:ext uri="{FF2B5EF4-FFF2-40B4-BE49-F238E27FC236}">
                <a16:creationId xmlns:a16="http://schemas.microsoft.com/office/drawing/2014/main" id="{9ED9779D-8D8D-46DE-8A53-68D8924A5AC2}"/>
              </a:ext>
            </a:extLst>
          </p:cNvPr>
          <p:cNvSpPr txBox="1">
            <a:spLocks noChangeArrowheads="1"/>
          </p:cNvSpPr>
          <p:nvPr/>
        </p:nvSpPr>
        <p:spPr bwMode="auto">
          <a:xfrm>
            <a:off x="1509628" y="6066033"/>
            <a:ext cx="5590517" cy="338554"/>
          </a:xfrm>
          <a:prstGeom prst="rect">
            <a:avLst/>
          </a:prstGeom>
          <a:solidFill>
            <a:schemeClr val="accent1"/>
          </a:solidFill>
          <a:ln w="9525">
            <a:no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00"/>
                </a:solidFill>
                <a:effectLst/>
                <a:uLnTx/>
                <a:uFillTx/>
                <a:latin typeface="Tahoma" pitchFamily="34" charset="0"/>
                <a:ea typeface="MS PGothic" pitchFamily="34" charset="-128"/>
              </a:rPr>
              <a:t>Follow healthy lifestyle and take</a:t>
            </a:r>
            <a:r>
              <a:rPr lang="en-US" sz="1600" b="1" kern="0" dirty="0">
                <a:solidFill>
                  <a:srgbClr val="FFFF00"/>
                </a:solidFill>
                <a:latin typeface="Tahoma" pitchFamily="34" charset="0"/>
                <a:ea typeface="MS PGothic" pitchFamily="34" charset="-128"/>
              </a:rPr>
              <a:t> care of your heart</a:t>
            </a:r>
            <a:endParaRPr kumimoji="0" lang="en-US" sz="1600" b="1" i="0" u="none" strike="noStrike" kern="0" cap="none" spc="0" normalizeH="0" baseline="0" noProof="0" dirty="0">
              <a:ln>
                <a:noFill/>
              </a:ln>
              <a:solidFill>
                <a:srgbClr val="FFFF00"/>
              </a:solidFill>
              <a:effectLst/>
              <a:uLnTx/>
              <a:uFillTx/>
              <a:latin typeface="Tahoma" pitchFamily="34" charset="0"/>
              <a:ea typeface="MS PGothic" pitchFamily="34" charset="-128"/>
            </a:endParaRPr>
          </a:p>
        </p:txBody>
      </p:sp>
      <p:grpSp>
        <p:nvGrpSpPr>
          <p:cNvPr id="13" name="Group 131">
            <a:extLst>
              <a:ext uri="{FF2B5EF4-FFF2-40B4-BE49-F238E27FC236}">
                <a16:creationId xmlns:a16="http://schemas.microsoft.com/office/drawing/2014/main" id="{63508727-9A5C-471E-B156-BE887E5521C1}"/>
              </a:ext>
            </a:extLst>
          </p:cNvPr>
          <p:cNvGrpSpPr>
            <a:grpSpLocks/>
          </p:cNvGrpSpPr>
          <p:nvPr/>
        </p:nvGrpSpPr>
        <p:grpSpPr bwMode="auto">
          <a:xfrm>
            <a:off x="11614049" y="2610753"/>
            <a:ext cx="336550" cy="544513"/>
            <a:chOff x="3504" y="544"/>
            <a:chExt cx="2287" cy="1855"/>
          </a:xfrm>
        </p:grpSpPr>
        <p:sp>
          <p:nvSpPr>
            <p:cNvPr id="14" name="Line 129">
              <a:extLst>
                <a:ext uri="{FF2B5EF4-FFF2-40B4-BE49-F238E27FC236}">
                  <a16:creationId xmlns:a16="http://schemas.microsoft.com/office/drawing/2014/main" id="{751268B7-6872-4DF2-BFD9-24563FA9D6A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5" name="Line 130">
              <a:extLst>
                <a:ext uri="{FF2B5EF4-FFF2-40B4-BE49-F238E27FC236}">
                  <a16:creationId xmlns:a16="http://schemas.microsoft.com/office/drawing/2014/main" id="{81BAD127-1C90-4FFF-B77F-C3285A5F259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16" name="Freeform 132">
            <a:extLst>
              <a:ext uri="{FF2B5EF4-FFF2-40B4-BE49-F238E27FC236}">
                <a16:creationId xmlns:a16="http://schemas.microsoft.com/office/drawing/2014/main" id="{2B7B8050-3007-4446-9655-453944A781E8}"/>
              </a:ext>
            </a:extLst>
          </p:cNvPr>
          <p:cNvSpPr>
            <a:spLocks/>
          </p:cNvSpPr>
          <p:nvPr/>
        </p:nvSpPr>
        <p:spPr bwMode="auto">
          <a:xfrm>
            <a:off x="11630169" y="5441177"/>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54297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92636</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purl.org/dc/elements/1.1/"/>
    <ds:schemaRef ds:uri="http://schemas.microsoft.com/office/2006/metadata/properties"/>
    <ds:schemaRef ds:uri="9d51eac6-a7d5-47f5-a119-63d146adb134"/>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DA173C05-CDCE-4F0B-9E61-FDBF1F70B6E1}"/>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8902</TotalTime>
  <Words>288</Words>
  <Application>Microsoft Office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Gill Sans</vt:lpstr>
      <vt:lpstr>Gill Sans Light</vt:lpstr>
      <vt:lpstr>Tahoma</vt:lpstr>
      <vt:lpstr>Times New Roman</vt:lpstr>
      <vt:lpstr>Wingdings</vt:lpstr>
      <vt:lpstr>Office Theme</vt:lpstr>
      <vt:lpstr>PDO Second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NAD#20 post DPMIRC Final</dc:title>
  <dc:creator>nazar@umsoman.com</dc:creator>
  <cp:lastModifiedBy>Balushi, Sumaiya MSE36</cp:lastModifiedBy>
  <cp:revision>673</cp:revision>
  <dcterms:created xsi:type="dcterms:W3CDTF">2018-09-24T07:27:56Z</dcterms:created>
  <dcterms:modified xsi:type="dcterms:W3CDTF">2022-07-25T08:05:00Z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