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32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B25"/>
    <a:srgbClr val="24A316"/>
    <a:srgbClr val="16942A"/>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515" autoAdjust="0"/>
  </p:normalViewPr>
  <p:slideViewPr>
    <p:cSldViewPr snapToGrid="0" snapToObjects="1">
      <p:cViewPr varScale="1">
        <p:scale>
          <a:sx n="84" d="100"/>
          <a:sy n="84" d="100"/>
        </p:scale>
        <p:origin x="372" y="120"/>
      </p:cViewPr>
      <p:guideLst/>
    </p:cSldViewPr>
  </p:slideViewPr>
  <p:notesTextViewPr>
    <p:cViewPr>
      <p:scale>
        <a:sx n="1" d="1"/>
        <a:sy n="1" d="1"/>
      </p:scale>
      <p:origin x="0" y="0"/>
    </p:cViewPr>
  </p:notesTextViewPr>
  <p:notesViewPr>
    <p:cSldViewPr snapToGrid="0" snapToObjects="1">
      <p:cViewPr varScale="1">
        <p:scale>
          <a:sx n="83" d="100"/>
          <a:sy n="83" d="100"/>
        </p:scale>
        <p:origin x="36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t>25/07/2022</a:t>
            </a:fld>
            <a:endParaRPr lang="en-US"/>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t>‹#›</a:t>
            </a:fld>
            <a:endParaRPr lang="en-US"/>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1F27E-834E-4F26-A38E-D9AD78458120}" type="datetimeFigureOut">
              <a:rPr lang="en-US" smtClean="0"/>
              <a:t>25/07/2022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714CE-FB4E-4316-BED5-DE0DF6B1D8E5}" type="slidenum">
              <a:rPr lang="en-US" smtClean="0"/>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No names or detail of company to link this to any recent specific incident </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a:t>
            </a:fld>
            <a:endParaRPr lang="en-US"/>
          </a:p>
        </p:txBody>
      </p:sp>
    </p:spTree>
    <p:extLst>
      <p:ext uri="{BB962C8B-B14F-4D97-AF65-F5344CB8AC3E}">
        <p14:creationId xmlns:p14="http://schemas.microsoft.com/office/powerpoint/2010/main" val="52708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98383" y="0"/>
            <a:ext cx="11893617" cy="453582"/>
          </a:xfrm>
          <a:solidFill>
            <a:srgbClr val="FFCB25"/>
          </a:solidFill>
        </p:spPr>
        <p:txBody>
          <a:bodyPr>
            <a:noAutofit/>
          </a:bodyPr>
          <a:lstStyle/>
          <a:p>
            <a:pPr algn="ctr"/>
            <a:r>
              <a:rPr lang="en-GB" sz="3200" b="1" dirty="0">
                <a:solidFill>
                  <a:srgbClr val="00B050"/>
                </a:solidFill>
                <a:latin typeface="Calibri" panose="020F0502020204030204" pitchFamily="34" charset="0"/>
                <a:ea typeface="MS PGothic" pitchFamily="34" charset="-128"/>
              </a:rPr>
              <a:t>PDO Second Alert</a:t>
            </a:r>
            <a:endParaRPr lang="en-US" sz="3200" dirty="0"/>
          </a:p>
        </p:txBody>
      </p:sp>
      <p:sp>
        <p:nvSpPr>
          <p:cNvPr id="5" name="Rectangle 8">
            <a:extLst>
              <a:ext uri="{FF2B5EF4-FFF2-40B4-BE49-F238E27FC236}">
                <a16:creationId xmlns:a16="http://schemas.microsoft.com/office/drawing/2014/main" id="{FD5EE90D-485E-4C69-8327-07F9A591A453}"/>
              </a:ext>
            </a:extLst>
          </p:cNvPr>
          <p:cNvSpPr>
            <a:spLocks noChangeArrowheads="1"/>
          </p:cNvSpPr>
          <p:nvPr/>
        </p:nvSpPr>
        <p:spPr bwMode="auto">
          <a:xfrm>
            <a:off x="620984" y="684311"/>
            <a:ext cx="5475015" cy="307777"/>
          </a:xfrm>
          <a:prstGeom prst="rect">
            <a:avLst/>
          </a:prstGeom>
          <a:noFill/>
          <a:ln w="9525">
            <a:noFill/>
            <a:miter lim="800000"/>
            <a:headEnd/>
            <a:tailEnd/>
          </a:ln>
        </p:spPr>
        <p:txBody>
          <a:bodyPr wrap="square">
            <a:spAutoFit/>
          </a:bodyPr>
          <a:lstStyle/>
          <a:p>
            <a:pPr marL="114300" indent="-114300" algn="just" eaLnBrk="0" fontAlgn="base" hangingPunct="0">
              <a:spcBef>
                <a:spcPct val="0"/>
              </a:spcBef>
              <a:spcAft>
                <a:spcPct val="0"/>
              </a:spcAft>
            </a:pPr>
            <a:r>
              <a:rPr lang="en-GB" sz="1400" b="1" dirty="0">
                <a:latin typeface="Tahoma" pitchFamily="34" charset="0"/>
                <a:ea typeface="MS PGothic" pitchFamily="34" charset="-128"/>
              </a:rPr>
              <a:t>Date:</a:t>
            </a:r>
            <a:r>
              <a:rPr lang="en-US" sz="1400" b="1" dirty="0">
                <a:solidFill>
                  <a:schemeClr val="accent2"/>
                </a:solidFill>
                <a:latin typeface="Tahoma" pitchFamily="34" charset="0"/>
                <a:ea typeface="MS PGothic" pitchFamily="34" charset="-128"/>
              </a:rPr>
              <a:t> </a:t>
            </a:r>
            <a:r>
              <a:rPr lang="en-US" sz="1400" b="1" dirty="0">
                <a:solidFill>
                  <a:schemeClr val="accent1"/>
                </a:solidFill>
                <a:latin typeface="Tahoma" pitchFamily="34" charset="0"/>
                <a:ea typeface="MS PGothic" pitchFamily="34" charset="-128"/>
              </a:rPr>
              <a:t>21.11.2021 </a:t>
            </a:r>
            <a:r>
              <a:rPr lang="en-US" sz="1400" b="1" dirty="0">
                <a:solidFill>
                  <a:srgbClr val="333399"/>
                </a:solidFill>
                <a:latin typeface="Tahoma" pitchFamily="34" charset="0"/>
                <a:ea typeface="MS PGothic" pitchFamily="34" charset="-128"/>
              </a:rPr>
              <a:t>              </a:t>
            </a:r>
            <a:r>
              <a:rPr lang="en-US" sz="1400" b="1" dirty="0">
                <a:latin typeface="Tahoma" pitchFamily="34" charset="0"/>
                <a:ea typeface="MS PGothic" pitchFamily="34" charset="-128"/>
              </a:rPr>
              <a:t>Incident title: </a:t>
            </a:r>
            <a:r>
              <a:rPr lang="en-US" sz="1400" b="1" dirty="0">
                <a:solidFill>
                  <a:schemeClr val="accent1"/>
                </a:solidFill>
                <a:latin typeface="Tahoma" pitchFamily="34" charset="0"/>
                <a:ea typeface="MS PGothic" pitchFamily="34" charset="-128"/>
              </a:rPr>
              <a:t>NAD#21 </a:t>
            </a:r>
          </a:p>
        </p:txBody>
      </p:sp>
      <p:sp>
        <p:nvSpPr>
          <p:cNvPr id="2" name="Rectangle 1">
            <a:extLst>
              <a:ext uri="{FF2B5EF4-FFF2-40B4-BE49-F238E27FC236}">
                <a16:creationId xmlns:a16="http://schemas.microsoft.com/office/drawing/2014/main" id="{FE96C564-35A0-4A29-8BEE-E806A1D04528}"/>
              </a:ext>
            </a:extLst>
          </p:cNvPr>
          <p:cNvSpPr/>
          <p:nvPr/>
        </p:nvSpPr>
        <p:spPr>
          <a:xfrm>
            <a:off x="620985" y="1188223"/>
            <a:ext cx="7809398" cy="4770537"/>
          </a:xfrm>
          <a:prstGeom prst="rect">
            <a:avLst/>
          </a:prstGeom>
        </p:spPr>
        <p:txBody>
          <a:bodyPr wrap="square">
            <a:spAutoFit/>
          </a:bodyPr>
          <a:lstStyle/>
          <a:p>
            <a:pPr marL="114300" lvl="0" indent="-114300" algn="just" eaLnBrk="0" fontAlgn="base" hangingPunct="0">
              <a:spcBef>
                <a:spcPct val="0"/>
              </a:spcBef>
              <a:spcAft>
                <a:spcPct val="0"/>
              </a:spcAft>
              <a:defRPr/>
            </a:pPr>
            <a:r>
              <a:rPr lang="en-US" b="1" dirty="0">
                <a:solidFill>
                  <a:srgbClr val="FF0000"/>
                </a:solidFill>
                <a:latin typeface="Times New Roman" panose="02020603050405020304" pitchFamily="18" charset="0"/>
                <a:cs typeface="Times New Roman" panose="02020603050405020304" pitchFamily="18" charset="0"/>
              </a:rPr>
              <a:t>What happened? </a:t>
            </a:r>
          </a:p>
          <a:p>
            <a:pPr marL="114300" lvl="0" indent="-114300" algn="just" eaLnBrk="0" fontAlgn="base" hangingPunct="0">
              <a:spcBef>
                <a:spcPct val="0"/>
              </a:spcBef>
              <a:spcAft>
                <a:spcPct val="0"/>
              </a:spcAft>
              <a:defRPr/>
            </a:pPr>
            <a:endParaRPr lang="en-US" sz="1600" b="1" dirty="0">
              <a:solidFill>
                <a:srgbClr val="FF0000"/>
              </a:solidFill>
              <a:latin typeface="Times New Roman" panose="02020603050405020304" pitchFamily="18" charset="0"/>
              <a:cs typeface="Times New Roman" panose="02020603050405020304" pitchFamily="18" charset="0"/>
            </a:endParaRPr>
          </a:p>
          <a:p>
            <a:pPr marL="114300" lvl="0" indent="-114300" algn="just" eaLnBrk="0" fontAlgn="base" hangingPunct="0">
              <a:spcBef>
                <a:spcPct val="0"/>
              </a:spcBef>
              <a:spcAft>
                <a:spcPct val="0"/>
              </a:spcAft>
              <a:defRPr/>
            </a:pPr>
            <a:r>
              <a:rPr lang="en-US" sz="1600" dirty="0">
                <a:latin typeface="Calibri" panose="020F0502020204030204" pitchFamily="34" charset="0"/>
                <a:ea typeface="MS PGothic" pitchFamily="34" charset="-128"/>
              </a:rPr>
              <a:t>On 21.11.2021 at 6:30 am the deceased (HGV Tanker Driver) reported to site manager complaining that he had a chest pain.  He was immediately escorted to the PDO Yibal clinic for medical treatment by NAA Driver. The deceased was walking normally to the doctor, and the doctor started talking to him regarding his personal details medical condition and his discomfort. The doctor advised him for ECG test, he adjusted his self and laid down on the stretcher by his own. Then CPR was given as his condition was worsening. unfortunately, at around 08:36 AM he was pronounced dead by PDO doctor. </a:t>
            </a:r>
          </a:p>
          <a:p>
            <a:pPr marL="342900" lvl="0" indent="-342900" fontAlgn="base">
              <a:spcBef>
                <a:spcPct val="0"/>
              </a:spcBef>
              <a:spcAft>
                <a:spcPct val="0"/>
              </a:spcAft>
              <a:defRPr/>
            </a:pPr>
            <a:endParaRPr lang="en-US" sz="1600" dirty="0">
              <a:latin typeface="Calibri" panose="020F0502020204030204" pitchFamily="34" charset="0"/>
              <a:ea typeface="MS PGothic" pitchFamily="34" charset="-128"/>
            </a:endParaRPr>
          </a:p>
          <a:p>
            <a:pPr marL="342900" lvl="0" indent="-342900" fontAlgn="base">
              <a:spcBef>
                <a:spcPct val="0"/>
              </a:spcBef>
              <a:spcAft>
                <a:spcPct val="0"/>
              </a:spcAft>
              <a:defRPr/>
            </a:pPr>
            <a:endParaRPr lang="en-US" sz="600" dirty="0">
              <a:solidFill>
                <a:srgbClr val="000000"/>
              </a:solidFill>
              <a:latin typeface="Calibri" panose="020F0502020204030204" pitchFamily="34" charset="0"/>
              <a:ea typeface="MS PGothic" pitchFamily="34" charset="-128"/>
            </a:endParaRPr>
          </a:p>
          <a:p>
            <a:pPr marL="114300" lvl="0" indent="-114300" algn="just" eaLnBrk="0" fontAlgn="base" hangingPunct="0">
              <a:spcBef>
                <a:spcPct val="0"/>
              </a:spcBef>
              <a:spcAft>
                <a:spcPct val="0"/>
              </a:spcAft>
              <a:defRPr/>
            </a:pPr>
            <a:endParaRPr lang="en-US" sz="1600" b="1" dirty="0">
              <a:solidFill>
                <a:schemeClr val="accent1"/>
              </a:solidFill>
              <a:latin typeface="Times New Roman" panose="02020603050405020304" pitchFamily="18" charset="0"/>
              <a:cs typeface="Times New Roman" panose="02020603050405020304" pitchFamily="18" charset="0"/>
            </a:endParaRPr>
          </a:p>
          <a:p>
            <a:pPr marL="114300" lvl="0" indent="-114300" algn="just" eaLnBrk="0" fontAlgn="base" hangingPunct="0">
              <a:spcBef>
                <a:spcPct val="0"/>
              </a:spcBef>
              <a:spcAft>
                <a:spcPct val="0"/>
              </a:spcAft>
              <a:defRPr/>
            </a:pPr>
            <a:r>
              <a:rPr lang="en-US" b="1" dirty="0">
                <a:solidFill>
                  <a:schemeClr val="accent1"/>
                </a:solidFill>
                <a:latin typeface="Times New Roman" panose="02020603050405020304" pitchFamily="18" charset="0"/>
                <a:cs typeface="Times New Roman" panose="02020603050405020304" pitchFamily="18" charset="0"/>
              </a:rPr>
              <a:t>Your learning from this incident..</a:t>
            </a:r>
          </a:p>
          <a:p>
            <a:pPr marL="114300" lvl="0" indent="-114300" algn="just" eaLnBrk="0" fontAlgn="base" hangingPunct="0">
              <a:spcBef>
                <a:spcPct val="0"/>
              </a:spcBef>
              <a:spcAft>
                <a:spcPct val="0"/>
              </a:spcAft>
              <a:defRPr/>
            </a:pPr>
            <a:endParaRPr lang="en-US" sz="600" dirty="0">
              <a:solidFill>
                <a:srgbClr val="000000"/>
              </a:solidFill>
              <a:latin typeface="Times New Roman" panose="02020603050405020304" pitchFamily="18" charset="0"/>
              <a:ea typeface="MS PGothic" pitchFamily="34" charset="-128"/>
              <a:cs typeface="Times New Roman" panose="02020603050405020304" pitchFamily="18" charset="0"/>
            </a:endParaRPr>
          </a:p>
          <a:p>
            <a:pPr marL="171450" indent="-171450" eaLnBrk="0" fontAlgn="base" hangingPunct="0">
              <a:spcBef>
                <a:spcPct val="0"/>
              </a:spcBef>
              <a:spcAft>
                <a:spcPct val="0"/>
              </a:spcAft>
              <a:buFont typeface="Arial" panose="020B0604020202020204" pitchFamily="34" charset="0"/>
              <a:buChar char="•"/>
              <a:defRPr/>
            </a:pPr>
            <a:r>
              <a:rPr lang="en-US" sz="1600" dirty="0">
                <a:latin typeface="Calibri" panose="020F0502020204030204" pitchFamily="34" charset="0"/>
                <a:ea typeface="MS PGothic" pitchFamily="34" charset="-128"/>
              </a:rPr>
              <a:t>Conduct FTW.  As per PDO standards. </a:t>
            </a:r>
          </a:p>
          <a:p>
            <a:pPr marL="171450" indent="-171450" eaLnBrk="0" fontAlgn="base" hangingPunct="0">
              <a:spcBef>
                <a:spcPct val="0"/>
              </a:spcBef>
              <a:spcAft>
                <a:spcPct val="0"/>
              </a:spcAft>
              <a:buFont typeface="Arial" panose="020B0604020202020204" pitchFamily="34" charset="0"/>
              <a:buChar char="•"/>
              <a:defRPr/>
            </a:pPr>
            <a:r>
              <a:rPr lang="en-US" sz="1600" dirty="0">
                <a:latin typeface="Calibri" panose="020F0502020204030204" pitchFamily="34" charset="0"/>
                <a:ea typeface="MS PGothic" pitchFamily="34" charset="-128"/>
              </a:rPr>
              <a:t>Report if any medical assistance is required might consider early reporting </a:t>
            </a:r>
          </a:p>
          <a:p>
            <a:pPr marL="171450" indent="-171450" eaLnBrk="0" fontAlgn="base" hangingPunct="0">
              <a:spcBef>
                <a:spcPct val="0"/>
              </a:spcBef>
              <a:spcAft>
                <a:spcPct val="0"/>
              </a:spcAft>
              <a:buFont typeface="Arial" panose="020B0604020202020204" pitchFamily="34" charset="0"/>
              <a:buChar char="•"/>
              <a:defRPr/>
            </a:pPr>
            <a:r>
              <a:rPr lang="en-US" sz="1600" dirty="0">
                <a:latin typeface="Calibri" panose="020F0502020204030204" pitchFamily="34" charset="0"/>
                <a:ea typeface="MS PGothic" pitchFamily="34" charset="-128"/>
              </a:rPr>
              <a:t>Ensure health checkups are done for employees with chronic illness as per doctors recommendations.</a:t>
            </a:r>
          </a:p>
          <a:p>
            <a:pPr marL="171450" indent="-171450" eaLnBrk="0" fontAlgn="base" hangingPunct="0">
              <a:spcBef>
                <a:spcPct val="0"/>
              </a:spcBef>
              <a:spcAft>
                <a:spcPct val="0"/>
              </a:spcAft>
              <a:buFont typeface="Arial" panose="020B0604020202020204" pitchFamily="34" charset="0"/>
              <a:buChar char="•"/>
              <a:defRPr/>
            </a:pPr>
            <a:r>
              <a:rPr lang="en-US" sz="1600" dirty="0">
                <a:latin typeface="Calibri" panose="020F0502020204030204" pitchFamily="34" charset="0"/>
                <a:ea typeface="MS PGothic" pitchFamily="34" charset="-128"/>
              </a:rPr>
              <a:t>Ensure to follow healthy life style (diet , regular exercise and adequate water intake)  </a:t>
            </a:r>
          </a:p>
          <a:p>
            <a:pPr marL="171450" indent="-171450" eaLnBrk="0" fontAlgn="base" hangingPunct="0">
              <a:spcBef>
                <a:spcPct val="0"/>
              </a:spcBef>
              <a:spcAft>
                <a:spcPct val="0"/>
              </a:spcAft>
              <a:buFont typeface="Arial" panose="020B0604020202020204" pitchFamily="34" charset="0"/>
              <a:buChar char="•"/>
              <a:defRPr/>
            </a:pPr>
            <a:r>
              <a:rPr lang="en-US" sz="1600" dirty="0">
                <a:latin typeface="Calibri" panose="020F0502020204030204" pitchFamily="34" charset="0"/>
                <a:ea typeface="MS PGothic" pitchFamily="34" charset="-128"/>
              </a:rPr>
              <a:t>Avoid consuming alcohol/ tobacco as it injures health. </a:t>
            </a:r>
          </a:p>
        </p:txBody>
      </p:sp>
      <p:sp>
        <p:nvSpPr>
          <p:cNvPr id="9" name="TextBox 16">
            <a:extLst>
              <a:ext uri="{FF2B5EF4-FFF2-40B4-BE49-F238E27FC236}">
                <a16:creationId xmlns:a16="http://schemas.microsoft.com/office/drawing/2014/main" id="{9ED9779D-8D8D-46DE-8A53-68D8924A5AC2}"/>
              </a:ext>
            </a:extLst>
          </p:cNvPr>
          <p:cNvSpPr txBox="1">
            <a:spLocks noChangeArrowheads="1"/>
          </p:cNvSpPr>
          <p:nvPr/>
        </p:nvSpPr>
        <p:spPr bwMode="auto">
          <a:xfrm>
            <a:off x="2047594" y="6182717"/>
            <a:ext cx="4956180" cy="338554"/>
          </a:xfrm>
          <a:prstGeom prst="rect">
            <a:avLst/>
          </a:prstGeom>
          <a:solidFill>
            <a:schemeClr val="accent1"/>
          </a:solidFill>
          <a:ln w="9525">
            <a:no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sz="1600" b="1" kern="0" dirty="0">
                <a:solidFill>
                  <a:srgbClr val="FFFF00"/>
                </a:solidFill>
                <a:latin typeface="Tahoma" pitchFamily="34" charset="0"/>
                <a:ea typeface="MS PGothic" pitchFamily="34" charset="-128"/>
              </a:rPr>
              <a:t>F</a:t>
            </a:r>
            <a:r>
              <a:rPr kumimoji="0" lang="en-US" sz="1600" b="1" i="0" u="none" strike="noStrike" kern="0" cap="none" spc="0" normalizeH="0" baseline="0" noProof="0" dirty="0" err="1">
                <a:ln>
                  <a:noFill/>
                </a:ln>
                <a:solidFill>
                  <a:srgbClr val="FFFF00"/>
                </a:solidFill>
                <a:effectLst/>
                <a:uLnTx/>
                <a:uFillTx/>
                <a:latin typeface="Tahoma" pitchFamily="34" charset="0"/>
                <a:ea typeface="MS PGothic" pitchFamily="34" charset="-128"/>
              </a:rPr>
              <a:t>itness</a:t>
            </a:r>
            <a:r>
              <a:rPr kumimoji="0" lang="en-US" sz="1600" b="1" i="0" u="none" strike="noStrike" kern="0" cap="none" spc="0" normalizeH="0" baseline="0" noProof="0" dirty="0">
                <a:ln>
                  <a:noFill/>
                </a:ln>
                <a:solidFill>
                  <a:srgbClr val="FFFF00"/>
                </a:solidFill>
                <a:effectLst/>
                <a:uLnTx/>
                <a:uFillTx/>
                <a:latin typeface="Tahoma" pitchFamily="34" charset="0"/>
                <a:ea typeface="MS PGothic" pitchFamily="34" charset="-128"/>
              </a:rPr>
              <a:t> is not a destination,</a:t>
            </a:r>
            <a:r>
              <a:rPr kumimoji="0" lang="en-US" sz="1600" b="1" i="0" u="none" strike="noStrike" kern="0" cap="none" spc="0" normalizeH="0" noProof="0" dirty="0">
                <a:ln>
                  <a:noFill/>
                </a:ln>
                <a:solidFill>
                  <a:srgbClr val="FFFF00"/>
                </a:solidFill>
                <a:effectLst/>
                <a:uLnTx/>
                <a:uFillTx/>
                <a:latin typeface="Tahoma" pitchFamily="34" charset="0"/>
                <a:ea typeface="MS PGothic" pitchFamily="34" charset="-128"/>
              </a:rPr>
              <a:t> it is a way of life</a:t>
            </a:r>
            <a:endParaRPr kumimoji="0" lang="en-US" sz="1600" b="1" i="0" u="none" strike="noStrike" kern="0" cap="none" spc="0" normalizeH="0" baseline="0" noProof="0" dirty="0">
              <a:ln>
                <a:noFill/>
              </a:ln>
              <a:solidFill>
                <a:srgbClr val="FFFF00"/>
              </a:solidFill>
              <a:effectLst/>
              <a:uLnTx/>
              <a:uFillTx/>
              <a:latin typeface="Tahoma" pitchFamily="34" charset="0"/>
              <a:ea typeface="MS PGothic" pitchFamily="34" charset="-128"/>
            </a:endParaRPr>
          </a:p>
        </p:txBody>
      </p:sp>
      <p:pic>
        <p:nvPicPr>
          <p:cNvPr id="1028" name="Picture 4" descr="Causes of Chest Pain and Dizziness: James Y. Lee, DO: Family Practice and  Urgent Ca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97968" y="903480"/>
            <a:ext cx="3415444" cy="227858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31">
            <a:extLst>
              <a:ext uri="{FF2B5EF4-FFF2-40B4-BE49-F238E27FC236}">
                <a16:creationId xmlns:a16="http://schemas.microsoft.com/office/drawing/2014/main" id="{63508727-9A5C-471E-B156-BE887E5521C1}"/>
              </a:ext>
            </a:extLst>
          </p:cNvPr>
          <p:cNvGrpSpPr>
            <a:grpSpLocks/>
          </p:cNvGrpSpPr>
          <p:nvPr/>
        </p:nvGrpSpPr>
        <p:grpSpPr bwMode="auto">
          <a:xfrm>
            <a:off x="11497661" y="2459098"/>
            <a:ext cx="336550" cy="544513"/>
            <a:chOff x="3504" y="544"/>
            <a:chExt cx="2287" cy="1855"/>
          </a:xfrm>
        </p:grpSpPr>
        <p:sp>
          <p:nvSpPr>
            <p:cNvPr id="14" name="Line 129">
              <a:extLst>
                <a:ext uri="{FF2B5EF4-FFF2-40B4-BE49-F238E27FC236}">
                  <a16:creationId xmlns:a16="http://schemas.microsoft.com/office/drawing/2014/main" id="{751268B7-6872-4DF2-BFD9-24563FA9D6A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5" name="Line 130">
              <a:extLst>
                <a:ext uri="{FF2B5EF4-FFF2-40B4-BE49-F238E27FC236}">
                  <a16:creationId xmlns:a16="http://schemas.microsoft.com/office/drawing/2014/main" id="{81BAD127-1C90-4FFF-B77F-C3285A5F2598}"/>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pic>
        <p:nvPicPr>
          <p:cNvPr id="1030" name="Picture 6" descr="Why It&amp;#39;s Important to See Your Doctor | Temple Healt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97969" y="3649368"/>
            <a:ext cx="3415444" cy="2276963"/>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2">
            <a:extLst>
              <a:ext uri="{FF2B5EF4-FFF2-40B4-BE49-F238E27FC236}">
                <a16:creationId xmlns:a16="http://schemas.microsoft.com/office/drawing/2014/main" id="{2B7B8050-3007-4446-9655-453944A781E8}"/>
              </a:ext>
            </a:extLst>
          </p:cNvPr>
          <p:cNvSpPr>
            <a:spLocks/>
          </p:cNvSpPr>
          <p:nvPr/>
        </p:nvSpPr>
        <p:spPr bwMode="auto">
          <a:xfrm>
            <a:off x="11388628" y="522064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eaLnBrk="0" fontAlgn="base" hangingPunct="0">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54297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92637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7390A95C-AE80-4CA7-831D-57909D79E7AD}"/>
</file>

<file path=customXml/itemProps3.xml><?xml version="1.0" encoding="utf-8"?>
<ds:datastoreItem xmlns:ds="http://schemas.openxmlformats.org/officeDocument/2006/customXml" ds:itemID="{ECEB1FCF-0E89-482E-A62E-598FF58845D8}">
  <ds:schemaRefs>
    <ds:schemaRef ds:uri="http://purl.org/dc/terms/"/>
    <ds:schemaRef ds:uri="http://schemas.openxmlformats.org/package/2006/metadata/core-properties"/>
    <ds:schemaRef ds:uri="http://www.w3.org/XML/1998/namespace"/>
    <ds:schemaRef ds:uri="http://purl.org/dc/dcmitype/"/>
    <ds:schemaRef ds:uri="http://schemas.microsoft.com/office/infopath/2007/PartnerControls"/>
    <ds:schemaRef ds:uri="http://schemas.microsoft.com/office/2006/metadata/properties"/>
    <ds:schemaRef ds:uri="http://schemas.microsoft.com/office/2006/documentManagement/types"/>
    <ds:schemaRef ds:uri="9d51eac6-a7d5-47f5-a119-63d146adb134"/>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5676</TotalTime>
  <Words>232</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Gill Sans</vt:lpstr>
      <vt:lpstr>Gill Sans Light</vt:lpstr>
      <vt:lpstr>Tahoma</vt:lpstr>
      <vt:lpstr>Times New Roman</vt:lpstr>
      <vt:lpstr>Office Theme</vt:lpstr>
      <vt:lpstr>PDO Second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NAD#21 final Pack</dc:title>
  <dc:creator>nazar@umsoman.com</dc:creator>
  <cp:lastModifiedBy>Balushi, Sumaiya MSE36</cp:lastModifiedBy>
  <cp:revision>346</cp:revision>
  <dcterms:created xsi:type="dcterms:W3CDTF">2018-09-24T07:27:56Z</dcterms:created>
  <dcterms:modified xsi:type="dcterms:W3CDTF">2022-07-25T08:06:35Z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