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482452" r:id="rId5"/>
    <p:sldId id="351" r:id="rId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703235-2F67-0AB2-5056-A5830302AE79}" name="Harold Duncan" initials="HD" userId="a953236a8b017fe0" providerId="Windows Live"/>
  <p188:author id="{2D72733D-9A19-58F9-9F4E-B67646E757B3}" name="Amri, Yahya UWZ1" initials="AYU" userId="S::Yahya.YA.Amri@pdo.co.om::bf1ccc57-4ef3-4a47-b9a4-c8cb88d009aa" providerId="AD"/>
  <p188:author id="{75EBD0DC-431D-AB07-C94A-A51D2A392C13}" name="Sibani, Ahmed UWOHN2" initials="AS" userId="S::Ahmed.AA.Sibani@pdo.co.om::b663ba4f-de65-4ceb-95df-54452d1e525a" providerId="AD"/>
  <p188:author id="{EBA313DE-DE4A-28DA-E484-6A1BBFE8E254}" name="abdullah alyazidi" initials="aa" userId="fbc534a6d1b4c9c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EAEA"/>
    <a:srgbClr val="00B050"/>
    <a:srgbClr val="FFC715"/>
    <a:srgbClr val="24A316"/>
    <a:srgbClr val="FFCB25"/>
    <a:srgbClr val="FFFC00"/>
    <a:srgbClr val="F2F3D7"/>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72EF6-5482-4187-B380-D81CD2096558}" v="5" dt="2025-10-16T11:00:02.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4409" autoAdjust="0"/>
    <p:restoredTop sz="93410" autoAdjust="0"/>
  </p:normalViewPr>
  <p:slideViewPr>
    <p:cSldViewPr snapToGrid="0" snapToObjects="1">
      <p:cViewPr varScale="1">
        <p:scale>
          <a:sx n="107" d="100"/>
          <a:sy n="107" d="100"/>
        </p:scale>
        <p:origin x="1314" y="12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58" d="100"/>
          <a:sy n="58" d="100"/>
        </p:scale>
        <p:origin x="3326"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61872EF6-5482-4187-B380-D81CD2096558}"/>
    <pc:docChg chg="custSel modSld">
      <pc:chgData name="Corbett, Neil MSE32" userId="0adb255b-af8b-4511-851e-0ee4c08861d8" providerId="ADAL" clId="{61872EF6-5482-4187-B380-D81CD2096558}" dt="2025-10-16T11:02:50.686" v="222" actId="6549"/>
      <pc:docMkLst>
        <pc:docMk/>
      </pc:docMkLst>
      <pc:sldChg chg="addSp delSp modSp mod">
        <pc:chgData name="Corbett, Neil MSE32" userId="0adb255b-af8b-4511-851e-0ee4c08861d8" providerId="ADAL" clId="{61872EF6-5482-4187-B380-D81CD2096558}" dt="2025-10-16T11:00:02.773" v="215"/>
        <pc:sldMkLst>
          <pc:docMk/>
          <pc:sldMk cId="2429660822" sldId="351"/>
        </pc:sldMkLst>
        <pc:spChg chg="add mod">
          <ac:chgData name="Corbett, Neil MSE32" userId="0adb255b-af8b-4511-851e-0ee4c08861d8" providerId="ADAL" clId="{61872EF6-5482-4187-B380-D81CD2096558}" dt="2025-10-16T11:00:02.773" v="215"/>
          <ac:spMkLst>
            <pc:docMk/>
            <pc:sldMk cId="2429660822" sldId="351"/>
            <ac:spMk id="3" creationId="{1F21427B-0FA8-4E34-2030-87712B125AF6}"/>
          </ac:spMkLst>
        </pc:spChg>
        <pc:spChg chg="del">
          <ac:chgData name="Corbett, Neil MSE32" userId="0adb255b-af8b-4511-851e-0ee4c08861d8" providerId="ADAL" clId="{61872EF6-5482-4187-B380-D81CD2096558}" dt="2025-10-16T10:59:51.119" v="214" actId="478"/>
          <ac:spMkLst>
            <pc:docMk/>
            <pc:sldMk cId="2429660822" sldId="351"/>
            <ac:spMk id="4" creationId="{2FAAF7FD-A0F8-81B5-A789-7BFFEE5D41CA}"/>
          </ac:spMkLst>
        </pc:spChg>
        <pc:spChg chg="mod">
          <ac:chgData name="Corbett, Neil MSE32" userId="0adb255b-af8b-4511-851e-0ee4c08861d8" providerId="ADAL" clId="{61872EF6-5482-4187-B380-D81CD2096558}" dt="2025-10-16T10:59:32.425" v="213" actId="404"/>
          <ac:spMkLst>
            <pc:docMk/>
            <pc:sldMk cId="2429660822" sldId="351"/>
            <ac:spMk id="7" creationId="{4D883F2B-B3CE-4AB4-AB99-0AA90A5717A9}"/>
          </ac:spMkLst>
        </pc:spChg>
      </pc:sldChg>
      <pc:sldChg chg="addSp delSp modSp mod">
        <pc:chgData name="Corbett, Neil MSE32" userId="0adb255b-af8b-4511-851e-0ee4c08861d8" providerId="ADAL" clId="{61872EF6-5482-4187-B380-D81CD2096558}" dt="2025-10-16T11:02:50.686" v="222" actId="6549"/>
        <pc:sldMkLst>
          <pc:docMk/>
          <pc:sldMk cId="3616206955" sldId="2147482452"/>
        </pc:sldMkLst>
        <pc:spChg chg="mod">
          <ac:chgData name="Corbett, Neil MSE32" userId="0adb255b-af8b-4511-851e-0ee4c08861d8" providerId="ADAL" clId="{61872EF6-5482-4187-B380-D81CD2096558}" dt="2025-10-16T10:49:33.318" v="56"/>
          <ac:spMkLst>
            <pc:docMk/>
            <pc:sldMk cId="3616206955" sldId="2147482452"/>
            <ac:spMk id="2" creationId="{79534F91-FFF5-4BE2-969F-08BDA81C29D8}"/>
          </ac:spMkLst>
        </pc:spChg>
        <pc:spChg chg="mod">
          <ac:chgData name="Corbett, Neil MSE32" userId="0adb255b-af8b-4511-851e-0ee4c08861d8" providerId="ADAL" clId="{61872EF6-5482-4187-B380-D81CD2096558}" dt="2025-10-16T11:02:50.686" v="222" actId="6549"/>
          <ac:spMkLst>
            <pc:docMk/>
            <pc:sldMk cId="3616206955" sldId="2147482452"/>
            <ac:spMk id="4" creationId="{B8F5D341-9478-460E-8ACF-8E2BF1B80AC6}"/>
          </ac:spMkLst>
        </pc:spChg>
        <pc:spChg chg="mod">
          <ac:chgData name="Corbett, Neil MSE32" userId="0adb255b-af8b-4511-851e-0ee4c08861d8" providerId="ADAL" clId="{61872EF6-5482-4187-B380-D81CD2096558}" dt="2025-10-16T10:49:04.888" v="55" actId="20577"/>
          <ac:spMkLst>
            <pc:docMk/>
            <pc:sldMk cId="3616206955" sldId="2147482452"/>
            <ac:spMk id="13" creationId="{59D43B35-686F-4F9F-AEB7-36497BC783E8}"/>
          </ac:spMkLst>
        </pc:spChg>
        <pc:spChg chg="mod">
          <ac:chgData name="Corbett, Neil MSE32" userId="0adb255b-af8b-4511-851e-0ee4c08861d8" providerId="ADAL" clId="{61872EF6-5482-4187-B380-D81CD2096558}" dt="2025-10-16T10:56:56.177" v="169" actId="6549"/>
          <ac:spMkLst>
            <pc:docMk/>
            <pc:sldMk cId="3616206955" sldId="2147482452"/>
            <ac:spMk id="14" creationId="{27AC772E-6015-4076-A0DC-005445BF4556}"/>
          </ac:spMkLst>
        </pc:spChg>
        <pc:spChg chg="mod topLvl">
          <ac:chgData name="Corbett, Neil MSE32" userId="0adb255b-af8b-4511-851e-0ee4c08861d8" providerId="ADAL" clId="{61872EF6-5482-4187-B380-D81CD2096558}" dt="2025-10-16T10:50:43.738" v="63" actId="164"/>
          <ac:spMkLst>
            <pc:docMk/>
            <pc:sldMk cId="3616206955" sldId="2147482452"/>
            <ac:spMk id="17" creationId="{4E5DDA13-322F-8F7F-E0E3-C185489CB354}"/>
          </ac:spMkLst>
        </pc:spChg>
        <pc:spChg chg="mod topLvl">
          <ac:chgData name="Corbett, Neil MSE32" userId="0adb255b-af8b-4511-851e-0ee4c08861d8" providerId="ADAL" clId="{61872EF6-5482-4187-B380-D81CD2096558}" dt="2025-10-16T10:50:43.738" v="63" actId="164"/>
          <ac:spMkLst>
            <pc:docMk/>
            <pc:sldMk cId="3616206955" sldId="2147482452"/>
            <ac:spMk id="19" creationId="{4F702AC1-16C1-A7D9-8624-7CE3EB466CC5}"/>
          </ac:spMkLst>
        </pc:spChg>
        <pc:spChg chg="mod">
          <ac:chgData name="Corbett, Neil MSE32" userId="0adb255b-af8b-4511-851e-0ee4c08861d8" providerId="ADAL" clId="{61872EF6-5482-4187-B380-D81CD2096558}" dt="2025-10-16T10:50:26.399" v="61" actId="165"/>
          <ac:spMkLst>
            <pc:docMk/>
            <pc:sldMk cId="3616206955" sldId="2147482452"/>
            <ac:spMk id="21" creationId="{FB76462E-79A7-8571-E297-1BC6FF3962DD}"/>
          </ac:spMkLst>
        </pc:spChg>
        <pc:spChg chg="mod">
          <ac:chgData name="Corbett, Neil MSE32" userId="0adb255b-af8b-4511-851e-0ee4c08861d8" providerId="ADAL" clId="{61872EF6-5482-4187-B380-D81CD2096558}" dt="2025-10-16T10:50:26.399" v="61" actId="165"/>
          <ac:spMkLst>
            <pc:docMk/>
            <pc:sldMk cId="3616206955" sldId="2147482452"/>
            <ac:spMk id="22" creationId="{3B006F64-91B6-1636-8652-2D6F12C10B77}"/>
          </ac:spMkLst>
        </pc:spChg>
        <pc:spChg chg="mod">
          <ac:chgData name="Corbett, Neil MSE32" userId="0adb255b-af8b-4511-851e-0ee4c08861d8" providerId="ADAL" clId="{61872EF6-5482-4187-B380-D81CD2096558}" dt="2025-10-16T10:50:01.174" v="59"/>
          <ac:spMkLst>
            <pc:docMk/>
            <pc:sldMk cId="3616206955" sldId="2147482452"/>
            <ac:spMk id="26" creationId="{0A77F394-FC73-D025-8908-456966E50374}"/>
          </ac:spMkLst>
        </pc:spChg>
        <pc:spChg chg="mod">
          <ac:chgData name="Corbett, Neil MSE32" userId="0adb255b-af8b-4511-851e-0ee4c08861d8" providerId="ADAL" clId="{61872EF6-5482-4187-B380-D81CD2096558}" dt="2025-10-16T10:50:01.174" v="59"/>
          <ac:spMkLst>
            <pc:docMk/>
            <pc:sldMk cId="3616206955" sldId="2147482452"/>
            <ac:spMk id="27" creationId="{8CDC9507-5012-6C6E-CF39-5E4EA2A44B15}"/>
          </ac:spMkLst>
        </pc:spChg>
        <pc:grpChg chg="del mod">
          <ac:chgData name="Corbett, Neil MSE32" userId="0adb255b-af8b-4511-851e-0ee4c08861d8" providerId="ADAL" clId="{61872EF6-5482-4187-B380-D81CD2096558}" dt="2025-10-16T10:50:26.399" v="61" actId="165"/>
          <ac:grpSpMkLst>
            <pc:docMk/>
            <pc:sldMk cId="3616206955" sldId="2147482452"/>
            <ac:grpSpMk id="8" creationId="{62F4BEE1-BC6B-B0C1-D904-FF66B0725A5C}"/>
          </ac:grpSpMkLst>
        </pc:grpChg>
        <pc:grpChg chg="mod topLvl">
          <ac:chgData name="Corbett, Neil MSE32" userId="0adb255b-af8b-4511-851e-0ee4c08861d8" providerId="ADAL" clId="{61872EF6-5482-4187-B380-D81CD2096558}" dt="2025-10-16T10:50:43.738" v="63" actId="164"/>
          <ac:grpSpMkLst>
            <pc:docMk/>
            <pc:sldMk cId="3616206955" sldId="2147482452"/>
            <ac:grpSpMk id="11" creationId="{88E9F791-ABB1-E3C1-735B-8E2170AAC349}"/>
          </ac:grpSpMkLst>
        </pc:grpChg>
        <pc:grpChg chg="mod">
          <ac:chgData name="Corbett, Neil MSE32" userId="0adb255b-af8b-4511-851e-0ee4c08861d8" providerId="ADAL" clId="{61872EF6-5482-4187-B380-D81CD2096558}" dt="2025-10-16T10:53:27.108" v="123" actId="1038"/>
          <ac:grpSpMkLst>
            <pc:docMk/>
            <pc:sldMk cId="3616206955" sldId="2147482452"/>
            <ac:grpSpMk id="24" creationId="{6D9A50C4-6710-6232-B013-A3ABB7117E76}"/>
          </ac:grpSpMkLst>
        </pc:grpChg>
        <pc:grpChg chg="add mod">
          <ac:chgData name="Corbett, Neil MSE32" userId="0adb255b-af8b-4511-851e-0ee4c08861d8" providerId="ADAL" clId="{61872EF6-5482-4187-B380-D81CD2096558}" dt="2025-10-16T10:53:27.108" v="123" actId="1038"/>
          <ac:grpSpMkLst>
            <pc:docMk/>
            <pc:sldMk cId="3616206955" sldId="2147482452"/>
            <ac:grpSpMk id="33" creationId="{FB034865-BDA9-CBEB-BF92-B36B26AF5068}"/>
          </ac:grpSpMkLst>
        </pc:grpChg>
        <pc:grpChg chg="del">
          <ac:chgData name="Corbett, Neil MSE32" userId="0adb255b-af8b-4511-851e-0ee4c08861d8" providerId="ADAL" clId="{61872EF6-5482-4187-B380-D81CD2096558}" dt="2025-10-16T10:49:44.009" v="57" actId="478"/>
          <ac:grpSpMkLst>
            <pc:docMk/>
            <pc:sldMk cId="3616206955" sldId="2147482452"/>
            <ac:grpSpMk id="48" creationId="{23B09EDE-0010-E588-86E1-30F4310547F9}"/>
          </ac:grpSpMkLst>
        </pc:grpChg>
        <pc:grpChg chg="del">
          <ac:chgData name="Corbett, Neil MSE32" userId="0adb255b-af8b-4511-851e-0ee4c08861d8" providerId="ADAL" clId="{61872EF6-5482-4187-B380-D81CD2096558}" dt="2025-10-16T10:49:45.537" v="58" actId="478"/>
          <ac:grpSpMkLst>
            <pc:docMk/>
            <pc:sldMk cId="3616206955" sldId="2147482452"/>
            <ac:grpSpMk id="49" creationId="{CD4BAB43-D94E-F9E8-FDB0-921BCE4CA32D}"/>
          </ac:grpSpMkLst>
        </pc:grpChg>
        <pc:picChg chg="mod topLvl">
          <ac:chgData name="Corbett, Neil MSE32" userId="0adb255b-af8b-4511-851e-0ee4c08861d8" providerId="ADAL" clId="{61872EF6-5482-4187-B380-D81CD2096558}" dt="2025-10-16T10:50:43.738" v="63" actId="164"/>
          <ac:picMkLst>
            <pc:docMk/>
            <pc:sldMk cId="3616206955" sldId="2147482452"/>
            <ac:picMk id="10" creationId="{FCF8D1C4-8FF1-0A0C-D435-8E77C49634C2}"/>
          </ac:picMkLst>
        </pc:picChg>
        <pc:picChg chg="mod topLvl">
          <ac:chgData name="Corbett, Neil MSE32" userId="0adb255b-af8b-4511-851e-0ee4c08861d8" providerId="ADAL" clId="{61872EF6-5482-4187-B380-D81CD2096558}" dt="2025-10-16T10:50:43.738" v="63" actId="164"/>
          <ac:picMkLst>
            <pc:docMk/>
            <pc:sldMk cId="3616206955" sldId="2147482452"/>
            <ac:picMk id="20" creationId="{7F7EECF8-5F15-DAEF-D6E3-CE88730F5854}"/>
          </ac:picMkLst>
        </pc:picChg>
        <pc:picChg chg="mod">
          <ac:chgData name="Corbett, Neil MSE32" userId="0adb255b-af8b-4511-851e-0ee4c08861d8" providerId="ADAL" clId="{61872EF6-5482-4187-B380-D81CD2096558}" dt="2025-10-16T10:50:01.174" v="59"/>
          <ac:picMkLst>
            <pc:docMk/>
            <pc:sldMk cId="3616206955" sldId="2147482452"/>
            <ac:picMk id="28" creationId="{80417B24-461D-3E15-7461-ACAC311E9E57}"/>
          </ac:picMkLst>
        </pc:picChg>
        <pc:picChg chg="mod">
          <ac:chgData name="Corbett, Neil MSE32" userId="0adb255b-af8b-4511-851e-0ee4c08861d8" providerId="ADAL" clId="{61872EF6-5482-4187-B380-D81CD2096558}" dt="2025-10-16T10:50:01.174" v="59"/>
          <ac:picMkLst>
            <pc:docMk/>
            <pc:sldMk cId="3616206955" sldId="2147482452"/>
            <ac:picMk id="29" creationId="{04163A2D-7FC9-E398-4FCD-FCEBB97E2278}"/>
          </ac:picMkLst>
        </pc:picChg>
        <pc:cxnChg chg="mod topLvl">
          <ac:chgData name="Corbett, Neil MSE32" userId="0adb255b-af8b-4511-851e-0ee4c08861d8" providerId="ADAL" clId="{61872EF6-5482-4187-B380-D81CD2096558}" dt="2025-10-16T10:50:43.738" v="63" actId="164"/>
          <ac:cxnSpMkLst>
            <pc:docMk/>
            <pc:sldMk cId="3616206955" sldId="2147482452"/>
            <ac:cxnSpMk id="12" creationId="{20D68651-3E2A-5EA0-9EA5-E52B8AD93C51}"/>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24/12/2025</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24/12/2025</a:t>
            </a:fld>
            <a:endParaRPr lang="en-US"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5169"/>
            <a:ext cx="4847204" cy="498931"/>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dirty="0">
                <a:solidFill>
                  <a:srgbClr val="000000"/>
                </a:solidFill>
                <a:effectLst/>
                <a:latin typeface="Calibri" panose="020F0502020204030204" pitchFamily="34" charset="0"/>
              </a:rPr>
              <a:t>Guideline for Effective Learning &amp; Sustainability</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replicated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across</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similar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contractor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activities</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Shall be SMART- Specific ,Measurable , Achievable ,Realistic &amp; Timebound</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implemented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in</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 months' time</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solidFill>
                  <a:srgbClr val="4E586A"/>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effectLst/>
                <a:latin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24/12/2025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528727" y="1383153"/>
            <a:ext cx="9010623" cy="4885953"/>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0000"/>
              </a:solidFill>
              <a:effectLst/>
              <a:uLnTx/>
              <a:uFillTx/>
              <a:latin typeface="Tahoma" pitchFamily="34" charset="0"/>
              <a:ea typeface="+mn-ea"/>
              <a:cs typeface="+mn-cs"/>
            </a:endParaRPr>
          </a:p>
          <a:p>
            <a:pPr algn="l"/>
            <a:r>
              <a:rPr lang="en-US" sz="1400" dirty="0">
                <a:latin typeface="+mj-lt"/>
              </a:rPr>
              <a:t>While making up a connection of 4 ½” EUE GRE WI tubing, the locking pin device of the travelling block swivel (weighing approximately 5.5 kg) detached unintentionally from its profile and fell from a height of approximately 13 meters. The pin landed on the rig floor between crew members before continuing to bounce and slide through the V-door.</a:t>
            </a:r>
          </a:p>
          <a:p>
            <a:pPr algn="l"/>
            <a:r>
              <a:rPr lang="en-US" sz="1400" dirty="0">
                <a:latin typeface="+mj-lt"/>
              </a:rPr>
              <a:t>The expectation was the RIH activity is completed with the travelling block swivel lock pin remaining secured in position by 3 locking bolts.</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i="0" dirty="0"/>
              <a:t>The primary securing bolts (3 Allen bolts) of swivel locking pin were found loose, leading to disengagement.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i="0" dirty="0"/>
              <a:t>Visual inspection conducted, but no physical verification of bolt tightness performed; OEM did not recommend this.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i="0" dirty="0"/>
              <a:t>Design limitation of travelling block prevented visual verification of torque/tightness securing bolts during inspection.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i="0" dirty="0"/>
              <a:t>Secondary retention requirement not identified during OEM design.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i="0" dirty="0"/>
              <a:t>Swivel lock pin detached during jarring/fishing operations, indicating inadequate securing under dynamic loads.</a:t>
            </a:r>
          </a:p>
          <a:p>
            <a:pPr marL="0" marR="0" lvl="0" indent="0"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r>
              <a:rPr lang="en-US" sz="1600" b="1" dirty="0">
                <a:solidFill>
                  <a:srgbClr val="0070C0"/>
                </a:solidFill>
                <a:latin typeface="Tahoma" pitchFamily="34" charset="0"/>
                <a:ea typeface="宋体" panose="02010600030101010101" pitchFamily="2" charset="-122"/>
              </a:rPr>
              <a:t>:</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How do you verify inspections on potential dropped objects, such as travelling block swivel locking pin, is carried out and recorded?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How do you ensure that all Work Crew are aware and conduct effective inspections?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What process do you have to ensure those items, including OEM components, requiring secondary retention is in place and periodically inspected via the Hoist/Rig Drops register?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535821" y="950320"/>
            <a:ext cx="8703872"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lang="en-US" sz="1600" b="1" dirty="0">
                <a:solidFill>
                  <a:srgbClr val="00B050"/>
                </a:solidFill>
                <a:latin typeface="Calibri" panose="020F0502020204030204"/>
              </a:rPr>
              <a:t>Operations Managers, Well Engineers, Assurance team, Hoist Supervisors</a:t>
            </a:r>
            <a:endParaRPr kumimoji="0" lang="en-US" sz="1800" b="1" i="0" u="none" strike="noStrike" kern="1200" cap="none" spc="0" normalizeH="0" baseline="0" noProof="0" dirty="0">
              <a:ln>
                <a:noFill/>
              </a:ln>
              <a:solidFill>
                <a:srgbClr val="00B05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494137" y="6177182"/>
            <a:ext cx="8457469" cy="348718"/>
          </a:xfrm>
          <a:prstGeom prst="rect">
            <a:avLst/>
          </a:prstGeom>
          <a:solidFill>
            <a:schemeClr val="accent1"/>
          </a:solidFill>
        </p:spPr>
        <p:txBody>
          <a:bodyPr wrap="square" rtlCol="0">
            <a:spAutoFit/>
          </a:bodyPr>
          <a:lstStyle/>
          <a:p>
            <a:pPr algn="ctr"/>
            <a:r>
              <a:rPr lang="en-US" sz="1600" b="1" i="1" dirty="0">
                <a:solidFill>
                  <a:srgbClr val="FFFF00"/>
                </a:solidFill>
              </a:rPr>
              <a:t>Always ensure to conduct regular, detailed physical inspections of travelling block locking device</a:t>
            </a:r>
          </a:p>
        </p:txBody>
      </p:sp>
      <p:grpSp>
        <p:nvGrpSpPr>
          <p:cNvPr id="33" name="Group 32">
            <a:extLst>
              <a:ext uri="{FF2B5EF4-FFF2-40B4-BE49-F238E27FC236}">
                <a16:creationId xmlns:a16="http://schemas.microsoft.com/office/drawing/2014/main" id="{FB034865-BDA9-CBEB-BF92-B36B26AF5068}"/>
              </a:ext>
            </a:extLst>
          </p:cNvPr>
          <p:cNvGrpSpPr/>
          <p:nvPr/>
        </p:nvGrpSpPr>
        <p:grpSpPr>
          <a:xfrm>
            <a:off x="9451412" y="1050668"/>
            <a:ext cx="2620754" cy="2278385"/>
            <a:chOff x="9355715" y="1050668"/>
            <a:chExt cx="2620754" cy="2278385"/>
          </a:xfrm>
        </p:grpSpPr>
        <p:pic>
          <p:nvPicPr>
            <p:cNvPr id="10" name="Picture 9">
              <a:extLst>
                <a:ext uri="{FF2B5EF4-FFF2-40B4-BE49-F238E27FC236}">
                  <a16:creationId xmlns:a16="http://schemas.microsoft.com/office/drawing/2014/main" id="{FCF8D1C4-8FF1-0A0C-D435-8E77C49634C2}"/>
                </a:ext>
              </a:extLst>
            </p:cNvPr>
            <p:cNvPicPr>
              <a:picLocks noChangeAspect="1"/>
            </p:cNvPicPr>
            <p:nvPr/>
          </p:nvPicPr>
          <p:blipFill>
            <a:blip r:embed="rId3"/>
            <a:srcRect l="31249" t="4967" r="8653" b="13333"/>
            <a:stretch/>
          </p:blipFill>
          <p:spPr>
            <a:xfrm>
              <a:off x="9355715" y="1050668"/>
              <a:ext cx="2425365" cy="1770956"/>
            </a:xfrm>
            <a:prstGeom prst="rect">
              <a:avLst/>
            </a:prstGeom>
          </p:spPr>
        </p:pic>
        <p:grpSp>
          <p:nvGrpSpPr>
            <p:cNvPr id="11" name="Group 131">
              <a:extLst>
                <a:ext uri="{FF2B5EF4-FFF2-40B4-BE49-F238E27FC236}">
                  <a16:creationId xmlns:a16="http://schemas.microsoft.com/office/drawing/2014/main" id="{88E9F791-ABB1-E3C1-735B-8E2170AAC349}"/>
                </a:ext>
              </a:extLst>
            </p:cNvPr>
            <p:cNvGrpSpPr>
              <a:grpSpLocks/>
            </p:cNvGrpSpPr>
            <p:nvPr/>
          </p:nvGrpSpPr>
          <p:grpSpPr bwMode="auto">
            <a:xfrm>
              <a:off x="11311366" y="2286345"/>
              <a:ext cx="330995" cy="462314"/>
              <a:chOff x="3504" y="544"/>
              <a:chExt cx="2287" cy="1855"/>
            </a:xfrm>
          </p:grpSpPr>
          <p:sp>
            <p:nvSpPr>
              <p:cNvPr id="21" name="Line 129">
                <a:extLst>
                  <a:ext uri="{FF2B5EF4-FFF2-40B4-BE49-F238E27FC236}">
                    <a16:creationId xmlns:a16="http://schemas.microsoft.com/office/drawing/2014/main" id="{FB76462E-79A7-8571-E297-1BC6FF3962DD}"/>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2" name="Line 130">
                <a:extLst>
                  <a:ext uri="{FF2B5EF4-FFF2-40B4-BE49-F238E27FC236}">
                    <a16:creationId xmlns:a16="http://schemas.microsoft.com/office/drawing/2014/main" id="{3B006F64-91B6-1636-8652-2D6F12C10B7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cxnSp>
          <p:nvCxnSpPr>
            <p:cNvPr id="12" name="Straight Arrow Connector 11">
              <a:extLst>
                <a:ext uri="{FF2B5EF4-FFF2-40B4-BE49-F238E27FC236}">
                  <a16:creationId xmlns:a16="http://schemas.microsoft.com/office/drawing/2014/main" id="{20D68651-3E2A-5EA0-9EA5-E52B8AD93C51}"/>
                </a:ext>
              </a:extLst>
            </p:cNvPr>
            <p:cNvCxnSpPr>
              <a:cxnSpLocks/>
              <a:endCxn id="19" idx="3"/>
            </p:cNvCxnSpPr>
            <p:nvPr/>
          </p:nvCxnSpPr>
          <p:spPr>
            <a:xfrm flipV="1">
              <a:off x="10401385" y="1963107"/>
              <a:ext cx="734453" cy="592407"/>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5DDA13-322F-8F7F-E0E3-C185489CB354}"/>
                </a:ext>
              </a:extLst>
            </p:cNvPr>
            <p:cNvSpPr txBox="1"/>
            <p:nvPr/>
          </p:nvSpPr>
          <p:spPr>
            <a:xfrm>
              <a:off x="10426102" y="2913073"/>
              <a:ext cx="1550367" cy="415980"/>
            </a:xfrm>
            <a:prstGeom prst="rect">
              <a:avLst/>
            </a:prstGeom>
            <a:solidFill>
              <a:schemeClr val="bg1"/>
            </a:solidFill>
            <a:ln w="6350">
              <a:solidFill>
                <a:schemeClr val="tx1"/>
              </a:solidFill>
            </a:ln>
          </p:spPr>
          <p:txBody>
            <a:bodyPr wrap="square" rtlCol="0">
              <a:spAutoFit/>
            </a:bodyPr>
            <a:lstStyle/>
            <a:p>
              <a:pPr algn="ctr"/>
              <a:r>
                <a:rPr lang="en-US" sz="1000" dirty="0"/>
                <a:t>Locking Pin dropped 13m close to Crew member</a:t>
              </a:r>
            </a:p>
          </p:txBody>
        </p:sp>
        <p:sp>
          <p:nvSpPr>
            <p:cNvPr id="19" name="Oval 18">
              <a:extLst>
                <a:ext uri="{FF2B5EF4-FFF2-40B4-BE49-F238E27FC236}">
                  <a16:creationId xmlns:a16="http://schemas.microsoft.com/office/drawing/2014/main" id="{4F702AC1-16C1-A7D9-8624-7CE3EB466CC5}"/>
                </a:ext>
              </a:extLst>
            </p:cNvPr>
            <p:cNvSpPr/>
            <p:nvPr/>
          </p:nvSpPr>
          <p:spPr>
            <a:xfrm rot="1868394">
              <a:off x="11133231" y="1720906"/>
              <a:ext cx="387735" cy="386106"/>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F7EECF8-5F15-DAEF-D6E3-CE88730F5854}"/>
                </a:ext>
              </a:extLst>
            </p:cNvPr>
            <p:cNvPicPr>
              <a:picLocks noChangeAspect="1"/>
            </p:cNvPicPr>
            <p:nvPr/>
          </p:nvPicPr>
          <p:blipFill>
            <a:blip r:embed="rId4"/>
            <a:stretch>
              <a:fillRect/>
            </a:stretch>
          </p:blipFill>
          <p:spPr>
            <a:xfrm>
              <a:off x="9393596" y="2308342"/>
              <a:ext cx="1036843" cy="927800"/>
            </a:xfrm>
            <a:prstGeom prst="ellipse">
              <a:avLst/>
            </a:prstGeom>
            <a:ln w="41275"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4" name="Group 23">
            <a:extLst>
              <a:ext uri="{FF2B5EF4-FFF2-40B4-BE49-F238E27FC236}">
                <a16:creationId xmlns:a16="http://schemas.microsoft.com/office/drawing/2014/main" id="{6D9A50C4-6710-6232-B013-A3ABB7117E76}"/>
              </a:ext>
            </a:extLst>
          </p:cNvPr>
          <p:cNvGrpSpPr/>
          <p:nvPr/>
        </p:nvGrpSpPr>
        <p:grpSpPr>
          <a:xfrm>
            <a:off x="9678069" y="3491573"/>
            <a:ext cx="2447262" cy="2540785"/>
            <a:chOff x="9529207" y="3789291"/>
            <a:chExt cx="2447262" cy="2540785"/>
          </a:xfrm>
        </p:grpSpPr>
        <p:grpSp>
          <p:nvGrpSpPr>
            <p:cNvPr id="25" name="Group 24">
              <a:extLst>
                <a:ext uri="{FF2B5EF4-FFF2-40B4-BE49-F238E27FC236}">
                  <a16:creationId xmlns:a16="http://schemas.microsoft.com/office/drawing/2014/main" id="{A99036C6-22F0-DCD5-AE01-D5641874DEFA}"/>
                </a:ext>
              </a:extLst>
            </p:cNvPr>
            <p:cNvGrpSpPr/>
            <p:nvPr/>
          </p:nvGrpSpPr>
          <p:grpSpPr>
            <a:xfrm>
              <a:off x="9529207" y="3789291"/>
              <a:ext cx="2226057" cy="2540785"/>
              <a:chOff x="6926410" y="3479015"/>
              <a:chExt cx="2226057" cy="2540785"/>
            </a:xfrm>
          </p:grpSpPr>
          <p:pic>
            <p:nvPicPr>
              <p:cNvPr id="28" name="Picture 27">
                <a:extLst>
                  <a:ext uri="{FF2B5EF4-FFF2-40B4-BE49-F238E27FC236}">
                    <a16:creationId xmlns:a16="http://schemas.microsoft.com/office/drawing/2014/main" id="{80417B24-461D-3E15-7461-ACAC311E9E57}"/>
                  </a:ext>
                </a:extLst>
              </p:cNvPr>
              <p:cNvPicPr>
                <a:picLocks noChangeAspect="1"/>
              </p:cNvPicPr>
              <p:nvPr/>
            </p:nvPicPr>
            <p:blipFill>
              <a:blip r:embed="rId5"/>
              <a:stretch>
                <a:fillRect/>
              </a:stretch>
            </p:blipFill>
            <p:spPr>
              <a:xfrm>
                <a:off x="8099127" y="3479016"/>
                <a:ext cx="1053340" cy="2540784"/>
              </a:xfrm>
              <a:prstGeom prst="rect">
                <a:avLst/>
              </a:prstGeom>
            </p:spPr>
          </p:pic>
          <p:pic>
            <p:nvPicPr>
              <p:cNvPr id="29" name="Picture 28">
                <a:extLst>
                  <a:ext uri="{FF2B5EF4-FFF2-40B4-BE49-F238E27FC236}">
                    <a16:creationId xmlns:a16="http://schemas.microsoft.com/office/drawing/2014/main" id="{04163A2D-7FC9-E398-4FCD-FCEBB97E2278}"/>
                  </a:ext>
                </a:extLst>
              </p:cNvPr>
              <p:cNvPicPr>
                <a:picLocks noChangeAspect="1"/>
              </p:cNvPicPr>
              <p:nvPr/>
            </p:nvPicPr>
            <p:blipFill>
              <a:blip r:embed="rId6"/>
              <a:stretch>
                <a:fillRect/>
              </a:stretch>
            </p:blipFill>
            <p:spPr>
              <a:xfrm rot="16200000">
                <a:off x="6258821" y="4146604"/>
                <a:ext cx="2540783" cy="1205605"/>
              </a:xfrm>
              <a:prstGeom prst="rect">
                <a:avLst/>
              </a:prstGeom>
            </p:spPr>
          </p:pic>
          <p:cxnSp>
            <p:nvCxnSpPr>
              <p:cNvPr id="32" name="Straight Arrow Connector 31">
                <a:extLst>
                  <a:ext uri="{FF2B5EF4-FFF2-40B4-BE49-F238E27FC236}">
                    <a16:creationId xmlns:a16="http://schemas.microsoft.com/office/drawing/2014/main" id="{F53F8EFC-C4E8-1E10-87CA-257D30D5196B}"/>
                  </a:ext>
                </a:extLst>
              </p:cNvPr>
              <p:cNvCxnSpPr/>
              <p:nvPr/>
            </p:nvCxnSpPr>
            <p:spPr>
              <a:xfrm>
                <a:off x="7856388" y="4059410"/>
                <a:ext cx="678012" cy="11983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Freeform 132">
              <a:extLst>
                <a:ext uri="{FF2B5EF4-FFF2-40B4-BE49-F238E27FC236}">
                  <a16:creationId xmlns:a16="http://schemas.microsoft.com/office/drawing/2014/main" id="{0A77F394-FC73-D025-8908-456966E50374}"/>
                </a:ext>
              </a:extLst>
            </p:cNvPr>
            <p:cNvSpPr>
              <a:spLocks/>
            </p:cNvSpPr>
            <p:nvPr/>
          </p:nvSpPr>
          <p:spPr bwMode="auto">
            <a:xfrm>
              <a:off x="11519269" y="577446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7" name="TextBox 26">
              <a:extLst>
                <a:ext uri="{FF2B5EF4-FFF2-40B4-BE49-F238E27FC236}">
                  <a16:creationId xmlns:a16="http://schemas.microsoft.com/office/drawing/2014/main" id="{8CDC9507-5012-6C6E-CF39-5E4EA2A44B15}"/>
                </a:ext>
              </a:extLst>
            </p:cNvPr>
            <p:cNvSpPr txBox="1"/>
            <p:nvPr/>
          </p:nvSpPr>
          <p:spPr>
            <a:xfrm>
              <a:off x="9599441" y="5719496"/>
              <a:ext cx="1053340" cy="553998"/>
            </a:xfrm>
            <a:prstGeom prst="rect">
              <a:avLst/>
            </a:prstGeom>
            <a:solidFill>
              <a:schemeClr val="bg1"/>
            </a:solidFill>
            <a:ln w="6350">
              <a:solidFill>
                <a:schemeClr val="tx1"/>
              </a:solidFill>
            </a:ln>
          </p:spPr>
          <p:txBody>
            <a:bodyPr wrap="square" rtlCol="0">
              <a:spAutoFit/>
            </a:bodyPr>
            <a:lstStyle/>
            <a:p>
              <a:pPr algn="ctr"/>
              <a:r>
                <a:rPr lang="en-US" sz="1000" dirty="0"/>
                <a:t>Physical verification of the bolts</a:t>
              </a:r>
            </a:p>
          </p:txBody>
        </p:sp>
      </p:grpSp>
      <p:graphicFrame>
        <p:nvGraphicFramePr>
          <p:cNvPr id="3" name="Table 2">
            <a:extLst>
              <a:ext uri="{FF2B5EF4-FFF2-40B4-BE49-F238E27FC236}">
                <a16:creationId xmlns:a16="http://schemas.microsoft.com/office/drawing/2014/main" id="{26DB4A5D-E3BA-060C-6259-277328CE91A7}"/>
              </a:ext>
            </a:extLst>
          </p:cNvPr>
          <p:cNvGraphicFramePr>
            <a:graphicFrameLocks noGrp="1"/>
          </p:cNvGraphicFramePr>
          <p:nvPr>
            <p:extLst>
              <p:ext uri="{D42A27DB-BD31-4B8C-83A1-F6EECF244321}">
                <p14:modId xmlns:p14="http://schemas.microsoft.com/office/powerpoint/2010/main" val="1386556066"/>
              </p:ext>
            </p:extLst>
          </p:nvPr>
        </p:nvGraphicFramePr>
        <p:xfrm>
          <a:off x="514148" y="481033"/>
          <a:ext cx="11677852" cy="457200"/>
        </p:xfrm>
        <a:graphic>
          <a:graphicData uri="http://schemas.openxmlformats.org/drawingml/2006/table">
            <a:tbl>
              <a:tblPr firstRow="1" bandRow="1">
                <a:tableStyleId>{F5AB1C69-6EDB-4FF4-983F-18BD219EF322}</a:tableStyleId>
              </a:tblPr>
              <a:tblGrid>
                <a:gridCol w="650327">
                  <a:extLst>
                    <a:ext uri="{9D8B030D-6E8A-4147-A177-3AD203B41FA5}">
                      <a16:colId xmlns:a16="http://schemas.microsoft.com/office/drawing/2014/main" val="2915212829"/>
                    </a:ext>
                  </a:extLst>
                </a:gridCol>
                <a:gridCol w="1032616">
                  <a:extLst>
                    <a:ext uri="{9D8B030D-6E8A-4147-A177-3AD203B41FA5}">
                      <a16:colId xmlns:a16="http://schemas.microsoft.com/office/drawing/2014/main" val="1263731317"/>
                    </a:ext>
                  </a:extLst>
                </a:gridCol>
                <a:gridCol w="1048897">
                  <a:extLst>
                    <a:ext uri="{9D8B030D-6E8A-4147-A177-3AD203B41FA5}">
                      <a16:colId xmlns:a16="http://schemas.microsoft.com/office/drawing/2014/main" val="3493424009"/>
                    </a:ext>
                  </a:extLst>
                </a:gridCol>
                <a:gridCol w="901144">
                  <a:extLst>
                    <a:ext uri="{9D8B030D-6E8A-4147-A177-3AD203B41FA5}">
                      <a16:colId xmlns:a16="http://schemas.microsoft.com/office/drawing/2014/main" val="578596613"/>
                    </a:ext>
                  </a:extLst>
                </a:gridCol>
                <a:gridCol w="1730607">
                  <a:extLst>
                    <a:ext uri="{9D8B030D-6E8A-4147-A177-3AD203B41FA5}">
                      <a16:colId xmlns:a16="http://schemas.microsoft.com/office/drawing/2014/main" val="710035722"/>
                    </a:ext>
                  </a:extLst>
                </a:gridCol>
                <a:gridCol w="1607724">
                  <a:extLst>
                    <a:ext uri="{9D8B030D-6E8A-4147-A177-3AD203B41FA5}">
                      <a16:colId xmlns:a16="http://schemas.microsoft.com/office/drawing/2014/main" val="1371902183"/>
                    </a:ext>
                  </a:extLst>
                </a:gridCol>
                <a:gridCol w="1454119">
                  <a:extLst>
                    <a:ext uri="{9D8B030D-6E8A-4147-A177-3AD203B41FA5}">
                      <a16:colId xmlns:a16="http://schemas.microsoft.com/office/drawing/2014/main" val="1814095484"/>
                    </a:ext>
                  </a:extLst>
                </a:gridCol>
                <a:gridCol w="652093">
                  <a:extLst>
                    <a:ext uri="{9D8B030D-6E8A-4147-A177-3AD203B41FA5}">
                      <a16:colId xmlns:a16="http://schemas.microsoft.com/office/drawing/2014/main" val="2001367833"/>
                    </a:ext>
                  </a:extLst>
                </a:gridCol>
                <a:gridCol w="962025">
                  <a:extLst>
                    <a:ext uri="{9D8B030D-6E8A-4147-A177-3AD203B41FA5}">
                      <a16:colId xmlns:a16="http://schemas.microsoft.com/office/drawing/2014/main" val="2964666558"/>
                    </a:ext>
                  </a:extLst>
                </a:gridCol>
                <a:gridCol w="1638300">
                  <a:extLst>
                    <a:ext uri="{9D8B030D-6E8A-4147-A177-3AD203B41FA5}">
                      <a16:colId xmlns:a16="http://schemas.microsoft.com/office/drawing/2014/main" val="695451150"/>
                    </a:ext>
                  </a:extLst>
                </a:gridCol>
              </a:tblGrid>
              <a:tr h="399447">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19-07-2025 </a:t>
                      </a:r>
                    </a:p>
                    <a:p>
                      <a:r>
                        <a:rPr kumimoji="0" lang="en-US" sz="1200" b="1" u="none" strike="noStrike" kern="1200" cap="none" spc="0" normalizeH="0" baseline="0" dirty="0">
                          <a:ln>
                            <a:noFill/>
                          </a:ln>
                          <a:solidFill>
                            <a:srgbClr val="4472C4"/>
                          </a:solidFill>
                          <a:effectLst/>
                          <a:uLnTx/>
                          <a:uFillTx/>
                          <a:latin typeface="+mn-lt"/>
                          <a:ea typeface="+mn-ea"/>
                          <a:cs typeface="+mn-cs"/>
                        </a:rPr>
                        <a:t>08:24 Am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HiPo#21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4472C4"/>
                          </a:solidFill>
                          <a:effectLst/>
                          <a:uLnTx/>
                          <a:uFillTx/>
                          <a:latin typeface="+mn-lt"/>
                          <a:ea typeface="+mn-ea"/>
                          <a:cs typeface="+mn-cs"/>
                        </a:rPr>
                        <a:t>1179873                   </a:t>
                      </a:r>
                      <a:endParaRPr kumimoji="0" lang="en-US"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rPr>
                        <a:t>Drop</a:t>
                      </a:r>
                    </a:p>
                    <a:p>
                      <a:r>
                        <a:rPr kumimoji="0" lang="en-US" sz="1200" b="1" u="none" strike="noStrike" kern="1200" cap="none" spc="0" normalizeH="0" baseline="0" noProof="0" dirty="0">
                          <a:ln>
                            <a:noFill/>
                          </a:ln>
                          <a:solidFill>
                            <a:srgbClr val="4472C4"/>
                          </a:solidFill>
                          <a:effectLst/>
                          <a:uLnTx/>
                          <a:uFillTx/>
                        </a:rPr>
                        <a:t>Minor Damage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0P</a:t>
                      </a:r>
                    </a:p>
                    <a:p>
                      <a:r>
                        <a:rPr kumimoji="0" lang="en-GB" sz="1200" b="1" u="none" strike="noStrike" kern="1200" cap="none" spc="0" normalizeH="0" baseline="0" noProof="0" dirty="0">
                          <a:ln>
                            <a:noFill/>
                          </a:ln>
                          <a:solidFill>
                            <a:srgbClr val="4472C4"/>
                          </a:solidFill>
                          <a:effectLst/>
                          <a:uLnTx/>
                          <a:uFillTx/>
                          <a:latin typeface="+mn-lt"/>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1" dirty="0">
                          <a:solidFill>
                            <a:srgbClr val="0070C0"/>
                          </a:solidFill>
                        </a:rPr>
                        <a:t>Running In Hole (RIH)</a:t>
                      </a:r>
                      <a:endParaRPr kumimoji="0" lang="en-US" sz="1100" b="1" u="none" strike="noStrike" kern="1200" cap="none" spc="0" normalizeH="0" baseline="0" dirty="0">
                        <a:ln>
                          <a:noFill/>
                        </a:ln>
                        <a:solidFill>
                          <a:srgbClr val="4472C4"/>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dirty="0">
                          <a:ln>
                            <a:noFill/>
                          </a:ln>
                          <a:solidFill>
                            <a:srgbClr val="4472C4"/>
                          </a:solidFill>
                          <a:effectLst/>
                          <a:uLnTx/>
                          <a:uFillTx/>
                          <a:latin typeface="+mn-lt"/>
                          <a:ea typeface="+mn-ea"/>
                          <a:cs typeface="+mn-cs"/>
                        </a:rPr>
                        <a:t>Qarn Alam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602315"/>
          </a:xfrm>
          <a:solidFill>
            <a:srgbClr val="FFC91D"/>
          </a:solidFill>
        </p:spPr>
        <p:txBody>
          <a:bodyPr>
            <a:normAutofit/>
          </a:bodyPr>
          <a:lstStyle/>
          <a:p>
            <a:pPr lvl="0" algn="ctr">
              <a:defRPr/>
            </a:pPr>
            <a:r>
              <a:rPr lang="en-GB" sz="3600" b="1" dirty="0">
                <a:solidFill>
                  <a:srgbClr val="00B050"/>
                </a:solidFill>
                <a:latin typeface="Tahoma" panose="020B0604030504040204" pitchFamily="34" charset="0"/>
                <a:ea typeface="Tahoma" panose="020B0604030504040204" pitchFamily="34" charset="0"/>
                <a:cs typeface="Tahoma" panose="020B0604030504040204" pitchFamily="34" charset="0"/>
              </a:rPr>
              <a:t>PDO Second Alert</a:t>
            </a:r>
            <a:endParaRPr lang="en-US"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2A4C66E9-CF65-4A0F-9A16-76B64C582F3A}"/>
              </a:ext>
            </a:extLst>
          </p:cNvPr>
          <p:cNvSpPr/>
          <p:nvPr/>
        </p:nvSpPr>
        <p:spPr>
          <a:xfrm>
            <a:off x="425606" y="1221045"/>
            <a:ext cx="10928195" cy="307777"/>
          </a:xfrm>
          <a:prstGeom prst="rect">
            <a:avLst/>
          </a:prstGeom>
        </p:spPr>
        <p:txBody>
          <a:bodyPr wrap="square">
            <a:spAutoFit/>
          </a:bodyPr>
          <a:lstStyle/>
          <a:p>
            <a:pPr marL="342900" indent="-342900">
              <a:defRPr/>
            </a:pPr>
            <a:r>
              <a:rPr lang="en-US" sz="1400" b="1" dirty="0">
                <a:latin typeface="Tahoma" pitchFamily="34" charset="0"/>
              </a:rPr>
              <a:t>To make sure learning is translated to the site day to day activities , please answer the below questions :-</a:t>
            </a:r>
          </a:p>
        </p:txBody>
      </p:sp>
      <p:sp>
        <p:nvSpPr>
          <p:cNvPr id="7" name="Rectangle 6">
            <a:extLst>
              <a:ext uri="{FF2B5EF4-FFF2-40B4-BE49-F238E27FC236}">
                <a16:creationId xmlns:a16="http://schemas.microsoft.com/office/drawing/2014/main" id="{4D883F2B-B3CE-4AB4-AB99-0AA90A5717A9}"/>
              </a:ext>
            </a:extLst>
          </p:cNvPr>
          <p:cNvSpPr/>
          <p:nvPr/>
        </p:nvSpPr>
        <p:spPr>
          <a:xfrm>
            <a:off x="448877" y="1803983"/>
            <a:ext cx="11134492" cy="4431983"/>
          </a:xfrm>
          <a:prstGeom prst="rect">
            <a:avLst/>
          </a:prstGeom>
        </p:spPr>
        <p:txBody>
          <a:bodyPr wrap="square">
            <a:spAutoFit/>
          </a:bodyPr>
          <a:lstStyle/>
          <a:p>
            <a:pPr marL="342900" indent="-342900">
              <a:defRPr/>
            </a:pPr>
            <a:r>
              <a:rPr lang="en-US" b="1" dirty="0">
                <a:solidFill>
                  <a:srgbClr val="0070C0"/>
                </a:solidFill>
                <a:latin typeface="Tahoma" pitchFamily="34" charset="0"/>
              </a:rPr>
              <a:t>How learning can be implemented at site? </a:t>
            </a:r>
            <a:endParaRPr lang="en-US" dirty="0">
              <a:solidFill>
                <a:srgbClr val="0070C0"/>
              </a:solidFill>
              <a:latin typeface="Tahoma" pitchFamily="34" charset="0"/>
            </a:endParaRPr>
          </a:p>
          <a:p>
            <a:pPr>
              <a:defRPr/>
            </a:pPr>
            <a:endParaRPr lang="en-US" dirty="0">
              <a:solidFill>
                <a:srgbClr val="0000FF"/>
              </a:solidFill>
              <a:latin typeface="Calibri" panose="020F0502020204030204" pitchFamily="34" charset="0"/>
              <a:sym typeface="Wingdings" pitchFamily="2" charset="2"/>
            </a:endParaRPr>
          </a:p>
          <a:p>
            <a:pPr marL="342900" indent="-342900">
              <a:buFont typeface="+mj-lt"/>
              <a:buAutoNum type="arabicPeriod"/>
              <a:defRPr/>
            </a:pPr>
            <a:r>
              <a:rPr lang="en-US" sz="1400" dirty="0">
                <a:sym typeface="Wingdings" pitchFamily="2" charset="2"/>
              </a:rPr>
              <a:t>Supervisors to ensure that any design-related limitations (e.g., inability to verify bolt torque visually) are identified and escalated for engineering review.</a:t>
            </a:r>
          </a:p>
          <a:p>
            <a:pPr marL="342900" indent="-342900">
              <a:buFont typeface="+mj-lt"/>
              <a:buAutoNum type="arabicPeriod"/>
              <a:defRPr/>
            </a:pPr>
            <a:r>
              <a:rPr lang="en-US" sz="1400" dirty="0"/>
              <a:t>Learning from Incidents (LFI) focal point to ensure previous similar incidents from other contractors are formally shared, reviewed, and discussed during safety meetings and commissioning activities.</a:t>
            </a:r>
          </a:p>
          <a:p>
            <a:pPr marL="342900" indent="-342900">
              <a:buFont typeface="+mj-lt"/>
              <a:buAutoNum type="arabicPeriod"/>
              <a:defRPr/>
            </a:pPr>
            <a:r>
              <a:rPr lang="en-US" sz="1400" dirty="0">
                <a:latin typeface="Calibri" panose="020F0502020204030204" pitchFamily="34" charset="0"/>
                <a:sym typeface="Wingdings" pitchFamily="2" charset="2"/>
              </a:rPr>
              <a:t>Weekly DROPS inspections to be conducted by the Hoist team and verified by supervisors, with specific focus on critical equipment above work areas and high-risk components.</a:t>
            </a:r>
            <a:endParaRPr lang="en-US" sz="1400" dirty="0"/>
          </a:p>
          <a:p>
            <a:pPr marL="342900" indent="-342900">
              <a:buFont typeface="+mj-lt"/>
              <a:buAutoNum type="arabicPeriod"/>
              <a:defRPr/>
            </a:pPr>
            <a:endParaRPr lang="en-US" b="1" u="sng" dirty="0">
              <a:solidFill>
                <a:srgbClr val="0000FF"/>
              </a:solidFill>
              <a:latin typeface="Tahoma" pitchFamily="34" charset="0"/>
            </a:endParaRPr>
          </a:p>
          <a:p>
            <a:pPr>
              <a:defRPr/>
            </a:pPr>
            <a:r>
              <a:rPr lang="en-US" b="1" dirty="0">
                <a:solidFill>
                  <a:srgbClr val="0070C0"/>
                </a:solidFill>
                <a:latin typeface="Tahoma" pitchFamily="34" charset="0"/>
              </a:rPr>
              <a:t>How can you sustain the action? </a:t>
            </a:r>
            <a:endParaRPr lang="en-US" dirty="0">
              <a:solidFill>
                <a:srgbClr val="0070C0"/>
              </a:solidFill>
              <a:latin typeface="Tahoma" pitchFamily="34" charset="0"/>
            </a:endParaRPr>
          </a:p>
          <a:p>
            <a:pPr marL="342900" indent="-342900">
              <a:buFont typeface="+mj-lt"/>
              <a:buAutoNum type="arabicPeriod"/>
              <a:defRPr/>
            </a:pPr>
            <a:endParaRPr lang="en-US" sz="1400" dirty="0">
              <a:latin typeface="Calibri" panose="020F0502020204030204" pitchFamily="34" charset="0"/>
              <a:sym typeface="Wingdings" pitchFamily="2" charset="2"/>
            </a:endParaRPr>
          </a:p>
          <a:p>
            <a:pPr marL="342900" indent="-342900">
              <a:buFont typeface="+mj-lt"/>
              <a:buAutoNum type="arabicPeriod"/>
              <a:defRPr/>
            </a:pPr>
            <a:r>
              <a:rPr lang="en-US" sz="1400" dirty="0">
                <a:latin typeface="Calibri" panose="020F0502020204030204" pitchFamily="34" charset="0"/>
                <a:sym typeface="Wingdings" pitchFamily="2" charset="2"/>
              </a:rPr>
              <a:t>Log all deviations, loose components, near misses, or incidents related to swivel pins or overhead equipment in the Aegis tracking system, and regularly review DROPS-related trends during monthly HSE and maintenance review meetings.</a:t>
            </a:r>
          </a:p>
          <a:p>
            <a:pPr marL="342900" indent="-342900">
              <a:buFont typeface="+mj-lt"/>
              <a:buAutoNum type="arabicPeriod"/>
              <a:defRPr/>
            </a:pPr>
            <a:r>
              <a:rPr lang="en-US" sz="1400" dirty="0">
                <a:latin typeface="Calibri" panose="020F0502020204030204" pitchFamily="34" charset="0"/>
                <a:sym typeface="Wingdings" pitchFamily="2" charset="2"/>
              </a:rPr>
              <a:t>Rig Managers and Night Tool pushers to consistently engage with crews on the importance of securing critical overhead components and reinforce positive behaviors through recognition programs or safety interventions when necessary.</a:t>
            </a:r>
          </a:p>
          <a:p>
            <a:pPr marL="342900" indent="-342900">
              <a:buFont typeface="+mj-lt"/>
              <a:buAutoNum type="arabicPeriod"/>
              <a:defRPr/>
            </a:pPr>
            <a:r>
              <a:rPr lang="en-US" sz="1400" dirty="0"/>
              <a:t>Assurance team to verify implementation of LFI actions during equipment acceptance and commissioning phases, with documentation of compliance or additional risk controls.</a:t>
            </a:r>
          </a:p>
          <a:p>
            <a:pPr marL="342900" indent="-342900">
              <a:buFont typeface="+mj-lt"/>
              <a:buAutoNum type="arabicPeriod"/>
              <a:defRPr/>
            </a:pPr>
            <a:r>
              <a:rPr lang="en-US" sz="1400" dirty="0">
                <a:latin typeface="Calibri" panose="020F0502020204030204" pitchFamily="34" charset="0"/>
                <a:sym typeface="Wingdings" pitchFamily="2" charset="2"/>
              </a:rPr>
              <a:t>HSE Supervisor to ensure weekly DROPS inspections are completed, documented, and discussed, with clear accountability for closing identified issues as part of ILTIZAM assurance plan.</a:t>
            </a:r>
            <a:endParaRPr lang="en-US" sz="1400" dirty="0">
              <a:latin typeface="Calibri" panose="020F0502020204030204" pitchFamily="34" charset="0"/>
            </a:endParaRPr>
          </a:p>
        </p:txBody>
      </p:sp>
    </p:spTree>
    <p:extLst>
      <p:ext uri="{BB962C8B-B14F-4D97-AF65-F5344CB8AC3E}">
        <p14:creationId xmlns:p14="http://schemas.microsoft.com/office/powerpoint/2010/main" val="2429660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92958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013834DB-1237-4AAE-8DA6-B46414DE5D8D}"/>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schemas.microsoft.com/office/2006/documentManagement/types"/>
    <ds:schemaRef ds:uri="3ad483c2-a27c-44cd-acb6-8713d8ff8005"/>
    <ds:schemaRef ds:uri="http://schemas.microsoft.com/office/2006/metadata/properties"/>
    <ds:schemaRef ds:uri="http://purl.org/dc/terms/"/>
    <ds:schemaRef ds:uri="http://purl.org/dc/dcmitype/"/>
    <ds:schemaRef ds:uri="http://schemas.openxmlformats.org/package/2006/metadata/core-properties"/>
    <ds:schemaRef ds:uri="http://www.w3.org/XML/1998/namespace"/>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TM02892315[[fn=Wisp]]</Template>
  <TotalTime>11932</TotalTime>
  <Words>788</Words>
  <Application>Microsoft Office PowerPoint</Application>
  <PresentationFormat>Widescreen</PresentationFormat>
  <Paragraphs>77</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Gill Sans</vt:lpstr>
      <vt:lpstr>Segoe UI</vt:lpstr>
      <vt:lpstr>Tahoma</vt:lpstr>
      <vt:lpstr>Times New Roman</vt:lpstr>
      <vt:lpstr>Wingdings</vt:lpstr>
      <vt:lpstr>Office Theme</vt:lpstr>
      <vt:lpstr>PowerPoint Presentation</vt:lpstr>
      <vt:lpstr>PDO Second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PDO Second Alert HiPo21 Dropped Object</dc:title>
  <dc:creator>nazar@umsoman.com</dc:creator>
  <cp:lastModifiedBy>Rawahi, Ahmed MSE34</cp:lastModifiedBy>
  <cp:revision>485</cp:revision>
  <cp:lastPrinted>2025-06-02T10:36:39Z</cp:lastPrinted>
  <dcterms:created xsi:type="dcterms:W3CDTF">2018-09-24T07:27:56Z</dcterms:created>
  <dcterms:modified xsi:type="dcterms:W3CDTF">2025-12-24T10:26:46Z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