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4"/>
  </p:notesMasterIdLst>
  <p:sldIdLst>
    <p:sldId id="2147482480" r:id="rId2"/>
    <p:sldId id="2147482481"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0295" autoAdjust="0"/>
    <p:restoredTop sz="94660"/>
  </p:normalViewPr>
  <p:slideViewPr>
    <p:cSldViewPr snapToGrid="0">
      <p:cViewPr varScale="1">
        <p:scale>
          <a:sx n="124" d="100"/>
          <a:sy n="124" d="100"/>
        </p:scale>
        <p:origin x="294"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11" Type="http://schemas.openxmlformats.org/officeDocument/2006/relationships/customXml" Target="../customXml/item3.xml"/><Relationship Id="rId5" Type="http://schemas.openxmlformats.org/officeDocument/2006/relationships/presProps" Target="presProps.xml"/><Relationship Id="rId10" Type="http://schemas.openxmlformats.org/officeDocument/2006/relationships/customXml" Target="../customXml/item2.xml"/><Relationship Id="rId4" Type="http://schemas.openxmlformats.org/officeDocument/2006/relationships/notesMaster" Target="notesMasters/notesMaster1.xml"/><Relationship Id="rId9"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5B8320-9351-4CA4-A877-E50AA1EFEC7F}" type="datetimeFigureOut">
              <a:rPr lang="en-US" smtClean="0"/>
              <a:t>12/11/2025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E462C7-A11A-4F9D-9043-FB66A3D9D299}" type="slidenum">
              <a:rPr lang="en-US" smtClean="0"/>
              <a:t>‹#›</a:t>
            </a:fld>
            <a:endParaRPr lang="en-US"/>
          </a:p>
        </p:txBody>
      </p:sp>
    </p:spTree>
    <p:extLst>
      <p:ext uri="{BB962C8B-B14F-4D97-AF65-F5344CB8AC3E}">
        <p14:creationId xmlns:p14="http://schemas.microsoft.com/office/powerpoint/2010/main" val="1676389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short description should be provided without mentioning names of contractors or individuals.  You should include, what happened, to who (by job title) and what injuries this resulted in.  Nothing more!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Four to five bullet points highlighting the main findings from the investigation.  Remember the target audience is the front line staff so this should be written in simple terms in a way that everyone can understand.</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strap line should be the main point you want to get across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images should be self explanatory, what went wrong (if you create a reconstruction please ensure you do not put people at risk) and below how it should be done.   </a:t>
            </a:r>
          </a:p>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Confidential - Not to be shared outside of PDO/PDO contractors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11354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eaLnBrk="0" fontAlgn="base" hangingPunct="0">
              <a:spcBef>
                <a:spcPct val="30000"/>
              </a:spcBef>
              <a:spcAft>
                <a:spcPct val="0"/>
              </a:spcAft>
              <a:defRPr/>
            </a:pPr>
            <a:r>
              <a:rPr lang="en-US" dirty="0">
                <a:solidFill>
                  <a:srgbClr val="000000"/>
                </a:solidFill>
                <a:latin typeface="Times New Roman" pitchFamily="18" charset="0"/>
              </a:rPr>
              <a:t>Ensure all dates and titles are input </a:t>
            </a:r>
          </a:p>
          <a:p>
            <a:pPr defTabSz="933237" eaLnBrk="0" fontAlgn="base" hangingPunct="0">
              <a:spcBef>
                <a:spcPct val="30000"/>
              </a:spcBef>
              <a:spcAft>
                <a:spcPct val="0"/>
              </a:spcAft>
              <a:defRPr/>
            </a:pPr>
            <a:endParaRPr lang="en-US" dirty="0">
              <a:solidFill>
                <a:srgbClr val="0033CC"/>
              </a:solidFill>
              <a:cs typeface="Calibri" panose="020F0502020204030204" pitchFamily="34" charset="0"/>
              <a:sym typeface="Wingdings" pitchFamily="2" charset="2"/>
            </a:endParaRPr>
          </a:p>
          <a:p>
            <a:pPr defTabSz="933237" eaLnBrk="0" fontAlgn="base" hangingPunct="0">
              <a:spcBef>
                <a:spcPct val="30000"/>
              </a:spcBef>
              <a:spcAft>
                <a:spcPct val="0"/>
              </a:spcAft>
              <a:defRPr/>
            </a:pPr>
            <a:r>
              <a:rPr lang="en-US" dirty="0">
                <a:solidFill>
                  <a:srgbClr val="0033CC"/>
                </a:solidFill>
                <a:cs typeface="Calibri" panose="020F0502020204030204" pitchFamily="34" charset="0"/>
                <a:sym typeface="Wingdings" pitchFamily="2" charset="2"/>
              </a:rPr>
              <a:t>Make a list of closed questions (only ‘yes’ or ‘no’ as an answer) to ask others if they have the same issues based on the management or HSE-MS failings or shortfalls identified in the investigation. </a:t>
            </a:r>
          </a:p>
          <a:p>
            <a:pPr defTabSz="933237" eaLnBrk="0" fontAlgn="base" hangingPunct="0">
              <a:spcBef>
                <a:spcPct val="30000"/>
              </a:spcBef>
              <a:spcAft>
                <a:spcPct val="0"/>
              </a:spcAft>
              <a:defRPr/>
            </a:pPr>
            <a:endParaRPr lang="en-US" dirty="0">
              <a:solidFill>
                <a:srgbClr val="0033CC"/>
              </a:solidFill>
              <a:cs typeface="Calibri" panose="020F0502020204030204" pitchFamily="34" charset="0"/>
              <a:sym typeface="Wingdings" pitchFamily="2" charset="2"/>
            </a:endParaRPr>
          </a:p>
          <a:p>
            <a:pPr defTabSz="933237" eaLnBrk="0" fontAlgn="base" hangingPunct="0">
              <a:spcBef>
                <a:spcPct val="30000"/>
              </a:spcBef>
              <a:spcAft>
                <a:spcPct val="0"/>
              </a:spcAft>
              <a:defRPr/>
            </a:pPr>
            <a:r>
              <a:rPr lang="en-US" dirty="0">
                <a:solidFill>
                  <a:srgbClr val="0033CC"/>
                </a:solidFill>
                <a:cs typeface="Calibri" panose="020F0502020204030204" pitchFamily="34" charset="0"/>
                <a:sym typeface="Wingdings" pitchFamily="2" charset="2"/>
              </a:rPr>
              <a:t>Imagine you have to audit other companies to see if they could have the same issues.</a:t>
            </a:r>
          </a:p>
          <a:p>
            <a:pPr defTabSz="933237" eaLnBrk="0" fontAlgn="base" hangingPunct="0">
              <a:spcBef>
                <a:spcPct val="30000"/>
              </a:spcBef>
              <a:spcAft>
                <a:spcPct val="0"/>
              </a:spcAft>
              <a:defRPr/>
            </a:pPr>
            <a:endParaRPr lang="en-US" dirty="0">
              <a:solidFill>
                <a:srgbClr val="0033CC"/>
              </a:solidFill>
              <a:cs typeface="Calibri" panose="020F0502020204030204" pitchFamily="34" charset="0"/>
              <a:sym typeface="Wingdings" pitchFamily="2" charset="2"/>
            </a:endParaRPr>
          </a:p>
          <a:p>
            <a:pPr defTabSz="933237" eaLnBrk="0" fontAlgn="base" hangingPunct="0">
              <a:spcBef>
                <a:spcPct val="30000"/>
              </a:spcBef>
              <a:spcAft>
                <a:spcPct val="0"/>
              </a:spcAft>
              <a:defRPr/>
            </a:pPr>
            <a:r>
              <a:rPr lang="en-US" dirty="0">
                <a:solidFill>
                  <a:srgbClr val="0033CC"/>
                </a:solidFill>
                <a:cs typeface="Calibri" panose="020F0502020204030204" pitchFamily="34" charset="0"/>
                <a:sym typeface="Wingdings" pitchFamily="2" charset="2"/>
              </a:rPr>
              <a:t>These questions should start with: Do you ensure…………………?</a:t>
            </a:r>
            <a:endParaRPr lang="en-US" dirty="0">
              <a:solidFill>
                <a:srgbClr val="000000"/>
              </a:solidFill>
              <a:cs typeface="Calibri" panose="020F0502020204030204" pitchFamily="34" charset="0"/>
            </a:endParaRPr>
          </a:p>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Confidential - Not to be shared outside of PDO/PDO contractors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620545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12/11/2025</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379309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12/11/2025</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826658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12/11/2025</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4032558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71B9F12B-012B-511E-E1AF-940C15C48F38}"/>
              </a:ext>
            </a:extLst>
          </p:cNvPr>
          <p:cNvSpPr>
            <a:spLocks noGrp="1"/>
          </p:cNvSpPr>
          <p:nvPr>
            <p:ph type="dt" sz="half" idx="10"/>
          </p:nvPr>
        </p:nvSpPr>
        <p:spPr/>
        <p:txBody>
          <a:bodyPr/>
          <a:lstStyle/>
          <a:p>
            <a:fld id="{44F6AEF2-20D4-7547-BF78-1F3F36FB60DC}" type="datetimeFigureOut">
              <a:rPr lang="en-US" smtClean="0"/>
              <a:pPr/>
              <a:t>12/11/2025</a:t>
            </a:fld>
            <a:endParaRPr lang="en-US" dirty="0"/>
          </a:p>
        </p:txBody>
      </p:sp>
      <p:sp>
        <p:nvSpPr>
          <p:cNvPr id="8" name="Footer Placeholder 7">
            <a:extLst>
              <a:ext uri="{FF2B5EF4-FFF2-40B4-BE49-F238E27FC236}">
                <a16:creationId xmlns:a16="http://schemas.microsoft.com/office/drawing/2014/main" id="{12153C70-2C6D-7EF6-9D8B-F252F2B79470}"/>
              </a:ext>
            </a:extLst>
          </p:cNvPr>
          <p:cNvSpPr>
            <a:spLocks noGrp="1"/>
          </p:cNvSpPr>
          <p:nvPr>
            <p:ph type="ftr" sz="quarter" idx="11"/>
          </p:nvPr>
        </p:nvSpPr>
        <p:spPr/>
        <p:txBody>
          <a:bodyPr/>
          <a:lstStyle/>
          <a:p>
            <a:r>
              <a:rPr lang="en-US"/>
              <a:t>Confidential - Not to be shared outside of PDO/PDO contractors </a:t>
            </a:r>
          </a:p>
          <a:p>
            <a:endParaRPr lang="en-US" dirty="0"/>
          </a:p>
        </p:txBody>
      </p:sp>
      <p:sp>
        <p:nvSpPr>
          <p:cNvPr id="9" name="Slide Number Placeholder 8">
            <a:extLst>
              <a:ext uri="{FF2B5EF4-FFF2-40B4-BE49-F238E27FC236}">
                <a16:creationId xmlns:a16="http://schemas.microsoft.com/office/drawing/2014/main" id="{5F370DFB-2757-20B9-7E69-B0B0CE960C83}"/>
              </a:ext>
            </a:extLst>
          </p:cNvPr>
          <p:cNvSpPr>
            <a:spLocks noGrp="1"/>
          </p:cNvSpPr>
          <p:nvPr>
            <p:ph type="sldNum" sz="quarter" idx="12"/>
          </p:nvPr>
        </p:nvSpPr>
        <p:spPr/>
        <p:txBody>
          <a:body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3831407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12/11/2025</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776557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12/11/2025</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145610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12/11/2025</a:t>
            </a:fld>
            <a:endParaRPr lang="en-US" dirty="0"/>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4016980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12/11/2025</a:t>
            </a:fld>
            <a:endParaRPr lang="en-US" dirty="0"/>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473760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12/11/2025</a:t>
            </a:fld>
            <a:endParaRPr lang="en-US" dirty="0"/>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569757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12/11/2025</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552164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12/11/2025</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544277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44F6AEF2-20D4-7547-BF78-1F3F36FB60DC}" type="datetimeFigureOut">
              <a:rPr lang="en-US" smtClean="0"/>
              <a:pPr/>
              <a:t>12/11/2025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r>
              <a:rPr lang="en-US" dirty="0"/>
              <a:t>Confidential - Not to be shared outside of PDO/PDO contractors </a:t>
            </a:r>
          </a:p>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7A6F64E4-CF39-E842-A871-400C57C21E39}" type="slidenum">
              <a:rPr lang="en-US" smtClean="0"/>
              <a:pPr/>
              <a:t>‹#›</a:t>
            </a:fld>
            <a:endParaRPr lang="en-US" dirty="0"/>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495912"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14199014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B8F5D341-9478-460E-8ACF-8E2BF1B80AC6}"/>
              </a:ext>
            </a:extLst>
          </p:cNvPr>
          <p:cNvSpPr txBox="1">
            <a:spLocks noChangeArrowheads="1"/>
          </p:cNvSpPr>
          <p:nvPr/>
        </p:nvSpPr>
        <p:spPr bwMode="auto">
          <a:xfrm>
            <a:off x="3770648" y="1537562"/>
            <a:ext cx="8265122" cy="4064190"/>
          </a:xfrm>
          <a:prstGeom prst="rect">
            <a:avLst/>
          </a:prstGeom>
          <a:noFill/>
          <a:ln w="19050">
            <a:noFill/>
            <a:miter lim="800000"/>
            <a:headEnd/>
            <a:tailEnd/>
          </a:ln>
        </p:spPr>
        <p:txBody>
          <a:bodyPr wrap="square">
            <a:spAutoFit/>
          </a:bodyPr>
          <a:lstStyle/>
          <a:p>
            <a:pPr marL="114300" marR="0" lvl="0" indent="-114300" algn="just" defTabSz="914400" rtl="1" eaLnBrk="1" fontAlgn="auto" latinLnBrk="0" hangingPunct="1">
              <a:lnSpc>
                <a:spcPct val="100000"/>
              </a:lnSpc>
              <a:spcBef>
                <a:spcPts val="0"/>
              </a:spcBef>
              <a:spcAft>
                <a:spcPts val="0"/>
              </a:spcAft>
              <a:buClrTx/>
              <a:buSzTx/>
              <a:buFontTx/>
              <a:buNone/>
              <a:tabLst/>
              <a:defRPr/>
            </a:pPr>
            <a:r>
              <a:rPr lang="ar-EG" sz="1600" b="1" dirty="0">
                <a:solidFill>
                  <a:srgbClr val="FF0000"/>
                </a:solidFill>
                <a:latin typeface="Sakkal Majalla" panose="02000000000000000000" pitchFamily="2" charset="-78"/>
                <a:cs typeface="Sakkal Majalla" panose="02000000000000000000" pitchFamily="2" charset="-78"/>
              </a:rPr>
              <a:t>ماذا حدث؟</a:t>
            </a:r>
            <a:endParaRPr lang="en-US" sz="1600" b="1" dirty="0">
              <a:solidFill>
                <a:srgbClr val="FF0000"/>
              </a:solidFill>
              <a:latin typeface="Sakkal Majalla" panose="02000000000000000000" pitchFamily="2" charset="-78"/>
              <a:cs typeface="Sakkal Majalla" panose="02000000000000000000" pitchFamily="2" charset="-78"/>
            </a:endParaRPr>
          </a:p>
          <a:p>
            <a:pPr lvl="0" algn="just" rtl="1">
              <a:spcBef>
                <a:spcPct val="20000"/>
              </a:spcBef>
              <a:defRPr/>
            </a:pPr>
            <a:r>
              <a:rPr lang="ar-EG" sz="1400" kern="0" dirty="0">
                <a:effectLst/>
                <a:latin typeface="Sakkal Majalla" panose="02000000000000000000" pitchFamily="2" charset="-78"/>
                <a:ea typeface="Times New Roman" panose="02020603050405020304" pitchFamily="18" charset="0"/>
                <a:cs typeface="Sakkal Majalla" panose="02000000000000000000" pitchFamily="2" charset="-78"/>
              </a:rPr>
              <a:t>أثناء تركيب وصلة أنابيب </a:t>
            </a:r>
            <a:r>
              <a:rPr lang="en-US" sz="1400" dirty="0">
                <a:latin typeface="Sakkal Majalla" panose="02000000000000000000" pitchFamily="2" charset="-78"/>
                <a:cs typeface="Sakkal Majalla" panose="02000000000000000000" pitchFamily="2" charset="-78"/>
              </a:rPr>
              <a:t>4 ½”</a:t>
            </a:r>
            <a:r>
              <a:rPr lang="ar-EG" sz="1400" dirty="0">
                <a:latin typeface="Sakkal Majalla" panose="02000000000000000000" pitchFamily="2" charset="-78"/>
                <a:cs typeface="Sakkal Majalla" panose="02000000000000000000" pitchFamily="2" charset="-78"/>
              </a:rPr>
              <a:t> ذات نهاية مُثقلة من الخارج ومصنوعة من </a:t>
            </a:r>
            <a:r>
              <a:rPr lang="ar-EG" sz="1400" dirty="0" err="1">
                <a:latin typeface="Sakkal Majalla" panose="02000000000000000000" pitchFamily="2" charset="-78"/>
                <a:cs typeface="Sakkal Majalla" panose="02000000000000000000" pitchFamily="2" charset="-78"/>
              </a:rPr>
              <a:t>الإيبوكسي</a:t>
            </a:r>
            <a:r>
              <a:rPr lang="ar-EG" sz="1400" dirty="0">
                <a:latin typeface="Sakkal Majalla" panose="02000000000000000000" pitchFamily="2" charset="-78"/>
                <a:cs typeface="Sakkal Majalla" panose="02000000000000000000" pitchFamily="2" charset="-78"/>
              </a:rPr>
              <a:t> المقوى بالألياف الزجاجية وبها خط أسلاك للنقل وقد انفصل مسمار التثبيت لمحور دوران الكتلة المتنقلة (ويزن حوالي 5.5 كجم) بدون قصد عن موضعه وسقط من ارتفاع حوالي 13 مترًا. سقط المسمار على أرضية منصة الحفر بين أفراد الطاقم قبل الاستمرار في الارتداد والانزلاق عبر الباب 5.</a:t>
            </a:r>
          </a:p>
          <a:p>
            <a:pPr lvl="0" algn="just" rtl="1">
              <a:spcBef>
                <a:spcPct val="20000"/>
              </a:spcBef>
              <a:defRPr/>
            </a:pPr>
            <a:r>
              <a:rPr lang="ar-EG" sz="1400" dirty="0">
                <a:latin typeface="Sakkal Majalla" panose="02000000000000000000" pitchFamily="2" charset="-78"/>
                <a:cs typeface="Sakkal Majalla" panose="02000000000000000000" pitchFamily="2" charset="-78"/>
              </a:rPr>
              <a:t>وكان المتوقع إنجاز أعمال الإنزال في البئر مع بقاء مسمار قفل محور دوران الكتلة المتنقلة مؤمنًا في موضعه بواسطة 3 مسامير قفل. </a:t>
            </a: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Sakkal Majalla" panose="02000000000000000000" pitchFamily="2" charset="-78"/>
              <a:cs typeface="Sakkal Majalla" panose="02000000000000000000"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ar-EG" altLang="zh-CN" sz="1600" b="1" dirty="0">
                <a:solidFill>
                  <a:srgbClr val="0070C0"/>
                </a:solidFill>
                <a:latin typeface="Sakkal Majalla" panose="02000000000000000000" pitchFamily="2" charset="-78"/>
                <a:ea typeface="宋体" panose="02010600030101010101" pitchFamily="2" charset="-122"/>
                <a:cs typeface="Sakkal Majalla" panose="02000000000000000000" pitchFamily="2" charset="-78"/>
              </a:rPr>
              <a:t>لماذا حدث ذلك/ الاستنتاج:</a:t>
            </a:r>
            <a:endParaRPr lang="en-GB" altLang="zh-CN" sz="1600" b="1" dirty="0">
              <a:solidFill>
                <a:srgbClr val="0070C0"/>
              </a:solidFill>
              <a:latin typeface="Sakkal Majalla" panose="02000000000000000000" pitchFamily="2" charset="-78"/>
              <a:ea typeface="宋体" panose="02010600030101010101" pitchFamily="2" charset="-122"/>
              <a:cs typeface="Sakkal Majalla" panose="02000000000000000000" pitchFamily="2" charset="-78"/>
            </a:endParaRPr>
          </a:p>
          <a:p>
            <a:pPr marL="285750" indent="-285750" algn="r" rtl="1">
              <a:buFont typeface="Wingdings" panose="05000000000000000000" pitchFamily="2" charset="2"/>
              <a:buChar char="§"/>
              <a:defRPr/>
            </a:pPr>
            <a:r>
              <a:rPr lang="en-US" sz="1400" dirty="0">
                <a:solidFill>
                  <a:prstClr val="black"/>
                </a:solidFill>
                <a:latin typeface="Sakkal Majalla" panose="02000000000000000000" pitchFamily="2" charset="-78"/>
                <a:cs typeface="Sakkal Majalla" panose="02000000000000000000" pitchFamily="2" charset="-78"/>
              </a:rPr>
              <a:t> </a:t>
            </a:r>
            <a:r>
              <a:rPr lang="ar-EG" sz="1400" dirty="0">
                <a:solidFill>
                  <a:prstClr val="black"/>
                </a:solidFill>
                <a:latin typeface="Sakkal Majalla" panose="02000000000000000000" pitchFamily="2" charset="-78"/>
                <a:cs typeface="Sakkal Majalla" panose="02000000000000000000" pitchFamily="2" charset="-78"/>
              </a:rPr>
              <a:t>أدى انحلال مسامير التثبيت الأساسية (3 مسامير ألن) لمسمار قفل محور الدوران  إلى انفصاله.</a:t>
            </a:r>
          </a:p>
          <a:p>
            <a:pPr marL="285750" indent="-285750" algn="r" rtl="1">
              <a:buFont typeface="Wingdings" panose="05000000000000000000" pitchFamily="2" charset="2"/>
              <a:buChar char="§"/>
              <a:defRPr/>
            </a:pPr>
            <a:r>
              <a:rPr lang="ar-EG" sz="1400" dirty="0">
                <a:solidFill>
                  <a:prstClr val="black"/>
                </a:solidFill>
                <a:latin typeface="Sakkal Majalla" panose="02000000000000000000" pitchFamily="2" charset="-78"/>
                <a:cs typeface="Sakkal Majalla" panose="02000000000000000000" pitchFamily="2" charset="-78"/>
              </a:rPr>
              <a:t>تم إجراء فحص بصري، ولكن لم يتم التحقق الفعلي من إحكام ربط المسامير؛ ولم توصي الشركة المصنعة الأصلية</a:t>
            </a:r>
            <a:r>
              <a:rPr lang="en-US" sz="1400" dirty="0">
                <a:solidFill>
                  <a:prstClr val="black"/>
                </a:solidFill>
                <a:latin typeface="Sakkal Majalla" panose="02000000000000000000" pitchFamily="2" charset="-78"/>
                <a:cs typeface="Sakkal Majalla" panose="02000000000000000000" pitchFamily="2" charset="-78"/>
              </a:rPr>
              <a:t> </a:t>
            </a:r>
            <a:r>
              <a:rPr lang="ar-EG" sz="1400" dirty="0">
                <a:solidFill>
                  <a:prstClr val="black"/>
                </a:solidFill>
                <a:latin typeface="Sakkal Majalla" panose="02000000000000000000" pitchFamily="2" charset="-78"/>
                <a:cs typeface="Sakkal Majalla" panose="02000000000000000000" pitchFamily="2" charset="-78"/>
              </a:rPr>
              <a:t>بذلك.</a:t>
            </a:r>
          </a:p>
          <a:p>
            <a:pPr marL="285750" indent="-285750" algn="r" rtl="1">
              <a:buFont typeface="Wingdings" panose="05000000000000000000" pitchFamily="2" charset="2"/>
              <a:buChar char="§"/>
              <a:defRPr/>
            </a:pPr>
            <a:r>
              <a:rPr lang="ar-EG" sz="1400" dirty="0">
                <a:solidFill>
                  <a:prstClr val="black"/>
                </a:solidFill>
                <a:latin typeface="Sakkal Majalla" panose="02000000000000000000" pitchFamily="2" charset="-78"/>
                <a:cs typeface="Sakkal Majalla" panose="02000000000000000000" pitchFamily="2" charset="-78"/>
              </a:rPr>
              <a:t>حدود التصميم في الكتلة المتنقلة منعت التحقق البصري من عزم الدوران / الإحكام للمسامير أثناء الفحص.</a:t>
            </a:r>
          </a:p>
          <a:p>
            <a:pPr marL="285750" indent="-285750" algn="r" rtl="1">
              <a:buFont typeface="Wingdings" panose="05000000000000000000" pitchFamily="2" charset="2"/>
              <a:buChar char="§"/>
              <a:defRPr/>
            </a:pPr>
            <a:r>
              <a:rPr lang="ar-QA" sz="1400" dirty="0">
                <a:solidFill>
                  <a:prstClr val="black"/>
                </a:solidFill>
                <a:latin typeface="Sakkal Majalla" panose="02000000000000000000" pitchFamily="2" charset="-78"/>
                <a:cs typeface="Sakkal Majalla" panose="02000000000000000000" pitchFamily="2" charset="-78"/>
              </a:rPr>
              <a:t>لم يتم تحديد متطلبات التثبيت الثانوي أثناء تصميم الشركة المصنعة الأصلية</a:t>
            </a:r>
            <a:r>
              <a:rPr lang="ar-EG" sz="1400" dirty="0">
                <a:solidFill>
                  <a:prstClr val="black"/>
                </a:solidFill>
                <a:latin typeface="Sakkal Majalla" panose="02000000000000000000" pitchFamily="2" charset="-78"/>
                <a:cs typeface="Sakkal Majalla" panose="02000000000000000000" pitchFamily="2" charset="-78"/>
              </a:rPr>
              <a:t>.</a:t>
            </a:r>
          </a:p>
          <a:p>
            <a:pPr marL="285750" indent="-285750" algn="r" rtl="1">
              <a:buFont typeface="Wingdings" panose="05000000000000000000" pitchFamily="2" charset="2"/>
              <a:buChar char="§"/>
              <a:defRPr/>
            </a:pPr>
            <a:r>
              <a:rPr lang="ar-QA" sz="1400" dirty="0">
                <a:latin typeface="Sakkal Majalla" panose="02000000000000000000" pitchFamily="2" charset="-78"/>
                <a:cs typeface="Sakkal Majalla" panose="02000000000000000000" pitchFamily="2" charset="-78"/>
              </a:rPr>
              <a:t>انفصل </a:t>
            </a:r>
            <a:r>
              <a:rPr lang="ar-EG" sz="1400" dirty="0">
                <a:latin typeface="Sakkal Majalla" panose="02000000000000000000" pitchFamily="2" charset="-78"/>
                <a:cs typeface="Sakkal Majalla" panose="02000000000000000000" pitchFamily="2" charset="-78"/>
              </a:rPr>
              <a:t>مسمار </a:t>
            </a:r>
            <a:r>
              <a:rPr lang="ar-QA" sz="1400" dirty="0">
                <a:latin typeface="Sakkal Majalla" panose="02000000000000000000" pitchFamily="2" charset="-78"/>
                <a:cs typeface="Sakkal Majalla" panose="02000000000000000000" pitchFamily="2" charset="-78"/>
              </a:rPr>
              <a:t>قفل </a:t>
            </a:r>
            <a:r>
              <a:rPr lang="ar-EG" sz="1400" dirty="0">
                <a:latin typeface="Sakkal Majalla" panose="02000000000000000000" pitchFamily="2" charset="-78"/>
                <a:cs typeface="Sakkal Majalla" panose="02000000000000000000" pitchFamily="2" charset="-78"/>
              </a:rPr>
              <a:t>محور </a:t>
            </a:r>
            <a:r>
              <a:rPr lang="ar-QA" sz="1400" dirty="0">
                <a:latin typeface="Sakkal Majalla" panose="02000000000000000000" pitchFamily="2" charset="-78"/>
                <a:cs typeface="Sakkal Majalla" panose="02000000000000000000" pitchFamily="2" charset="-78"/>
              </a:rPr>
              <a:t>الدوران أثناء عمليات الطرق</a:t>
            </a:r>
            <a:r>
              <a:rPr lang="ar-EG" sz="1400" dirty="0">
                <a:latin typeface="Sakkal Majalla" panose="02000000000000000000" pitchFamily="2" charset="-78"/>
                <a:cs typeface="Sakkal Majalla" panose="02000000000000000000" pitchFamily="2" charset="-78"/>
              </a:rPr>
              <a:t> </a:t>
            </a:r>
            <a:r>
              <a:rPr lang="ar-QA" sz="1400" dirty="0">
                <a:latin typeface="Sakkal Majalla" panose="02000000000000000000" pitchFamily="2" charset="-78"/>
                <a:cs typeface="Sakkal Majalla" panose="02000000000000000000" pitchFamily="2" charset="-78"/>
              </a:rPr>
              <a:t>/</a:t>
            </a:r>
            <a:r>
              <a:rPr lang="ar-EG" sz="1400" dirty="0">
                <a:latin typeface="Sakkal Majalla" panose="02000000000000000000" pitchFamily="2" charset="-78"/>
                <a:cs typeface="Sakkal Majalla" panose="02000000000000000000" pitchFamily="2" charset="-78"/>
              </a:rPr>
              <a:t> الالتقاط</a:t>
            </a:r>
            <a:r>
              <a:rPr lang="ar-QA" sz="1400" dirty="0">
                <a:latin typeface="Sakkal Majalla" panose="02000000000000000000" pitchFamily="2" charset="-78"/>
                <a:cs typeface="Sakkal Majalla" panose="02000000000000000000" pitchFamily="2" charset="-78"/>
              </a:rPr>
              <a:t>، مما يشير إلى عدم كفاية التثبيت في ظل الأحمال الديناميكية</a:t>
            </a:r>
            <a:endParaRPr kumimoji="0" lang="en-US" sz="1400" b="0"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endParaRPr>
          </a:p>
          <a:p>
            <a:pPr lvl="0" algn="just" rtl="1">
              <a:defRPr/>
            </a:pPr>
            <a:r>
              <a:rPr lang="ar-EG" sz="1600" b="1" dirty="0">
                <a:solidFill>
                  <a:srgbClr val="0070C0"/>
                </a:solidFill>
                <a:latin typeface="Sakkal Majalla" panose="02000000000000000000" pitchFamily="2" charset="-78"/>
                <a:ea typeface="宋体" panose="02010600030101010101" pitchFamily="2" charset="-122"/>
                <a:cs typeface="Sakkal Majalla" panose="02000000000000000000" pitchFamily="2" charset="-78"/>
              </a:rPr>
              <a:t>ما تعلمته  من هذا الحادث: </a:t>
            </a:r>
            <a:endParaRPr lang="en-US" sz="1600" b="1" dirty="0">
              <a:solidFill>
                <a:srgbClr val="0070C0"/>
              </a:solidFill>
              <a:latin typeface="Sakkal Majalla" panose="02000000000000000000" pitchFamily="2" charset="-78"/>
              <a:ea typeface="宋体" panose="02010600030101010101" pitchFamily="2" charset="-122"/>
              <a:cs typeface="Sakkal Majalla" panose="02000000000000000000" pitchFamily="2" charset="-78"/>
            </a:endParaRPr>
          </a:p>
          <a:p>
            <a:pPr marL="342900" lvl="0" indent="-342900" algn="r" rtl="1">
              <a:buAutoNum type="arabicPeriod"/>
              <a:defRPr/>
            </a:pPr>
            <a:r>
              <a:rPr lang="ar-EG" sz="1400" dirty="0">
                <a:solidFill>
                  <a:prstClr val="black"/>
                </a:solidFill>
                <a:latin typeface="Sakkal Majalla" panose="02000000000000000000" pitchFamily="2" charset="-78"/>
                <a:cs typeface="Sakkal Majalla" panose="02000000000000000000" pitchFamily="2" charset="-78"/>
              </a:rPr>
              <a:t>كيف تتحقق من إجراء وتسجيل عمليات فحص الأشياء التي يحتمل سقوطها، مثل مسمار قفل محور  دوران الكتلة المتنقلة؟ </a:t>
            </a:r>
          </a:p>
          <a:p>
            <a:pPr marL="342900" lvl="0" indent="-342900" algn="r" rtl="1">
              <a:buAutoNum type="arabicPeriod"/>
              <a:defRPr/>
            </a:pPr>
            <a:r>
              <a:rPr lang="ar-EG" sz="1400" dirty="0">
                <a:solidFill>
                  <a:prstClr val="black"/>
                </a:solidFill>
                <a:latin typeface="Sakkal Majalla" panose="02000000000000000000" pitchFamily="2" charset="-78"/>
                <a:cs typeface="Sakkal Majalla" panose="02000000000000000000" pitchFamily="2" charset="-78"/>
              </a:rPr>
              <a:t>كيف تضمن أن جميع أفراد طاقم العمل على دراية ويجرون عمليات فحص فعالة؟</a:t>
            </a:r>
          </a:p>
          <a:p>
            <a:pPr marL="342900" lvl="0" indent="-342900" algn="r" rtl="1">
              <a:buAutoNum type="arabicPeriod"/>
              <a:defRPr/>
            </a:pPr>
            <a:r>
              <a:rPr lang="ar-EG" sz="1400" dirty="0">
                <a:solidFill>
                  <a:prstClr val="black"/>
                </a:solidFill>
                <a:latin typeface="Sakkal Majalla" panose="02000000000000000000" pitchFamily="2" charset="-78"/>
                <a:cs typeface="Sakkal Majalla" panose="02000000000000000000" pitchFamily="2" charset="-78"/>
              </a:rPr>
              <a:t>ما هي العملية المتبعة لديك لضمان توفر العناصر التي تتطلب تثبيتًا ثانويًا، بما في ذلك مكونات الشركة المصنعة الأصلي ويتم فحصها دوريًا عبر سجل الأشياء الساقطة للرافعة / منصة الحفر؟</a:t>
            </a:r>
          </a:p>
        </p:txBody>
      </p:sp>
      <p:sp>
        <p:nvSpPr>
          <p:cNvPr id="2" name="Rectangle 1">
            <a:extLst>
              <a:ext uri="{FF2B5EF4-FFF2-40B4-BE49-F238E27FC236}">
                <a16:creationId xmlns:a16="http://schemas.microsoft.com/office/drawing/2014/main" id="{BA7F71CD-3996-A9F3-4122-6BA4FE48D313}"/>
              </a:ext>
            </a:extLst>
          </p:cNvPr>
          <p:cNvSpPr/>
          <p:nvPr/>
        </p:nvSpPr>
        <p:spPr>
          <a:xfrm>
            <a:off x="3483532" y="1105920"/>
            <a:ext cx="8480317" cy="400110"/>
          </a:xfrm>
          <a:prstGeom prst="rect">
            <a:avLst/>
          </a:prstGeom>
          <a:solidFill>
            <a:srgbClr val="FFC000"/>
          </a:solidFill>
        </p:spPr>
        <p:txBody>
          <a:bodyPr wrap="square">
            <a:spAutoFit/>
          </a:bodyPr>
          <a:lstStyle/>
          <a:p>
            <a:pPr lvl="0" algn="r" rtl="1">
              <a:defRPr/>
            </a:pPr>
            <a:r>
              <a:rPr kumimoji="0" lang="ar-EG" sz="2000" b="1" i="0" u="none" strike="noStrike" kern="1200" cap="none" spc="0" normalizeH="0" baseline="0" noProof="0" dirty="0">
                <a:ln>
                  <a:noFill/>
                </a:ln>
                <a:solidFill>
                  <a:srgbClr val="0D38B3"/>
                </a:solidFill>
                <a:effectLst/>
                <a:uLnTx/>
                <a:uFillTx/>
                <a:latin typeface="Sakkal Majalla" panose="02000000000000000000" pitchFamily="2" charset="-78"/>
                <a:cs typeface="Sakkal Majalla" panose="02000000000000000000" pitchFamily="2" charset="-78"/>
              </a:rPr>
              <a:t>الجمهور المستهدف: </a:t>
            </a:r>
            <a:r>
              <a:rPr lang="ar-EG" sz="1600" b="1" dirty="0">
                <a:solidFill>
                  <a:srgbClr val="00B050"/>
                </a:solidFill>
                <a:latin typeface="Sakkal Majalla" panose="02000000000000000000" pitchFamily="2" charset="-78"/>
                <a:cs typeface="Sakkal Majalla" panose="02000000000000000000" pitchFamily="2" charset="-78"/>
              </a:rPr>
              <a:t>مديرو العمليات، مهندسو الآبار، فريق ضمان الجودة،</a:t>
            </a:r>
            <a:r>
              <a:rPr lang="ar-EG" b="1" dirty="0">
                <a:solidFill>
                  <a:srgbClr val="FF0000"/>
                </a:solidFill>
                <a:latin typeface="Sakkal Majalla" panose="02000000000000000000" pitchFamily="2" charset="-78"/>
                <a:cs typeface="Sakkal Majalla" panose="02000000000000000000" pitchFamily="2" charset="-78"/>
              </a:rPr>
              <a:t> </a:t>
            </a:r>
            <a:r>
              <a:rPr lang="ar-EG" sz="1600" b="1" dirty="0">
                <a:solidFill>
                  <a:srgbClr val="00B050"/>
                </a:solidFill>
                <a:latin typeface="Sakkal Majalla" panose="02000000000000000000" pitchFamily="2" charset="-78"/>
                <a:cs typeface="Sakkal Majalla" panose="02000000000000000000" pitchFamily="2" charset="-78"/>
              </a:rPr>
              <a:t>مشرفو الرفع</a:t>
            </a:r>
            <a:endParaRPr lang="en-US" sz="1600" b="1" dirty="0">
              <a:solidFill>
                <a:srgbClr val="00B050"/>
              </a:solidFill>
              <a:latin typeface="Sakkal Majalla" panose="02000000000000000000" pitchFamily="2" charset="-78"/>
              <a:cs typeface="Sakkal Majalla" panose="02000000000000000000" pitchFamily="2" charset="-78"/>
            </a:endParaRPr>
          </a:p>
        </p:txBody>
      </p:sp>
      <p:sp>
        <p:nvSpPr>
          <p:cNvPr id="3" name="TextBox 2">
            <a:extLst>
              <a:ext uri="{FF2B5EF4-FFF2-40B4-BE49-F238E27FC236}">
                <a16:creationId xmlns:a16="http://schemas.microsoft.com/office/drawing/2014/main" id="{E2CA2360-3AD5-3443-5500-84A16CBAF2A8}"/>
              </a:ext>
            </a:extLst>
          </p:cNvPr>
          <p:cNvSpPr txBox="1"/>
          <p:nvPr/>
        </p:nvSpPr>
        <p:spPr>
          <a:xfrm>
            <a:off x="3507572" y="5913039"/>
            <a:ext cx="8480317" cy="400110"/>
          </a:xfrm>
          <a:prstGeom prst="rect">
            <a:avLst/>
          </a:prstGeom>
          <a:solidFill>
            <a:schemeClr val="accent5"/>
          </a:solidFill>
        </p:spPr>
        <p:txBody>
          <a:bodyPr wrap="square" rtlCol="0">
            <a:spAutoFit/>
          </a:bodyPr>
          <a:lstStyle/>
          <a:p>
            <a:pPr lvl="0" algn="ctr" rtl="1" fontAlgn="base">
              <a:spcBef>
                <a:spcPct val="0"/>
              </a:spcBef>
              <a:spcAft>
                <a:spcPct val="0"/>
              </a:spcAft>
              <a:defRPr/>
            </a:pPr>
            <a:r>
              <a:rPr lang="ar-EG" sz="2000" b="1" dirty="0">
                <a:solidFill>
                  <a:srgbClr val="FFFF00"/>
                </a:solidFill>
                <a:latin typeface="Sakkal Majalla" panose="02000000000000000000" pitchFamily="2" charset="-78"/>
                <a:ea typeface="MS PGothic" pitchFamily="34" charset="-128"/>
                <a:cs typeface="Sakkal Majalla" panose="02000000000000000000" pitchFamily="2" charset="-78"/>
              </a:rPr>
              <a:t>تأكد دائمًا من إجراء عمليات فحص بدنية منتظمة ومفصلة لجهاز قفل الكتلة المتنقلة</a:t>
            </a:r>
            <a:endParaRPr kumimoji="0" lang="en-US" sz="2000" b="1" i="0" u="none" strike="noStrike" kern="1200" cap="none" spc="0" normalizeH="0" baseline="0" noProof="0" dirty="0">
              <a:ln>
                <a:noFill/>
              </a:ln>
              <a:solidFill>
                <a:srgbClr val="FFFF00"/>
              </a:solidFill>
              <a:effectLst/>
              <a:uLnTx/>
              <a:uFillTx/>
              <a:latin typeface="Sakkal Majalla" panose="02000000000000000000" pitchFamily="2" charset="-78"/>
              <a:ea typeface="MS PGothic" pitchFamily="34" charset="-128"/>
              <a:cs typeface="Sakkal Majalla" panose="02000000000000000000" pitchFamily="2" charset="-78"/>
            </a:endParaRPr>
          </a:p>
        </p:txBody>
      </p:sp>
      <p:graphicFrame>
        <p:nvGraphicFramePr>
          <p:cNvPr id="17" name="Table 16">
            <a:extLst>
              <a:ext uri="{FF2B5EF4-FFF2-40B4-BE49-F238E27FC236}">
                <a16:creationId xmlns:a16="http://schemas.microsoft.com/office/drawing/2014/main" id="{598D0EC2-F421-CFED-9301-4E305B203863}"/>
              </a:ext>
            </a:extLst>
          </p:cNvPr>
          <p:cNvGraphicFramePr>
            <a:graphicFrameLocks noGrp="1"/>
          </p:cNvGraphicFramePr>
          <p:nvPr>
            <p:extLst>
              <p:ext uri="{D42A27DB-BD31-4B8C-83A1-F6EECF244321}">
                <p14:modId xmlns:p14="http://schemas.microsoft.com/office/powerpoint/2010/main" val="642505821"/>
              </p:ext>
            </p:extLst>
          </p:nvPr>
        </p:nvGraphicFramePr>
        <p:xfrm>
          <a:off x="467918" y="577815"/>
          <a:ext cx="11553338" cy="457200"/>
        </p:xfrm>
        <a:graphic>
          <a:graphicData uri="http://schemas.openxmlformats.org/drawingml/2006/table">
            <a:tbl>
              <a:tblPr rtl="1" firstRow="1" bandRow="1">
                <a:tableStyleId>{F5AB1C69-6EDB-4FF4-983F-18BD219EF322}</a:tableStyleId>
              </a:tblPr>
              <a:tblGrid>
                <a:gridCol w="645229">
                  <a:extLst>
                    <a:ext uri="{9D8B030D-6E8A-4147-A177-3AD203B41FA5}">
                      <a16:colId xmlns:a16="http://schemas.microsoft.com/office/drawing/2014/main" val="2915212829"/>
                    </a:ext>
                  </a:extLst>
                </a:gridCol>
                <a:gridCol w="736602">
                  <a:extLst>
                    <a:ext uri="{9D8B030D-6E8A-4147-A177-3AD203B41FA5}">
                      <a16:colId xmlns:a16="http://schemas.microsoft.com/office/drawing/2014/main" val="1263731317"/>
                    </a:ext>
                  </a:extLst>
                </a:gridCol>
                <a:gridCol w="1438275">
                  <a:extLst>
                    <a:ext uri="{9D8B030D-6E8A-4147-A177-3AD203B41FA5}">
                      <a16:colId xmlns:a16="http://schemas.microsoft.com/office/drawing/2014/main" val="3493424009"/>
                    </a:ext>
                  </a:extLst>
                </a:gridCol>
                <a:gridCol w="784398">
                  <a:extLst>
                    <a:ext uri="{9D8B030D-6E8A-4147-A177-3AD203B41FA5}">
                      <a16:colId xmlns:a16="http://schemas.microsoft.com/office/drawing/2014/main" val="578596613"/>
                    </a:ext>
                  </a:extLst>
                </a:gridCol>
                <a:gridCol w="1717040">
                  <a:extLst>
                    <a:ext uri="{9D8B030D-6E8A-4147-A177-3AD203B41FA5}">
                      <a16:colId xmlns:a16="http://schemas.microsoft.com/office/drawing/2014/main" val="710035722"/>
                    </a:ext>
                  </a:extLst>
                </a:gridCol>
                <a:gridCol w="1595120">
                  <a:extLst>
                    <a:ext uri="{9D8B030D-6E8A-4147-A177-3AD203B41FA5}">
                      <a16:colId xmlns:a16="http://schemas.microsoft.com/office/drawing/2014/main" val="1371902183"/>
                    </a:ext>
                  </a:extLst>
                </a:gridCol>
                <a:gridCol w="1442720">
                  <a:extLst>
                    <a:ext uri="{9D8B030D-6E8A-4147-A177-3AD203B41FA5}">
                      <a16:colId xmlns:a16="http://schemas.microsoft.com/office/drawing/2014/main" val="1814095484"/>
                    </a:ext>
                  </a:extLst>
                </a:gridCol>
                <a:gridCol w="585096">
                  <a:extLst>
                    <a:ext uri="{9D8B030D-6E8A-4147-A177-3AD203B41FA5}">
                      <a16:colId xmlns:a16="http://schemas.microsoft.com/office/drawing/2014/main" val="2001367833"/>
                    </a:ext>
                  </a:extLst>
                </a:gridCol>
                <a:gridCol w="1021977">
                  <a:extLst>
                    <a:ext uri="{9D8B030D-6E8A-4147-A177-3AD203B41FA5}">
                      <a16:colId xmlns:a16="http://schemas.microsoft.com/office/drawing/2014/main" val="2964666558"/>
                    </a:ext>
                  </a:extLst>
                </a:gridCol>
                <a:gridCol w="1586881">
                  <a:extLst>
                    <a:ext uri="{9D8B030D-6E8A-4147-A177-3AD203B41FA5}">
                      <a16:colId xmlns:a16="http://schemas.microsoft.com/office/drawing/2014/main" val="695451150"/>
                    </a:ext>
                  </a:extLst>
                </a:gridCol>
              </a:tblGrid>
              <a:tr h="370840">
                <a:tc>
                  <a:txBody>
                    <a:bodyPr/>
                    <a:lstStyle/>
                    <a:p>
                      <a:pPr algn="r" rtl="1"/>
                      <a:r>
                        <a:rPr kumimoji="0" lang="ar-EG" sz="1200" b="1"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التاريخ</a:t>
                      </a:r>
                      <a:r>
                        <a:rPr kumimoji="0" lang="en-GB" sz="1200" b="1"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a:t>
                      </a:r>
                    </a:p>
                    <a:p>
                      <a:pPr algn="r" rtl="1"/>
                      <a:r>
                        <a:rPr kumimoji="0" lang="ar-EG" sz="1200" b="1"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التوقيت</a:t>
                      </a:r>
                      <a:r>
                        <a:rPr kumimoji="0" lang="en-GB" sz="1200" b="1"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a:t>
                      </a:r>
                      <a:endParaRPr lang="en-US" sz="1200" dirty="0">
                        <a:latin typeface="Sakkal Majalla" panose="02000000000000000000" pitchFamily="2" charset="-78"/>
                        <a:cs typeface="Sakkal Majalla" panose="02000000000000000000" pitchFamily="2" charset="-7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a:r>
                        <a:rPr kumimoji="0" lang="ar-EG" sz="1100" b="1" u="none" strike="noStrike" kern="1200" cap="none" spc="0" normalizeH="0" baseline="0" noProof="0" dirty="0">
                          <a:ln>
                            <a:noFill/>
                          </a:ln>
                          <a:solidFill>
                            <a:srgbClr val="4472C4"/>
                          </a:solidFill>
                          <a:effectLst/>
                          <a:uLnTx/>
                          <a:uFillTx/>
                          <a:latin typeface="Sakkal Majalla" panose="02000000000000000000" pitchFamily="2" charset="-78"/>
                          <a:cs typeface="Sakkal Majalla" panose="02000000000000000000" pitchFamily="2" charset="-78"/>
                        </a:rPr>
                        <a:t>19/07/2025</a:t>
                      </a:r>
                      <a:endParaRPr kumimoji="0" lang="ar-EG" sz="1200" b="1" u="none" strike="noStrike" kern="1200" cap="none" spc="0" normalizeH="0" baseline="0" noProof="0" dirty="0">
                        <a:ln>
                          <a:noFill/>
                        </a:ln>
                        <a:solidFill>
                          <a:srgbClr val="4472C4"/>
                        </a:solidFill>
                        <a:effectLst/>
                        <a:uLnTx/>
                        <a:uFillTx/>
                        <a:latin typeface="Sakkal Majalla" panose="02000000000000000000" pitchFamily="2" charset="-78"/>
                        <a:cs typeface="Sakkal Majalla" panose="02000000000000000000" pitchFamily="2" charset="-78"/>
                      </a:endParaRPr>
                    </a:p>
                    <a:p>
                      <a:pPr algn="r" rtl="1"/>
                      <a:r>
                        <a:rPr kumimoji="0" lang="ar-EG" sz="1200" b="1" u="none" strike="noStrike" kern="1200" cap="none" spc="0" normalizeH="0" baseline="0" noProof="0" dirty="0">
                          <a:ln>
                            <a:noFill/>
                          </a:ln>
                          <a:solidFill>
                            <a:srgbClr val="4472C4"/>
                          </a:solidFill>
                          <a:effectLst/>
                          <a:uLnTx/>
                          <a:uFillTx/>
                          <a:latin typeface="Sakkal Majalla" panose="02000000000000000000" pitchFamily="2" charset="-78"/>
                          <a:cs typeface="Sakkal Majalla" panose="02000000000000000000" pitchFamily="2" charset="-78"/>
                        </a:rPr>
                        <a:t>08:24 </a:t>
                      </a:r>
                      <a:r>
                        <a:rPr kumimoji="0" lang="ar-OM" sz="1200" b="1" u="none" strike="noStrike" kern="1200" cap="none" spc="0" normalizeH="0" baseline="0" noProof="0" dirty="0">
                          <a:ln>
                            <a:noFill/>
                          </a:ln>
                          <a:solidFill>
                            <a:srgbClr val="4472C4"/>
                          </a:solidFill>
                          <a:effectLst/>
                          <a:uLnTx/>
                          <a:uFillTx/>
                          <a:latin typeface="Sakkal Majalla" panose="02000000000000000000" pitchFamily="2" charset="-78"/>
                          <a:cs typeface="Sakkal Majalla" panose="02000000000000000000" pitchFamily="2" charset="-78"/>
                        </a:rPr>
                        <a:t>ص</a:t>
                      </a:r>
                      <a:endParaRPr lang="en-US" sz="1200" dirty="0">
                        <a:latin typeface="Sakkal Majalla" panose="02000000000000000000" pitchFamily="2" charset="-78"/>
                        <a:cs typeface="Sakkal Majalla" panose="02000000000000000000" pitchFamily="2" charset="-7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a:r>
                        <a:rPr kumimoji="0" lang="ar-EG" sz="1200" b="1"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عنوان الحادث</a:t>
                      </a:r>
                      <a:r>
                        <a:rPr kumimoji="0" lang="en-US" sz="1200" b="1"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sz="1200" b="1"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رقم إدارة معلومات المشروع:</a:t>
                      </a:r>
                      <a:endParaRPr kumimoji="0" lang="en-GB" sz="12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1100" b="1" u="none" strike="noStrike" kern="1200" cap="none" spc="0" normalizeH="0" baseline="0" noProof="0" dirty="0">
                          <a:ln>
                            <a:noFill/>
                          </a:ln>
                          <a:solidFill>
                            <a:srgbClr val="4472C4"/>
                          </a:solidFill>
                          <a:effectLst/>
                          <a:uLnTx/>
                          <a:uFillTx/>
                          <a:latin typeface="Sakkal Majalla" panose="02000000000000000000" pitchFamily="2" charset="-78"/>
                          <a:ea typeface="+mn-ea"/>
                          <a:cs typeface="Sakkal Majalla" panose="02000000000000000000" pitchFamily="2" charset="-78"/>
                        </a:rPr>
                        <a:t>HiPo#21</a:t>
                      </a:r>
                    </a:p>
                    <a:p>
                      <a:pPr algn="r" rtl="1"/>
                      <a:r>
                        <a:rPr kumimoji="0" lang="en-US" sz="1100" b="1" u="none" strike="noStrike" kern="1200" cap="none" spc="0" normalizeH="0" baseline="0" noProof="0" dirty="0">
                          <a:ln>
                            <a:noFill/>
                          </a:ln>
                          <a:solidFill>
                            <a:srgbClr val="4472C4"/>
                          </a:solidFill>
                          <a:effectLst/>
                          <a:uLnTx/>
                          <a:uFillTx/>
                          <a:latin typeface="Sakkal Majalla" panose="02000000000000000000" pitchFamily="2" charset="-78"/>
                          <a:ea typeface="+mn-ea"/>
                          <a:cs typeface="Sakkal Majalla" panose="02000000000000000000" pitchFamily="2" charset="-78"/>
                        </a:rPr>
                        <a:t>1179873</a:t>
                      </a:r>
                      <a:endParaRPr kumimoji="0" lang="en-US" sz="1100" b="1" u="none" strike="noStrike" kern="1200" cap="none" spc="0" normalizeH="0" baseline="0" dirty="0">
                        <a:ln>
                          <a:noFill/>
                        </a:ln>
                        <a:solidFill>
                          <a:srgbClr val="4472C4"/>
                        </a:solidFill>
                        <a:effectLst/>
                        <a:uLnTx/>
                        <a:uFillTx/>
                        <a:latin typeface="Sakkal Majalla" panose="02000000000000000000" pitchFamily="2" charset="-78"/>
                        <a:ea typeface="+mn-ea"/>
                        <a:cs typeface="Sakkal Majalla" panose="02000000000000000000" pitchFamily="2" charset="-7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sz="1200" b="1"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فئة المخاطر</a:t>
                      </a:r>
                      <a:r>
                        <a:rPr kumimoji="0" lang="en-US" sz="1200" b="1"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 </a:t>
                      </a:r>
                    </a:p>
                    <a:p>
                      <a:pPr marL="0" marR="0" lvl="0" indent="0" algn="r" defTabSz="914400" rtl="1" eaLnBrk="1" fontAlgn="auto" latinLnBrk="0" hangingPunct="1">
                        <a:lnSpc>
                          <a:spcPct val="100000"/>
                        </a:lnSpc>
                        <a:spcBef>
                          <a:spcPts val="0"/>
                        </a:spcBef>
                        <a:spcAft>
                          <a:spcPts val="0"/>
                        </a:spcAft>
                        <a:buClrTx/>
                        <a:buSzTx/>
                        <a:buFontTx/>
                        <a:buNone/>
                        <a:tabLst/>
                        <a:defRPr/>
                      </a:pPr>
                      <a:r>
                        <a:rPr lang="ar-EG" sz="1200" b="1" kern="1200" noProof="0" dirty="0">
                          <a:solidFill>
                            <a:schemeClr val="tx1"/>
                          </a:solidFill>
                          <a:latin typeface="Sakkal Majalla" panose="02000000000000000000" pitchFamily="2" charset="-78"/>
                          <a:cs typeface="Sakkal Majalla" panose="02000000000000000000" pitchFamily="2" charset="-78"/>
                        </a:rPr>
                        <a:t> الإصابة/ الأصل المتضرر:</a:t>
                      </a:r>
                      <a:endParaRPr lang="en-US" sz="1200" b="1" kern="1200" dirty="0">
                        <a:solidFill>
                          <a:schemeClr val="tx1"/>
                        </a:solidFill>
                        <a:latin typeface="Sakkal Majalla" panose="02000000000000000000" pitchFamily="2" charset="-78"/>
                        <a:ea typeface="+mn-ea"/>
                        <a:cs typeface="Sakkal Majalla" panose="02000000000000000000" pitchFamily="2" charset="-7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a:r>
                        <a:rPr kumimoji="0" lang="ar-EG" sz="1200" b="1" u="none" strike="noStrike" kern="1200" cap="none" spc="0" normalizeH="0" baseline="0" noProof="0" dirty="0">
                          <a:ln>
                            <a:noFill/>
                          </a:ln>
                          <a:solidFill>
                            <a:srgbClr val="4472C4"/>
                          </a:solidFill>
                          <a:effectLst/>
                          <a:uLnTx/>
                          <a:uFillTx/>
                          <a:latin typeface="Sakkal Majalla" panose="02000000000000000000" pitchFamily="2" charset="-78"/>
                          <a:cs typeface="Sakkal Majalla" panose="02000000000000000000" pitchFamily="2" charset="-78"/>
                        </a:rPr>
                        <a:t>سقوط أشياء  </a:t>
                      </a:r>
                      <a:endParaRPr kumimoji="0" lang="en-US" sz="1200" b="1" u="none" strike="noStrike" kern="1200" cap="none" spc="0" normalizeH="0" baseline="0" noProof="0" dirty="0">
                        <a:ln>
                          <a:noFill/>
                        </a:ln>
                        <a:solidFill>
                          <a:srgbClr val="4472C4"/>
                        </a:solidFill>
                        <a:effectLst/>
                        <a:uLnTx/>
                        <a:uFillTx/>
                        <a:latin typeface="Sakkal Majalla" panose="02000000000000000000" pitchFamily="2" charset="-78"/>
                        <a:cs typeface="Sakkal Majalla" panose="02000000000000000000" pitchFamily="2" charset="-78"/>
                      </a:endParaRPr>
                    </a:p>
                    <a:p>
                      <a:pPr algn="r" rtl="1"/>
                      <a:r>
                        <a:rPr kumimoji="0" lang="ar-EG" sz="1200" b="1" u="none" strike="noStrike" kern="1200" cap="none" spc="0" normalizeH="0" baseline="0" noProof="0" dirty="0">
                          <a:ln>
                            <a:noFill/>
                          </a:ln>
                          <a:solidFill>
                            <a:srgbClr val="4472C4"/>
                          </a:solidFill>
                          <a:effectLst/>
                          <a:uLnTx/>
                          <a:uFillTx/>
                          <a:latin typeface="Sakkal Majalla" panose="02000000000000000000" pitchFamily="2" charset="-78"/>
                          <a:cs typeface="Sakkal Majalla" panose="02000000000000000000" pitchFamily="2" charset="-78"/>
                        </a:rPr>
                        <a:t>ضرر طفيف</a:t>
                      </a:r>
                      <a:endParaRPr lang="en-US" sz="1200" dirty="0">
                        <a:latin typeface="Sakkal Majalla" panose="02000000000000000000" pitchFamily="2" charset="-78"/>
                        <a:cs typeface="Sakkal Majalla" panose="02000000000000000000" pitchFamily="2" charset="-7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a:r>
                        <a:rPr kumimoji="0" lang="ar-EG" sz="1200" b="1"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الخطورة الفعلية</a:t>
                      </a:r>
                      <a:r>
                        <a:rPr kumimoji="0" lang="en-US" sz="1200" b="1"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a:t>
                      </a:r>
                    </a:p>
                    <a:p>
                      <a:pPr algn="r" rtl="1"/>
                      <a:r>
                        <a:rPr kumimoji="0" lang="ar-EG" sz="1200" b="1"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الخطورة المحتملة:</a:t>
                      </a:r>
                      <a:endParaRPr lang="en-US" sz="1200" dirty="0">
                        <a:latin typeface="Sakkal Majalla" panose="02000000000000000000" pitchFamily="2" charset="-78"/>
                        <a:cs typeface="Sakkal Majalla" panose="02000000000000000000" pitchFamily="2" charset="-7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a:r>
                        <a:rPr kumimoji="0" lang="en-GB" sz="1200" b="1" u="none" strike="noStrike" kern="1200" cap="none" spc="0" normalizeH="0" baseline="0" noProof="0" dirty="0">
                          <a:ln>
                            <a:noFill/>
                          </a:ln>
                          <a:solidFill>
                            <a:srgbClr val="4472C4"/>
                          </a:solidFill>
                          <a:effectLst/>
                          <a:uLnTx/>
                          <a:uFillTx/>
                          <a:latin typeface="Sakkal Majalla" panose="02000000000000000000" pitchFamily="2" charset="-78"/>
                          <a:cs typeface="Sakkal Majalla" panose="02000000000000000000" pitchFamily="2" charset="-78"/>
                        </a:rPr>
                        <a:t>OP</a:t>
                      </a:r>
                    </a:p>
                    <a:p>
                      <a:pPr algn="r" rtl="1"/>
                      <a:r>
                        <a:rPr kumimoji="0" lang="en-GB" sz="1200" b="1" u="none" strike="noStrike" kern="1200" cap="none" spc="0" normalizeH="0" baseline="0" noProof="0" dirty="0">
                          <a:ln>
                            <a:noFill/>
                          </a:ln>
                          <a:solidFill>
                            <a:srgbClr val="4472C4"/>
                          </a:solidFill>
                          <a:effectLst/>
                          <a:uLnTx/>
                          <a:uFillTx/>
                          <a:latin typeface="Sakkal Majalla" panose="02000000000000000000" pitchFamily="2" charset="-78"/>
                          <a:cs typeface="Sakkal Majalla" panose="02000000000000000000" pitchFamily="2" charset="-78"/>
                        </a:rPr>
                        <a:t>C4P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1" eaLnBrk="1" latinLnBrk="0" hangingPunct="1"/>
                      <a:r>
                        <a:rPr kumimoji="0" lang="ar-EG" sz="1200" b="1" u="none" strike="noStrike" kern="1200" cap="none" spc="0" normalizeH="0" baseline="0" dirty="0">
                          <a:ln>
                            <a:noFill/>
                          </a:ln>
                          <a:solidFill>
                            <a:prstClr val="black"/>
                          </a:solidFill>
                          <a:effectLst/>
                          <a:uLnTx/>
                          <a:uFillTx/>
                          <a:latin typeface="Sakkal Majalla" panose="02000000000000000000" pitchFamily="2" charset="-78"/>
                          <a:cs typeface="Sakkal Majalla" panose="02000000000000000000" pitchFamily="2" charset="-78"/>
                        </a:rPr>
                        <a:t>النشاط</a:t>
                      </a:r>
                      <a:r>
                        <a:rPr kumimoji="0" lang="en-GB" sz="1200" b="1" u="none" strike="noStrike" kern="1200" cap="none" spc="0" normalizeH="0" baseline="0" dirty="0">
                          <a:ln>
                            <a:noFill/>
                          </a:ln>
                          <a:solidFill>
                            <a:prstClr val="black"/>
                          </a:solidFill>
                          <a:effectLst/>
                          <a:uLnTx/>
                          <a:uFillTx/>
                          <a:latin typeface="Sakkal Majalla" panose="02000000000000000000" pitchFamily="2" charset="-78"/>
                          <a:cs typeface="Sakkal Majalla" panose="02000000000000000000" pitchFamily="2" charset="-78"/>
                        </a:rPr>
                        <a:t>:</a:t>
                      </a:r>
                    </a:p>
                    <a:p>
                      <a:pPr marL="0" algn="r" defTabSz="914400" rtl="1" eaLnBrk="1" latinLnBrk="0" hangingPunct="1"/>
                      <a:r>
                        <a:rPr kumimoji="0" lang="ar-EG" sz="1200" b="1" u="none" strike="noStrike" kern="1200" cap="none" spc="0" normalizeH="0" baseline="0" dirty="0">
                          <a:ln>
                            <a:noFill/>
                          </a:ln>
                          <a:solidFill>
                            <a:prstClr val="black"/>
                          </a:solidFill>
                          <a:effectLst/>
                          <a:uLnTx/>
                          <a:uFillTx/>
                          <a:latin typeface="Sakkal Majalla" panose="02000000000000000000" pitchFamily="2" charset="-78"/>
                          <a:cs typeface="Sakkal Majalla" panose="02000000000000000000" pitchFamily="2" charset="-78"/>
                        </a:rPr>
                        <a:t>الموقع</a:t>
                      </a:r>
                      <a:r>
                        <a:rPr kumimoji="0" lang="en-GB" sz="1200" b="1" u="none" strike="noStrike" kern="1200" cap="none" spc="0" normalizeH="0" baseline="0" dirty="0">
                          <a:ln>
                            <a:noFill/>
                          </a:ln>
                          <a:solidFill>
                            <a:prstClr val="black"/>
                          </a:solidFill>
                          <a:effectLst/>
                          <a:uLnTx/>
                          <a:uFillTx/>
                          <a:latin typeface="Sakkal Majalla" panose="02000000000000000000" pitchFamily="2" charset="-78"/>
                          <a:cs typeface="Sakkal Majalla" panose="02000000000000000000" pitchFamily="2" charset="-78"/>
                        </a:rPr>
                        <a:t>:</a:t>
                      </a:r>
                      <a:endParaRPr kumimoji="0" lang="en-US" sz="1200" b="1" i="0" u="none" strike="noStrike" kern="1200" cap="none" spc="0" normalizeH="0" baseline="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a:r>
                        <a:rPr kumimoji="0" lang="ar-QA" sz="1200" b="1" u="none" strike="noStrike" kern="1200" cap="none" spc="0" normalizeH="0" baseline="0" dirty="0">
                          <a:ln>
                            <a:noFill/>
                          </a:ln>
                          <a:solidFill>
                            <a:srgbClr val="4472C4"/>
                          </a:solidFill>
                          <a:effectLst/>
                          <a:uLnTx/>
                          <a:uFillTx/>
                          <a:latin typeface="Sakkal Majalla" panose="02000000000000000000" pitchFamily="2" charset="-78"/>
                          <a:ea typeface="+mn-ea"/>
                          <a:cs typeface="Sakkal Majalla" panose="02000000000000000000" pitchFamily="2" charset="-78"/>
                        </a:rPr>
                        <a:t>إنزال في البئر</a:t>
                      </a:r>
                      <a:endParaRPr kumimoji="0" lang="en-US" sz="1200" b="1" u="none" strike="noStrike" kern="1200" cap="none" spc="0" normalizeH="0" baseline="0" dirty="0">
                        <a:ln>
                          <a:noFill/>
                        </a:ln>
                        <a:solidFill>
                          <a:srgbClr val="4472C4"/>
                        </a:solidFill>
                        <a:effectLst/>
                        <a:uLnTx/>
                        <a:uFillTx/>
                        <a:latin typeface="Sakkal Majalla" panose="02000000000000000000" pitchFamily="2" charset="-78"/>
                        <a:ea typeface="+mn-ea"/>
                        <a:cs typeface="Sakkal Majalla" panose="02000000000000000000" pitchFamily="2" charset="-78"/>
                      </a:endParaRPr>
                    </a:p>
                    <a:p>
                      <a:pPr algn="r" rtl="1"/>
                      <a:r>
                        <a:rPr kumimoji="0" lang="ar-EG" sz="1200" b="1" u="none" strike="noStrike" kern="1200" cap="none" spc="0" normalizeH="0" baseline="0" dirty="0">
                          <a:ln>
                            <a:noFill/>
                          </a:ln>
                          <a:solidFill>
                            <a:srgbClr val="4472C4"/>
                          </a:solidFill>
                          <a:effectLst/>
                          <a:uLnTx/>
                          <a:uFillTx/>
                          <a:latin typeface="Sakkal Majalla" panose="02000000000000000000" pitchFamily="2" charset="-78"/>
                          <a:ea typeface="+mn-ea"/>
                          <a:cs typeface="Sakkal Majalla" panose="02000000000000000000" pitchFamily="2" charset="-78"/>
                        </a:rPr>
                        <a:t>قرن العلم</a:t>
                      </a:r>
                      <a:endParaRPr kumimoji="0" lang="en-GB" sz="1200" b="1" u="none" strike="noStrike" kern="1200" cap="none" spc="0" normalizeH="0" baseline="0" dirty="0">
                        <a:ln>
                          <a:noFill/>
                        </a:ln>
                        <a:solidFill>
                          <a:srgbClr val="4472C4"/>
                        </a:solidFill>
                        <a:effectLst/>
                        <a:uLnTx/>
                        <a:uFillTx/>
                        <a:latin typeface="Sakkal Majalla" panose="02000000000000000000" pitchFamily="2" charset="-78"/>
                        <a:ea typeface="+mn-ea"/>
                        <a:cs typeface="Sakkal Majalla" panose="02000000000000000000" pitchFamily="2" charset="-7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34084804"/>
                  </a:ext>
                </a:extLst>
              </a:tr>
            </a:tbl>
          </a:graphicData>
        </a:graphic>
      </p:graphicFrame>
      <p:grpSp>
        <p:nvGrpSpPr>
          <p:cNvPr id="16" name="Group 15">
            <a:extLst>
              <a:ext uri="{FF2B5EF4-FFF2-40B4-BE49-F238E27FC236}">
                <a16:creationId xmlns:a16="http://schemas.microsoft.com/office/drawing/2014/main" id="{FB034865-BDA9-CBEB-BF92-B36B26AF5068}"/>
              </a:ext>
            </a:extLst>
          </p:cNvPr>
          <p:cNvGrpSpPr/>
          <p:nvPr/>
        </p:nvGrpSpPr>
        <p:grpSpPr>
          <a:xfrm>
            <a:off x="817807" y="1172328"/>
            <a:ext cx="2620754" cy="2278385"/>
            <a:chOff x="9355715" y="1050668"/>
            <a:chExt cx="2620754" cy="2278385"/>
          </a:xfrm>
        </p:grpSpPr>
        <p:pic>
          <p:nvPicPr>
            <p:cNvPr id="19" name="Picture 18">
              <a:extLst>
                <a:ext uri="{FF2B5EF4-FFF2-40B4-BE49-F238E27FC236}">
                  <a16:creationId xmlns:a16="http://schemas.microsoft.com/office/drawing/2014/main" id="{FCF8D1C4-8FF1-0A0C-D435-8E77C49634C2}"/>
                </a:ext>
              </a:extLst>
            </p:cNvPr>
            <p:cNvPicPr>
              <a:picLocks noChangeAspect="1"/>
            </p:cNvPicPr>
            <p:nvPr/>
          </p:nvPicPr>
          <p:blipFill>
            <a:blip r:embed="rId3"/>
            <a:srcRect l="31249" t="4967" r="8653" b="13333"/>
            <a:stretch/>
          </p:blipFill>
          <p:spPr>
            <a:xfrm>
              <a:off x="9355715" y="1050668"/>
              <a:ext cx="2425365" cy="1770956"/>
            </a:xfrm>
            <a:prstGeom prst="rect">
              <a:avLst/>
            </a:prstGeom>
          </p:spPr>
        </p:pic>
        <p:grpSp>
          <p:nvGrpSpPr>
            <p:cNvPr id="20" name="Group 131">
              <a:extLst>
                <a:ext uri="{FF2B5EF4-FFF2-40B4-BE49-F238E27FC236}">
                  <a16:creationId xmlns:a16="http://schemas.microsoft.com/office/drawing/2014/main" id="{88E9F791-ABB1-E3C1-735B-8E2170AAC349}"/>
                </a:ext>
              </a:extLst>
            </p:cNvPr>
            <p:cNvGrpSpPr>
              <a:grpSpLocks/>
            </p:cNvGrpSpPr>
            <p:nvPr/>
          </p:nvGrpSpPr>
          <p:grpSpPr bwMode="auto">
            <a:xfrm>
              <a:off x="11311366" y="2286345"/>
              <a:ext cx="330995" cy="462314"/>
              <a:chOff x="3504" y="544"/>
              <a:chExt cx="2287" cy="1855"/>
            </a:xfrm>
          </p:grpSpPr>
          <p:sp>
            <p:nvSpPr>
              <p:cNvPr id="25" name="Line 129">
                <a:extLst>
                  <a:ext uri="{FF2B5EF4-FFF2-40B4-BE49-F238E27FC236}">
                    <a16:creationId xmlns:a16="http://schemas.microsoft.com/office/drawing/2014/main" id="{FB76462E-79A7-8571-E297-1BC6FF3962DD}"/>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akkal Majalla" panose="02000000000000000000" pitchFamily="2" charset="-78"/>
                  <a:cs typeface="Sakkal Majalla" panose="02000000000000000000" pitchFamily="2" charset="-78"/>
                </a:endParaRPr>
              </a:p>
            </p:txBody>
          </p:sp>
          <p:sp>
            <p:nvSpPr>
              <p:cNvPr id="26" name="Line 130">
                <a:extLst>
                  <a:ext uri="{FF2B5EF4-FFF2-40B4-BE49-F238E27FC236}">
                    <a16:creationId xmlns:a16="http://schemas.microsoft.com/office/drawing/2014/main" id="{3B006F64-91B6-1636-8652-2D6F12C10B77}"/>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akkal Majalla" panose="02000000000000000000" pitchFamily="2" charset="-78"/>
                  <a:cs typeface="Sakkal Majalla" panose="02000000000000000000" pitchFamily="2" charset="-78"/>
                </a:endParaRPr>
              </a:p>
            </p:txBody>
          </p:sp>
        </p:grpSp>
        <p:cxnSp>
          <p:nvCxnSpPr>
            <p:cNvPr id="21" name="Straight Arrow Connector 20">
              <a:extLst>
                <a:ext uri="{FF2B5EF4-FFF2-40B4-BE49-F238E27FC236}">
                  <a16:creationId xmlns:a16="http://schemas.microsoft.com/office/drawing/2014/main" id="{20D68651-3E2A-5EA0-9EA5-E52B8AD93C51}"/>
                </a:ext>
              </a:extLst>
            </p:cNvPr>
            <p:cNvCxnSpPr>
              <a:cxnSpLocks/>
              <a:endCxn id="23" idx="3"/>
            </p:cNvCxnSpPr>
            <p:nvPr/>
          </p:nvCxnSpPr>
          <p:spPr>
            <a:xfrm flipV="1">
              <a:off x="10401385" y="1963107"/>
              <a:ext cx="734453" cy="592407"/>
            </a:xfrm>
            <a:prstGeom prst="straightConnector1">
              <a:avLst/>
            </a:prstGeom>
            <a:ln w="412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5DDA13-322F-8F7F-E0E3-C185489CB354}"/>
                </a:ext>
              </a:extLst>
            </p:cNvPr>
            <p:cNvSpPr txBox="1"/>
            <p:nvPr/>
          </p:nvSpPr>
          <p:spPr>
            <a:xfrm>
              <a:off x="10426102" y="2913073"/>
              <a:ext cx="1550367" cy="415980"/>
            </a:xfrm>
            <a:prstGeom prst="rect">
              <a:avLst/>
            </a:prstGeom>
            <a:solidFill>
              <a:schemeClr val="bg1"/>
            </a:solidFill>
            <a:ln w="6350">
              <a:solidFill>
                <a:schemeClr val="tx1"/>
              </a:solidFill>
            </a:ln>
          </p:spPr>
          <p:txBody>
            <a:bodyPr wrap="square" rtlCol="0">
              <a:spAutoFit/>
            </a:bodyPr>
            <a:lstStyle/>
            <a:p>
              <a:pPr algn="ctr" rtl="1"/>
              <a:r>
                <a:rPr lang="ar-QA" sz="1000" dirty="0">
                  <a:latin typeface="Sakkal Majalla" panose="02000000000000000000" pitchFamily="2" charset="-78"/>
                  <a:cs typeface="Sakkal Majalla" panose="02000000000000000000" pitchFamily="2" charset="-78"/>
                </a:rPr>
                <a:t>سقط مسمار القفل على بعد 13 </a:t>
              </a:r>
              <a:r>
                <a:rPr lang="ar-EG" sz="1000" dirty="0">
                  <a:latin typeface="Sakkal Majalla" panose="02000000000000000000" pitchFamily="2" charset="-78"/>
                  <a:cs typeface="Sakkal Majalla" panose="02000000000000000000" pitchFamily="2" charset="-78"/>
                </a:rPr>
                <a:t>مترًا </a:t>
              </a:r>
              <a:r>
                <a:rPr lang="ar-QA" sz="1000" dirty="0">
                  <a:latin typeface="Sakkal Majalla" panose="02000000000000000000" pitchFamily="2" charset="-78"/>
                  <a:cs typeface="Sakkal Majalla" panose="02000000000000000000" pitchFamily="2" charset="-78"/>
                </a:rPr>
                <a:t>بالقرب من أحد أفراد الطاقم</a:t>
              </a:r>
              <a:endParaRPr lang="en-US" sz="1000" dirty="0">
                <a:latin typeface="Sakkal Majalla" panose="02000000000000000000" pitchFamily="2" charset="-78"/>
                <a:cs typeface="Sakkal Majalla" panose="02000000000000000000" pitchFamily="2" charset="-78"/>
              </a:endParaRPr>
            </a:p>
          </p:txBody>
        </p:sp>
        <p:sp>
          <p:nvSpPr>
            <p:cNvPr id="23" name="Oval 22">
              <a:extLst>
                <a:ext uri="{FF2B5EF4-FFF2-40B4-BE49-F238E27FC236}">
                  <a16:creationId xmlns:a16="http://schemas.microsoft.com/office/drawing/2014/main" id="{4F702AC1-16C1-A7D9-8624-7CE3EB466CC5}"/>
                </a:ext>
              </a:extLst>
            </p:cNvPr>
            <p:cNvSpPr/>
            <p:nvPr/>
          </p:nvSpPr>
          <p:spPr>
            <a:xfrm rot="1868394">
              <a:off x="11133231" y="1720906"/>
              <a:ext cx="387735" cy="386106"/>
            </a:xfrm>
            <a:prstGeom prst="ellipse">
              <a:avLst/>
            </a:prstGeom>
            <a:no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Sakkal Majalla" panose="02000000000000000000" pitchFamily="2" charset="-78"/>
                <a:cs typeface="Sakkal Majalla" panose="02000000000000000000" pitchFamily="2" charset="-78"/>
              </a:endParaRPr>
            </a:p>
          </p:txBody>
        </p:sp>
        <p:pic>
          <p:nvPicPr>
            <p:cNvPr id="24" name="Picture 23">
              <a:extLst>
                <a:ext uri="{FF2B5EF4-FFF2-40B4-BE49-F238E27FC236}">
                  <a16:creationId xmlns:a16="http://schemas.microsoft.com/office/drawing/2014/main" id="{7F7EECF8-5F15-DAEF-D6E3-CE88730F5854}"/>
                </a:ext>
              </a:extLst>
            </p:cNvPr>
            <p:cNvPicPr>
              <a:picLocks noChangeAspect="1"/>
            </p:cNvPicPr>
            <p:nvPr/>
          </p:nvPicPr>
          <p:blipFill>
            <a:blip r:embed="rId4"/>
            <a:stretch>
              <a:fillRect/>
            </a:stretch>
          </p:blipFill>
          <p:spPr>
            <a:xfrm>
              <a:off x="9393596" y="2308342"/>
              <a:ext cx="1036843" cy="927800"/>
            </a:xfrm>
            <a:prstGeom prst="ellipse">
              <a:avLst/>
            </a:prstGeom>
            <a:ln w="41275" cap="rnd">
              <a:solidFill>
                <a:srgbClr val="FFC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grpSp>
        <p:nvGrpSpPr>
          <p:cNvPr id="27" name="Group 26">
            <a:extLst>
              <a:ext uri="{FF2B5EF4-FFF2-40B4-BE49-F238E27FC236}">
                <a16:creationId xmlns:a16="http://schemas.microsoft.com/office/drawing/2014/main" id="{6D9A50C4-6710-6232-B013-A3ABB7117E76}"/>
              </a:ext>
            </a:extLst>
          </p:cNvPr>
          <p:cNvGrpSpPr/>
          <p:nvPr/>
        </p:nvGrpSpPr>
        <p:grpSpPr>
          <a:xfrm>
            <a:off x="1007072" y="3459975"/>
            <a:ext cx="2447262" cy="2242157"/>
            <a:chOff x="9529207" y="3789291"/>
            <a:chExt cx="2447262" cy="2540785"/>
          </a:xfrm>
        </p:grpSpPr>
        <p:grpSp>
          <p:nvGrpSpPr>
            <p:cNvPr id="28" name="Group 27">
              <a:extLst>
                <a:ext uri="{FF2B5EF4-FFF2-40B4-BE49-F238E27FC236}">
                  <a16:creationId xmlns:a16="http://schemas.microsoft.com/office/drawing/2014/main" id="{A99036C6-22F0-DCD5-AE01-D5641874DEFA}"/>
                </a:ext>
              </a:extLst>
            </p:cNvPr>
            <p:cNvGrpSpPr/>
            <p:nvPr/>
          </p:nvGrpSpPr>
          <p:grpSpPr>
            <a:xfrm>
              <a:off x="9529207" y="3789291"/>
              <a:ext cx="2226057" cy="2540785"/>
              <a:chOff x="6926410" y="3479015"/>
              <a:chExt cx="2226057" cy="2540785"/>
            </a:xfrm>
          </p:grpSpPr>
          <p:pic>
            <p:nvPicPr>
              <p:cNvPr id="31" name="Picture 30">
                <a:extLst>
                  <a:ext uri="{FF2B5EF4-FFF2-40B4-BE49-F238E27FC236}">
                    <a16:creationId xmlns:a16="http://schemas.microsoft.com/office/drawing/2014/main" id="{80417B24-461D-3E15-7461-ACAC311E9E57}"/>
                  </a:ext>
                </a:extLst>
              </p:cNvPr>
              <p:cNvPicPr>
                <a:picLocks noChangeAspect="1"/>
              </p:cNvPicPr>
              <p:nvPr/>
            </p:nvPicPr>
            <p:blipFill>
              <a:blip r:embed="rId5"/>
              <a:stretch>
                <a:fillRect/>
              </a:stretch>
            </p:blipFill>
            <p:spPr>
              <a:xfrm>
                <a:off x="8099127" y="3479016"/>
                <a:ext cx="1053340" cy="2540784"/>
              </a:xfrm>
              <a:prstGeom prst="rect">
                <a:avLst/>
              </a:prstGeom>
            </p:spPr>
          </p:pic>
          <p:pic>
            <p:nvPicPr>
              <p:cNvPr id="32" name="Picture 31">
                <a:extLst>
                  <a:ext uri="{FF2B5EF4-FFF2-40B4-BE49-F238E27FC236}">
                    <a16:creationId xmlns:a16="http://schemas.microsoft.com/office/drawing/2014/main" id="{04163A2D-7FC9-E398-4FCD-FCEBB97E2278}"/>
                  </a:ext>
                </a:extLst>
              </p:cNvPr>
              <p:cNvPicPr>
                <a:picLocks noChangeAspect="1"/>
              </p:cNvPicPr>
              <p:nvPr/>
            </p:nvPicPr>
            <p:blipFill>
              <a:blip r:embed="rId6"/>
              <a:stretch>
                <a:fillRect/>
              </a:stretch>
            </p:blipFill>
            <p:spPr>
              <a:xfrm rot="16200000">
                <a:off x="6258821" y="4146604"/>
                <a:ext cx="2540783" cy="1205605"/>
              </a:xfrm>
              <a:prstGeom prst="rect">
                <a:avLst/>
              </a:prstGeom>
            </p:spPr>
          </p:pic>
          <p:cxnSp>
            <p:nvCxnSpPr>
              <p:cNvPr id="33" name="Straight Arrow Connector 32">
                <a:extLst>
                  <a:ext uri="{FF2B5EF4-FFF2-40B4-BE49-F238E27FC236}">
                    <a16:creationId xmlns:a16="http://schemas.microsoft.com/office/drawing/2014/main" id="{F53F8EFC-C4E8-1E10-87CA-257D30D5196B}"/>
                  </a:ext>
                </a:extLst>
              </p:cNvPr>
              <p:cNvCxnSpPr/>
              <p:nvPr/>
            </p:nvCxnSpPr>
            <p:spPr>
              <a:xfrm>
                <a:off x="7856388" y="4059410"/>
                <a:ext cx="678012" cy="119839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29" name="Freeform 132">
              <a:extLst>
                <a:ext uri="{FF2B5EF4-FFF2-40B4-BE49-F238E27FC236}">
                  <a16:creationId xmlns:a16="http://schemas.microsoft.com/office/drawing/2014/main" id="{0A77F394-FC73-D025-8908-456966E50374}"/>
                </a:ext>
              </a:extLst>
            </p:cNvPr>
            <p:cNvSpPr>
              <a:spLocks/>
            </p:cNvSpPr>
            <p:nvPr/>
          </p:nvSpPr>
          <p:spPr bwMode="auto">
            <a:xfrm>
              <a:off x="11519269" y="5774460"/>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Sakkal Majalla" panose="02000000000000000000" pitchFamily="2" charset="-78"/>
                <a:cs typeface="Sakkal Majalla" panose="02000000000000000000" pitchFamily="2" charset="-78"/>
              </a:endParaRPr>
            </a:p>
          </p:txBody>
        </p:sp>
        <p:sp>
          <p:nvSpPr>
            <p:cNvPr id="30" name="TextBox 29">
              <a:extLst>
                <a:ext uri="{FF2B5EF4-FFF2-40B4-BE49-F238E27FC236}">
                  <a16:creationId xmlns:a16="http://schemas.microsoft.com/office/drawing/2014/main" id="{8CDC9507-5012-6C6E-CF39-5E4EA2A44B15}"/>
                </a:ext>
              </a:extLst>
            </p:cNvPr>
            <p:cNvSpPr txBox="1"/>
            <p:nvPr/>
          </p:nvSpPr>
          <p:spPr>
            <a:xfrm>
              <a:off x="9599441" y="5719496"/>
              <a:ext cx="1053340" cy="453400"/>
            </a:xfrm>
            <a:prstGeom prst="rect">
              <a:avLst/>
            </a:prstGeom>
            <a:solidFill>
              <a:schemeClr val="bg1"/>
            </a:solidFill>
            <a:ln w="6350">
              <a:solidFill>
                <a:schemeClr val="tx1"/>
              </a:solidFill>
            </a:ln>
          </p:spPr>
          <p:txBody>
            <a:bodyPr wrap="square" rtlCol="0">
              <a:spAutoFit/>
            </a:bodyPr>
            <a:lstStyle/>
            <a:p>
              <a:pPr algn="ctr"/>
              <a:r>
                <a:rPr lang="ar-QA" sz="1000" dirty="0">
                  <a:latin typeface="Sakkal Majalla" panose="02000000000000000000" pitchFamily="2" charset="-78"/>
                  <a:cs typeface="Sakkal Majalla" panose="02000000000000000000" pitchFamily="2" charset="-78"/>
                </a:rPr>
                <a:t>التحقق المادي من </a:t>
              </a:r>
              <a:r>
                <a:rPr lang="ar-QA" sz="1000" dirty="0" err="1">
                  <a:latin typeface="Sakkal Majalla" panose="02000000000000000000" pitchFamily="2" charset="-78"/>
                  <a:cs typeface="Sakkal Majalla" panose="02000000000000000000" pitchFamily="2" charset="-78"/>
                </a:rPr>
                <a:t>ال</a:t>
              </a:r>
              <a:r>
                <a:rPr lang="ar-EG" sz="1000" dirty="0">
                  <a:latin typeface="Sakkal Majalla" panose="02000000000000000000" pitchFamily="2" charset="-78"/>
                  <a:cs typeface="Sakkal Majalla" panose="02000000000000000000" pitchFamily="2" charset="-78"/>
                </a:rPr>
                <a:t>مسامير</a:t>
              </a:r>
              <a:endParaRPr lang="en-US" sz="1000" dirty="0">
                <a:latin typeface="Sakkal Majalla" panose="02000000000000000000" pitchFamily="2" charset="-78"/>
                <a:cs typeface="Sakkal Majalla" panose="02000000000000000000" pitchFamily="2" charset="-78"/>
              </a:endParaRPr>
            </a:p>
          </p:txBody>
        </p:sp>
      </p:grpSp>
      <p:sp>
        <p:nvSpPr>
          <p:cNvPr id="6" name="TextBox 5">
            <a:extLst>
              <a:ext uri="{FF2B5EF4-FFF2-40B4-BE49-F238E27FC236}">
                <a16:creationId xmlns:a16="http://schemas.microsoft.com/office/drawing/2014/main" id="{3D7FE773-B543-E9C0-FE94-4B07EF22D1D6}"/>
              </a:ext>
            </a:extLst>
          </p:cNvPr>
          <p:cNvSpPr txBox="1"/>
          <p:nvPr/>
        </p:nvSpPr>
        <p:spPr>
          <a:xfrm>
            <a:off x="5537649" y="6480809"/>
            <a:ext cx="5270177" cy="307777"/>
          </a:xfrm>
          <a:prstGeom prst="rect">
            <a:avLst/>
          </a:prstGeom>
          <a:noFill/>
        </p:spPr>
        <p:txBody>
          <a:bodyPr wrap="square" rtlCol="0">
            <a:spAutoFit/>
          </a:bodyPr>
          <a:lstStyle/>
          <a:p>
            <a:pPr algn="ctr" rtl="1"/>
            <a:r>
              <a:rPr lang="ar-EG" sz="1400" b="1" dirty="0">
                <a:latin typeface="Sakkal Majalla" panose="02000000000000000000" pitchFamily="2" charset="-78"/>
                <a:cs typeface="Sakkal Majalla" panose="02000000000000000000" pitchFamily="2" charset="-78"/>
              </a:rPr>
              <a:t>سري – محظور مشاركته خارج شركة تنمية نفط عُمان / مقاوليها</a:t>
            </a:r>
            <a:endParaRPr lang="en-US" sz="1400" b="1" dirty="0">
              <a:latin typeface="Sakkal Majalla" panose="02000000000000000000" pitchFamily="2" charset="-78"/>
              <a:cs typeface="Sakkal Majalla" panose="02000000000000000000" pitchFamily="2" charset="-78"/>
            </a:endParaRPr>
          </a:p>
        </p:txBody>
      </p:sp>
      <p:sp>
        <p:nvSpPr>
          <p:cNvPr id="5" name="Title 1">
            <a:extLst>
              <a:ext uri="{FF2B5EF4-FFF2-40B4-BE49-F238E27FC236}">
                <a16:creationId xmlns:a16="http://schemas.microsoft.com/office/drawing/2014/main" id="{CB97EAE2-AC66-D5BB-7ECB-7933DAA15E49}"/>
              </a:ext>
            </a:extLst>
          </p:cNvPr>
          <p:cNvSpPr txBox="1">
            <a:spLocks/>
          </p:cNvSpPr>
          <p:nvPr/>
        </p:nvSpPr>
        <p:spPr>
          <a:xfrm>
            <a:off x="350502" y="0"/>
            <a:ext cx="11845491" cy="536110"/>
          </a:xfrm>
          <a:prstGeom prst="rect">
            <a:avLst/>
          </a:prstGeom>
          <a:solidFill>
            <a:srgbClr val="FFC000"/>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marL="0" marR="0" lvl="0" indent="0" algn="ctr" defTabSz="914400" rtl="1" eaLnBrk="1" fontAlgn="auto" latinLnBrk="0" hangingPunct="1">
              <a:lnSpc>
                <a:spcPct val="90000"/>
              </a:lnSpc>
              <a:spcBef>
                <a:spcPct val="0"/>
              </a:spcBef>
              <a:spcAft>
                <a:spcPts val="0"/>
              </a:spcAft>
              <a:buClrTx/>
              <a:buSzTx/>
              <a:buFontTx/>
              <a:buNone/>
              <a:tabLst/>
              <a:defRPr/>
            </a:pPr>
            <a:r>
              <a:rPr kumimoji="0" lang="ar-EG" sz="3000" b="1" i="0" u="none" strike="noStrike" kern="1200" cap="none" spc="0" normalizeH="0" baseline="0" noProof="0" dirty="0">
                <a:ln>
                  <a:noFill/>
                </a:ln>
                <a:solidFill>
                  <a:srgbClr val="24A316"/>
                </a:solidFill>
                <a:effectLst/>
                <a:uLnTx/>
                <a:uFillTx/>
                <a:latin typeface="Sakkal Majalla" panose="02000000000000000000" pitchFamily="2" charset="-78"/>
                <a:ea typeface="Tahoma" panose="020B0604030504040204" pitchFamily="34" charset="0"/>
                <a:cs typeface="Sakkal Majalla" panose="02000000000000000000" pitchFamily="2" charset="-78"/>
              </a:rPr>
              <a:t>إنذار المستوى الثاني لشركة تنمية نفط عُمان</a:t>
            </a:r>
            <a:endParaRPr kumimoji="0" lang="en-GB" sz="3000" b="1" i="0" u="none" strike="noStrike" kern="1200" cap="none" spc="0" normalizeH="0" baseline="0" noProof="0" dirty="0">
              <a:ln>
                <a:noFill/>
              </a:ln>
              <a:solidFill>
                <a:srgbClr val="24A316"/>
              </a:solidFill>
              <a:effectLst/>
              <a:uLnTx/>
              <a:uFillTx/>
              <a:latin typeface="Sakkal Majalla" panose="02000000000000000000" pitchFamily="2" charset="-78"/>
              <a:ea typeface="Tahoma" panose="020B0604030504040204" pitchFamily="34" charset="0"/>
              <a:cs typeface="Sakkal Majalla" panose="02000000000000000000" pitchFamily="2" charset="-78"/>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Sakkal Majalla" panose="02000000000000000000" pitchFamily="2" charset="-78"/>
                <a:ea typeface="Tahoma" panose="020B0604030504040204" pitchFamily="34" charset="0"/>
                <a:cs typeface="Sakkal Majalla" panose="02000000000000000000" pitchFamily="2" charset="-78"/>
              </a:rPr>
              <a:t>     </a:t>
            </a:r>
          </a:p>
        </p:txBody>
      </p:sp>
    </p:spTree>
    <p:extLst>
      <p:ext uri="{BB962C8B-B14F-4D97-AF65-F5344CB8AC3E}">
        <p14:creationId xmlns:p14="http://schemas.microsoft.com/office/powerpoint/2010/main" val="2457810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180870" y="-6892"/>
            <a:ext cx="12011130" cy="539496"/>
          </a:xfrm>
          <a:solidFill>
            <a:srgbClr val="FFC91D"/>
          </a:solidFill>
        </p:spPr>
        <p:txBody>
          <a:bodyPr>
            <a:noAutofit/>
          </a:bodyPr>
          <a:lstStyle/>
          <a:p>
            <a:pPr lvl="0" algn="ctr" rtl="1">
              <a:defRPr/>
            </a:pPr>
            <a:r>
              <a:rPr lang="ar-EG" sz="3000" b="1" dirty="0">
                <a:solidFill>
                  <a:srgbClr val="00B050"/>
                </a:solidFill>
                <a:latin typeface="Sakkal Majalla" panose="02000000000000000000" pitchFamily="2" charset="-78"/>
                <a:ea typeface="Tahoma" panose="020B0604030504040204" pitchFamily="34" charset="0"/>
                <a:cs typeface="Sakkal Majalla" panose="02000000000000000000" pitchFamily="2" charset="-78"/>
              </a:rPr>
              <a:t>إنذار المستوى الثاني لشركة تنمية نفط عُمان</a:t>
            </a:r>
            <a:endParaRPr lang="en-GB" sz="3000" b="1" dirty="0">
              <a:solidFill>
                <a:srgbClr val="00B050"/>
              </a:solidFill>
              <a:latin typeface="Sakkal Majalla" panose="02000000000000000000" pitchFamily="2" charset="-78"/>
              <a:ea typeface="Tahoma" panose="020B0604030504040204" pitchFamily="34" charset="0"/>
              <a:cs typeface="Sakkal Majalla" panose="02000000000000000000" pitchFamily="2" charset="-78"/>
            </a:endParaRPr>
          </a:p>
        </p:txBody>
      </p:sp>
      <p:sp>
        <p:nvSpPr>
          <p:cNvPr id="7" name="Rectangle 6">
            <a:extLst>
              <a:ext uri="{FF2B5EF4-FFF2-40B4-BE49-F238E27FC236}">
                <a16:creationId xmlns:a16="http://schemas.microsoft.com/office/drawing/2014/main" id="{4D883F2B-B3CE-4AB4-AB99-0AA90A5717A9}"/>
              </a:ext>
            </a:extLst>
          </p:cNvPr>
          <p:cNvSpPr/>
          <p:nvPr/>
        </p:nvSpPr>
        <p:spPr>
          <a:xfrm>
            <a:off x="1007908" y="1761343"/>
            <a:ext cx="10928195" cy="3354765"/>
          </a:xfrm>
          <a:prstGeom prst="rect">
            <a:avLst/>
          </a:prstGeom>
        </p:spPr>
        <p:txBody>
          <a:bodyPr wrap="square">
            <a:spAutoFit/>
          </a:bodyPr>
          <a:lstStyle/>
          <a:p>
            <a:pPr marL="342900" lvl="0" indent="-342900" algn="r" rtl="1">
              <a:defRPr/>
            </a:pPr>
            <a:r>
              <a:rPr lang="ar-EG" b="1" dirty="0">
                <a:solidFill>
                  <a:srgbClr val="0070C0"/>
                </a:solidFill>
                <a:latin typeface="Sakkal Majalla" panose="02000000000000000000" pitchFamily="2" charset="-78"/>
                <a:cs typeface="Sakkal Majalla" panose="02000000000000000000" pitchFamily="2" charset="-78"/>
              </a:rPr>
              <a:t>كيف يمكن تطبيق التعلم في الموقع؟</a:t>
            </a:r>
            <a:endParaRPr lang="en-US" b="1" dirty="0">
              <a:solidFill>
                <a:srgbClr val="0070C0"/>
              </a:solidFill>
              <a:latin typeface="Sakkal Majalla" panose="02000000000000000000" pitchFamily="2" charset="-78"/>
              <a:cs typeface="Sakkal Majalla" panose="02000000000000000000" pitchFamily="2" charset="-78"/>
            </a:endParaRPr>
          </a:p>
          <a:p>
            <a:pPr marL="342900" lvl="0" indent="-342900" algn="r" rtl="1">
              <a:buFont typeface="+mj-lt"/>
              <a:buAutoNum type="arabicPeriod"/>
              <a:defRPr/>
            </a:pPr>
            <a:r>
              <a:rPr lang="ar-EG" sz="1400" dirty="0">
                <a:solidFill>
                  <a:prstClr val="black"/>
                </a:solidFill>
                <a:latin typeface="Sakkal Majalla" panose="02000000000000000000" pitchFamily="2" charset="-78"/>
                <a:cs typeface="Sakkal Majalla" panose="02000000000000000000" pitchFamily="2" charset="-78"/>
                <a:sym typeface="Wingdings" pitchFamily="2" charset="2"/>
              </a:rPr>
              <a:t>يتأكد المشرفون من تحديد أي قيود تتعلق بالتصميم (مثل عدم القدرة على التحقق من عزم دوران المسمار بصريًا) وتصعيدها للمراجعة الهندسية.</a:t>
            </a:r>
          </a:p>
          <a:p>
            <a:pPr marL="342900" lvl="0" indent="-342900" algn="r" rtl="1">
              <a:buFont typeface="+mj-lt"/>
              <a:buAutoNum type="arabicPeriod"/>
              <a:defRPr/>
            </a:pPr>
            <a:r>
              <a:rPr lang="ar-EG" sz="1400" dirty="0">
                <a:solidFill>
                  <a:prstClr val="black"/>
                </a:solidFill>
                <a:latin typeface="Sakkal Majalla" panose="02000000000000000000" pitchFamily="2" charset="-78"/>
                <a:cs typeface="Sakkal Majalla" panose="02000000000000000000" pitchFamily="2" charset="-78"/>
                <a:sym typeface="Wingdings" pitchFamily="2" charset="2"/>
              </a:rPr>
              <a:t>يجب على المنسق الرئيسي للتعلم من الحوادث</a:t>
            </a:r>
            <a:r>
              <a:rPr lang="en-US" sz="1400" dirty="0">
                <a:solidFill>
                  <a:prstClr val="black"/>
                </a:solidFill>
                <a:latin typeface="Sakkal Majalla" panose="02000000000000000000" pitchFamily="2" charset="-78"/>
                <a:cs typeface="Sakkal Majalla" panose="02000000000000000000" pitchFamily="2" charset="-78"/>
                <a:sym typeface="Wingdings" pitchFamily="2" charset="2"/>
              </a:rPr>
              <a:t> </a:t>
            </a:r>
            <a:r>
              <a:rPr lang="ar-EG" sz="1400" dirty="0">
                <a:solidFill>
                  <a:prstClr val="black"/>
                </a:solidFill>
                <a:latin typeface="Sakkal Majalla" panose="02000000000000000000" pitchFamily="2" charset="-78"/>
                <a:cs typeface="Sakkal Majalla" panose="02000000000000000000" pitchFamily="2" charset="-78"/>
                <a:sym typeface="Wingdings" pitchFamily="2" charset="2"/>
              </a:rPr>
              <a:t>التأكد من مشاركة ومراجعة ومناقشة الحوادث المماثلة السابقة من المقاولين الآخرين بشكل رسمي خلال اجتماعات السلامة وأنشطة التشغيل.</a:t>
            </a:r>
          </a:p>
          <a:p>
            <a:pPr marL="342900" lvl="0" indent="-342900" algn="r" rtl="1">
              <a:buFont typeface="+mj-lt"/>
              <a:buAutoNum type="arabicPeriod"/>
              <a:defRPr/>
            </a:pPr>
            <a:r>
              <a:rPr lang="ar-EG" sz="1400" dirty="0">
                <a:solidFill>
                  <a:prstClr val="black"/>
                </a:solidFill>
                <a:latin typeface="Sakkal Majalla" panose="02000000000000000000" pitchFamily="2" charset="-78"/>
                <a:cs typeface="Sakkal Majalla" panose="02000000000000000000" pitchFamily="2" charset="-78"/>
                <a:sym typeface="Wingdings" pitchFamily="2" charset="2"/>
              </a:rPr>
              <a:t>يجب إجراء عمليات تفتيش أسبوعية للأشياء الساقطة</a:t>
            </a:r>
            <a:r>
              <a:rPr lang="en-US" sz="1400" dirty="0">
                <a:solidFill>
                  <a:prstClr val="black"/>
                </a:solidFill>
                <a:latin typeface="Sakkal Majalla" panose="02000000000000000000" pitchFamily="2" charset="-78"/>
                <a:cs typeface="Sakkal Majalla" panose="02000000000000000000" pitchFamily="2" charset="-78"/>
                <a:sym typeface="Wingdings" pitchFamily="2" charset="2"/>
              </a:rPr>
              <a:t> </a:t>
            </a:r>
            <a:r>
              <a:rPr lang="ar-EG" sz="1400" dirty="0">
                <a:solidFill>
                  <a:prstClr val="black"/>
                </a:solidFill>
                <a:latin typeface="Sakkal Majalla" panose="02000000000000000000" pitchFamily="2" charset="-78"/>
                <a:cs typeface="Sakkal Majalla" panose="02000000000000000000" pitchFamily="2" charset="-78"/>
                <a:sym typeface="Wingdings" pitchFamily="2" charset="2"/>
              </a:rPr>
              <a:t>بواسطة فريق الرفع والتحقق منها من قبل المشرفين، مع التركيز بشكل خاص على المعدات الحيوية فوق مناطق العمل والمكونات عالية الخطورة.</a:t>
            </a:r>
          </a:p>
          <a:p>
            <a:pPr lvl="0" algn="r" rtl="1">
              <a:defRPr/>
            </a:pPr>
            <a:endParaRPr lang="en-US" b="1" dirty="0">
              <a:solidFill>
                <a:srgbClr val="0070C0"/>
              </a:solidFill>
              <a:latin typeface="Sakkal Majalla" panose="02000000000000000000" pitchFamily="2" charset="-78"/>
              <a:cs typeface="Sakkal Majalla" panose="02000000000000000000" pitchFamily="2" charset="-78"/>
              <a:sym typeface="Wingdings" pitchFamily="2" charset="2"/>
            </a:endParaRPr>
          </a:p>
          <a:p>
            <a:pPr lvl="0" algn="r" rtl="1">
              <a:defRPr/>
            </a:pPr>
            <a:r>
              <a:rPr lang="ar-QA" b="1" dirty="0">
                <a:solidFill>
                  <a:srgbClr val="0070C0"/>
                </a:solidFill>
                <a:latin typeface="Sakkal Majalla" panose="02000000000000000000" pitchFamily="2" charset="-78"/>
                <a:cs typeface="Sakkal Majalla" panose="02000000000000000000" pitchFamily="2" charset="-78"/>
                <a:sym typeface="Wingdings" pitchFamily="2" charset="2"/>
              </a:rPr>
              <a:t>كيف يمكنك الحفاظ على استمرارية الإجراء؟</a:t>
            </a:r>
          </a:p>
          <a:p>
            <a:pPr marL="342900" lvl="0" indent="-342900" algn="r" rtl="1">
              <a:buFont typeface="+mj-lt"/>
              <a:buAutoNum type="arabicPeriod"/>
              <a:defRPr/>
            </a:pPr>
            <a:r>
              <a:rPr lang="ar-QA" sz="1400" dirty="0">
                <a:solidFill>
                  <a:prstClr val="black"/>
                </a:solidFill>
                <a:latin typeface="Sakkal Majalla" panose="02000000000000000000" pitchFamily="2" charset="-78"/>
                <a:cs typeface="Sakkal Majalla" panose="02000000000000000000" pitchFamily="2" charset="-78"/>
                <a:sym typeface="Wingdings" pitchFamily="2" charset="2"/>
              </a:rPr>
              <a:t>تسجيل جميع الانحرافات أو المكونات المفكوكة أو الحوادث الوشيكة أو الحوادث المتعلقة </a:t>
            </a:r>
            <a:r>
              <a:rPr lang="ar-EG" sz="1400" dirty="0">
                <a:solidFill>
                  <a:prstClr val="black"/>
                </a:solidFill>
                <a:latin typeface="Sakkal Majalla" panose="02000000000000000000" pitchFamily="2" charset="-78"/>
                <a:cs typeface="Sakkal Majalla" panose="02000000000000000000" pitchFamily="2" charset="-78"/>
                <a:sym typeface="Wingdings" pitchFamily="2" charset="2"/>
              </a:rPr>
              <a:t>بمسامير محور </a:t>
            </a:r>
            <a:r>
              <a:rPr lang="ar-QA" sz="1400" dirty="0">
                <a:solidFill>
                  <a:prstClr val="black"/>
                </a:solidFill>
                <a:latin typeface="Sakkal Majalla" panose="02000000000000000000" pitchFamily="2" charset="-78"/>
                <a:cs typeface="Sakkal Majalla" panose="02000000000000000000" pitchFamily="2" charset="-78"/>
                <a:sym typeface="Wingdings" pitchFamily="2" charset="2"/>
              </a:rPr>
              <a:t>الدوران أو المعدات العلوية في نظام تتبع </a:t>
            </a:r>
            <a:r>
              <a:rPr lang="ar-QA" sz="1400" dirty="0" err="1">
                <a:solidFill>
                  <a:prstClr val="black"/>
                </a:solidFill>
                <a:latin typeface="Sakkal Majalla" panose="02000000000000000000" pitchFamily="2" charset="-78"/>
                <a:cs typeface="Sakkal Majalla" panose="02000000000000000000" pitchFamily="2" charset="-78"/>
                <a:sym typeface="Wingdings" pitchFamily="2" charset="2"/>
              </a:rPr>
              <a:t>إيجيس</a:t>
            </a:r>
            <a:r>
              <a:rPr lang="en-US" sz="1400" dirty="0">
                <a:solidFill>
                  <a:prstClr val="black"/>
                </a:solidFill>
                <a:latin typeface="Sakkal Majalla" panose="02000000000000000000" pitchFamily="2" charset="-78"/>
                <a:cs typeface="Sakkal Majalla" panose="02000000000000000000" pitchFamily="2" charset="-78"/>
                <a:sym typeface="Wingdings" pitchFamily="2" charset="2"/>
              </a:rPr>
              <a:t> </a:t>
            </a:r>
            <a:r>
              <a:rPr lang="ar-QA" sz="1400" dirty="0">
                <a:solidFill>
                  <a:prstClr val="black"/>
                </a:solidFill>
                <a:latin typeface="Sakkal Majalla" panose="02000000000000000000" pitchFamily="2" charset="-78"/>
                <a:cs typeface="Sakkal Majalla" panose="02000000000000000000" pitchFamily="2" charset="-78"/>
                <a:sym typeface="Wingdings" pitchFamily="2" charset="2"/>
              </a:rPr>
              <a:t>ومراجعة اتجاهات الأشياء الساقطة</a:t>
            </a:r>
            <a:r>
              <a:rPr lang="en-US" sz="1400" dirty="0">
                <a:solidFill>
                  <a:prstClr val="black"/>
                </a:solidFill>
                <a:latin typeface="Sakkal Majalla" panose="02000000000000000000" pitchFamily="2" charset="-78"/>
                <a:cs typeface="Sakkal Majalla" panose="02000000000000000000" pitchFamily="2" charset="-78"/>
                <a:sym typeface="Wingdings" pitchFamily="2" charset="2"/>
              </a:rPr>
              <a:t> </a:t>
            </a:r>
            <a:r>
              <a:rPr lang="ar-QA" sz="1400" dirty="0">
                <a:solidFill>
                  <a:prstClr val="black"/>
                </a:solidFill>
                <a:latin typeface="Sakkal Majalla" panose="02000000000000000000" pitchFamily="2" charset="-78"/>
                <a:cs typeface="Sakkal Majalla" panose="02000000000000000000" pitchFamily="2" charset="-78"/>
                <a:sym typeface="Wingdings" pitchFamily="2" charset="2"/>
              </a:rPr>
              <a:t>بانتظام خلال اجتماعات المراجعة الشهرية للصحة والسلامة والبيئة والصيانة</a:t>
            </a:r>
            <a:r>
              <a:rPr lang="en-US" sz="1400" dirty="0">
                <a:solidFill>
                  <a:prstClr val="black"/>
                </a:solidFill>
                <a:latin typeface="Sakkal Majalla" panose="02000000000000000000" pitchFamily="2" charset="-78"/>
                <a:cs typeface="Sakkal Majalla" panose="02000000000000000000" pitchFamily="2" charset="-78"/>
                <a:sym typeface="Wingdings" pitchFamily="2" charset="2"/>
              </a:rPr>
              <a:t>.</a:t>
            </a:r>
          </a:p>
          <a:p>
            <a:pPr marL="342900" lvl="0" indent="-342900" algn="r" rtl="1">
              <a:buFont typeface="+mj-lt"/>
              <a:buAutoNum type="arabicPeriod"/>
              <a:defRPr/>
            </a:pPr>
            <a:r>
              <a:rPr lang="ar-QA" sz="1400" dirty="0">
                <a:solidFill>
                  <a:prstClr val="black"/>
                </a:solidFill>
                <a:latin typeface="Sakkal Majalla" panose="02000000000000000000" pitchFamily="2" charset="-78"/>
                <a:cs typeface="Sakkal Majalla" panose="02000000000000000000" pitchFamily="2" charset="-78"/>
                <a:sym typeface="Wingdings" pitchFamily="2" charset="2"/>
              </a:rPr>
              <a:t>يجب على مديري منصات الحفر ومسؤولي النوبات الليلية التواصل باستمرار مع الأطقم بشأن أهمية تأمين المكونات العلوية الحيوية وتعزيز السلوكيات الإيجابية من خلال برامج التقدير أو تدخلات السلامة عند الضرورة</a:t>
            </a:r>
            <a:r>
              <a:rPr lang="ar-EG" sz="1400" dirty="0">
                <a:solidFill>
                  <a:prstClr val="black"/>
                </a:solidFill>
                <a:latin typeface="Sakkal Majalla" panose="02000000000000000000" pitchFamily="2" charset="-78"/>
                <a:cs typeface="Sakkal Majalla" panose="02000000000000000000" pitchFamily="2" charset="-78"/>
                <a:sym typeface="Wingdings" pitchFamily="2" charset="2"/>
              </a:rPr>
              <a:t>.</a:t>
            </a:r>
            <a:endParaRPr lang="en-US" sz="1400" dirty="0">
              <a:solidFill>
                <a:prstClr val="black"/>
              </a:solidFill>
              <a:latin typeface="Sakkal Majalla" panose="02000000000000000000" pitchFamily="2" charset="-78"/>
              <a:cs typeface="Sakkal Majalla" panose="02000000000000000000" pitchFamily="2" charset="-78"/>
              <a:sym typeface="Wingdings" pitchFamily="2" charset="2"/>
            </a:endParaRPr>
          </a:p>
          <a:p>
            <a:pPr marL="342900" lvl="0" indent="-342900" algn="r" rtl="1">
              <a:buFont typeface="+mj-lt"/>
              <a:buAutoNum type="arabicPeriod"/>
              <a:defRPr/>
            </a:pPr>
            <a:r>
              <a:rPr lang="ar-QA" sz="1400" dirty="0">
                <a:solidFill>
                  <a:prstClr val="black"/>
                </a:solidFill>
                <a:latin typeface="Sakkal Majalla" panose="02000000000000000000" pitchFamily="2" charset="-78"/>
                <a:cs typeface="Sakkal Majalla" panose="02000000000000000000" pitchFamily="2" charset="-78"/>
                <a:sym typeface="Wingdings" pitchFamily="2" charset="2"/>
              </a:rPr>
              <a:t>يجب على فريق ضمان الجودة التحقق من تنفيذ إجراءات التعلم من الحوادث</a:t>
            </a:r>
            <a:r>
              <a:rPr lang="en-US" sz="1400" dirty="0">
                <a:solidFill>
                  <a:prstClr val="black"/>
                </a:solidFill>
                <a:latin typeface="Sakkal Majalla" panose="02000000000000000000" pitchFamily="2" charset="-78"/>
                <a:cs typeface="Sakkal Majalla" panose="02000000000000000000" pitchFamily="2" charset="-78"/>
                <a:sym typeface="Wingdings" pitchFamily="2" charset="2"/>
              </a:rPr>
              <a:t> </a:t>
            </a:r>
            <a:r>
              <a:rPr lang="ar-QA" sz="1400" dirty="0">
                <a:solidFill>
                  <a:prstClr val="black"/>
                </a:solidFill>
                <a:latin typeface="Sakkal Majalla" panose="02000000000000000000" pitchFamily="2" charset="-78"/>
                <a:cs typeface="Sakkal Majalla" panose="02000000000000000000" pitchFamily="2" charset="-78"/>
                <a:sym typeface="Wingdings" pitchFamily="2" charset="2"/>
              </a:rPr>
              <a:t>أثناء قبول المعدات ومراحل التشغيل مع توثيق الامتثال أو ضوابط المخاطر الإضافية</a:t>
            </a:r>
            <a:r>
              <a:rPr lang="en-US" sz="1400" dirty="0">
                <a:solidFill>
                  <a:prstClr val="black"/>
                </a:solidFill>
                <a:latin typeface="Sakkal Majalla" panose="02000000000000000000" pitchFamily="2" charset="-78"/>
                <a:cs typeface="Sakkal Majalla" panose="02000000000000000000" pitchFamily="2" charset="-78"/>
                <a:sym typeface="Wingdings" pitchFamily="2" charset="2"/>
              </a:rPr>
              <a:t>.</a:t>
            </a:r>
          </a:p>
          <a:p>
            <a:pPr marL="342900" lvl="0" indent="-342900" algn="r" rtl="1">
              <a:buFont typeface="+mj-lt"/>
              <a:buAutoNum type="arabicPeriod"/>
              <a:defRPr/>
            </a:pPr>
            <a:r>
              <a:rPr lang="ar-QA" sz="1400" dirty="0">
                <a:solidFill>
                  <a:prstClr val="black"/>
                </a:solidFill>
                <a:latin typeface="Sakkal Majalla" panose="02000000000000000000" pitchFamily="2" charset="-78"/>
                <a:cs typeface="Sakkal Majalla" panose="02000000000000000000" pitchFamily="2" charset="-78"/>
                <a:sym typeface="Wingdings" pitchFamily="2" charset="2"/>
              </a:rPr>
              <a:t>يجب على مشرف الصحة والسلامة والبيئة</a:t>
            </a:r>
            <a:r>
              <a:rPr lang="en-US" sz="1400" dirty="0">
                <a:solidFill>
                  <a:prstClr val="black"/>
                </a:solidFill>
                <a:latin typeface="Sakkal Majalla" panose="02000000000000000000" pitchFamily="2" charset="-78"/>
                <a:cs typeface="Sakkal Majalla" panose="02000000000000000000" pitchFamily="2" charset="-78"/>
                <a:sym typeface="Wingdings" pitchFamily="2" charset="2"/>
              </a:rPr>
              <a:t> </a:t>
            </a:r>
            <a:r>
              <a:rPr lang="ar-QA" sz="1400" dirty="0">
                <a:solidFill>
                  <a:prstClr val="black"/>
                </a:solidFill>
                <a:latin typeface="Sakkal Majalla" panose="02000000000000000000" pitchFamily="2" charset="-78"/>
                <a:cs typeface="Sakkal Majalla" panose="02000000000000000000" pitchFamily="2" charset="-78"/>
                <a:sym typeface="Wingdings" pitchFamily="2" charset="2"/>
              </a:rPr>
              <a:t>التأكد من اكتمال عمليات تفتيش</a:t>
            </a:r>
            <a:r>
              <a:rPr lang="ar-EG" sz="1400" dirty="0">
                <a:solidFill>
                  <a:prstClr val="black"/>
                </a:solidFill>
                <a:latin typeface="Sakkal Majalla" panose="02000000000000000000" pitchFamily="2" charset="-78"/>
                <a:cs typeface="Sakkal Majalla" panose="02000000000000000000" pitchFamily="2" charset="-78"/>
                <a:sym typeface="Wingdings" pitchFamily="2" charset="2"/>
              </a:rPr>
              <a:t> الأشياء الساقطة أسبوعيًا </a:t>
            </a:r>
            <a:r>
              <a:rPr lang="ar-QA" sz="1400" dirty="0">
                <a:solidFill>
                  <a:prstClr val="black"/>
                </a:solidFill>
                <a:latin typeface="Sakkal Majalla" panose="02000000000000000000" pitchFamily="2" charset="-78"/>
                <a:cs typeface="Sakkal Majalla" panose="02000000000000000000" pitchFamily="2" charset="-78"/>
                <a:sym typeface="Wingdings" pitchFamily="2" charset="2"/>
              </a:rPr>
              <a:t>وتوثيقها ومناقشتها مع مساءلة واضحة عن إغلاق القضايا المحددة كجزء من خطة ضمان </a:t>
            </a:r>
            <a:r>
              <a:rPr lang="ar-QA" sz="1400" b="1" dirty="0">
                <a:solidFill>
                  <a:prstClr val="black"/>
                </a:solidFill>
                <a:latin typeface="Sakkal Majalla" panose="02000000000000000000" pitchFamily="2" charset="-78"/>
                <a:cs typeface="Sakkal Majalla" panose="02000000000000000000" pitchFamily="2" charset="-78"/>
                <a:sym typeface="Wingdings" pitchFamily="2" charset="2"/>
              </a:rPr>
              <a:t>التزام</a:t>
            </a:r>
            <a:r>
              <a:rPr lang="ar-EG" sz="1400" dirty="0">
                <a:solidFill>
                  <a:prstClr val="black"/>
                </a:solidFill>
                <a:latin typeface="Sakkal Majalla" panose="02000000000000000000" pitchFamily="2" charset="-78"/>
                <a:cs typeface="Sakkal Majalla" panose="02000000000000000000" pitchFamily="2" charset="-78"/>
                <a:sym typeface="Wingdings" pitchFamily="2" charset="2"/>
              </a:rPr>
              <a:t>.</a:t>
            </a:r>
            <a:endParaRPr kumimoji="0" lang="en-US" sz="1400" b="0" i="0" u="none" strike="noStrike" kern="1200" cap="none" spc="0" normalizeH="0" baseline="0" noProof="0" dirty="0">
              <a:ln>
                <a:noFill/>
              </a:ln>
              <a:solidFill>
                <a:srgbClr val="0033CC"/>
              </a:solidFill>
              <a:effectLst/>
              <a:uLnTx/>
              <a:uFillTx/>
              <a:latin typeface="Sakkal Majalla" panose="02000000000000000000" pitchFamily="2" charset="-78"/>
              <a:cs typeface="Sakkal Majalla" panose="02000000000000000000" pitchFamily="2" charset="-78"/>
              <a:sym typeface="Wingdings" pitchFamily="2" charset="2"/>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33CC"/>
              </a:solidFill>
              <a:effectLst/>
              <a:uLnTx/>
              <a:uFillTx/>
              <a:latin typeface="Sakkal Majalla" panose="02000000000000000000" pitchFamily="2" charset="-78"/>
              <a:cs typeface="Sakkal Majalla" panose="02000000000000000000" pitchFamily="2" charset="-78"/>
              <a:sym typeface="Wingdings" pitchFamily="2" charset="2"/>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4472C4"/>
              </a:solidFill>
              <a:effectLst/>
              <a:uLnTx/>
              <a:uFillTx/>
              <a:latin typeface="Sakkal Majalla" panose="02000000000000000000" pitchFamily="2" charset="-78"/>
              <a:cs typeface="Sakkal Majalla" panose="02000000000000000000" pitchFamily="2" charset="-78"/>
              <a:sym typeface="Wingdings" pitchFamily="2" charset="2"/>
            </a:endParaRPr>
          </a:p>
        </p:txBody>
      </p:sp>
      <p:sp>
        <p:nvSpPr>
          <p:cNvPr id="3" name="Rectangle 2">
            <a:extLst>
              <a:ext uri="{FF2B5EF4-FFF2-40B4-BE49-F238E27FC236}">
                <a16:creationId xmlns:a16="http://schemas.microsoft.com/office/drawing/2014/main" id="{5A944EF1-80D1-A39C-1934-A07D24943ABB}"/>
              </a:ext>
            </a:extLst>
          </p:cNvPr>
          <p:cNvSpPr/>
          <p:nvPr/>
        </p:nvSpPr>
        <p:spPr>
          <a:xfrm>
            <a:off x="812800" y="1155569"/>
            <a:ext cx="11125192" cy="338554"/>
          </a:xfrm>
          <a:prstGeom prst="rect">
            <a:avLst/>
          </a:prstGeom>
        </p:spPr>
        <p:txBody>
          <a:bodyPr wrap="square">
            <a:spAutoFit/>
          </a:bodyPr>
          <a:lstStyle/>
          <a:p>
            <a:pPr marL="0" lvl="1" algn="r" rtl="1">
              <a:defRPr/>
            </a:pPr>
            <a:r>
              <a:rPr lang="ar-QA" sz="1600" b="1" dirty="0">
                <a:latin typeface="Sakkal Majalla" panose="02000000000000000000" pitchFamily="2" charset="-78"/>
                <a:cs typeface="Sakkal Majalla" panose="02000000000000000000" pitchFamily="2" charset="-78"/>
              </a:rPr>
              <a:t>للتأكد من </a:t>
            </a:r>
            <a:r>
              <a:rPr lang="ar-EG" sz="1600" b="1" dirty="0">
                <a:latin typeface="Sakkal Majalla" panose="02000000000000000000" pitchFamily="2" charset="-78"/>
                <a:cs typeface="Sakkal Majalla" panose="02000000000000000000" pitchFamily="2" charset="-78"/>
              </a:rPr>
              <a:t>تطبيق ما تعلمته من هذا الحادث على </a:t>
            </a:r>
            <a:r>
              <a:rPr lang="ar-QA" sz="1600" b="1" dirty="0">
                <a:latin typeface="Sakkal Majalla" panose="02000000000000000000" pitchFamily="2" charset="-78"/>
                <a:cs typeface="Sakkal Majalla" panose="02000000000000000000" pitchFamily="2" charset="-78"/>
              </a:rPr>
              <a:t>الأنشطة اليومية في الموقع، ي</a:t>
            </a:r>
            <a:r>
              <a:rPr lang="ar-EG" sz="1600" b="1" dirty="0">
                <a:latin typeface="Sakkal Majalla" panose="02000000000000000000" pitchFamily="2" charset="-78"/>
                <a:cs typeface="Sakkal Majalla" panose="02000000000000000000" pitchFamily="2" charset="-78"/>
              </a:rPr>
              <a:t>ُ</a:t>
            </a:r>
            <a:r>
              <a:rPr lang="ar-QA" sz="1600" b="1" dirty="0">
                <a:latin typeface="Sakkal Majalla" panose="02000000000000000000" pitchFamily="2" charset="-78"/>
                <a:cs typeface="Sakkal Majalla" panose="02000000000000000000" pitchFamily="2" charset="-78"/>
              </a:rPr>
              <a:t>رجى الإجابة على الأسئلة التالية:</a:t>
            </a:r>
          </a:p>
        </p:txBody>
      </p:sp>
      <p:sp>
        <p:nvSpPr>
          <p:cNvPr id="8" name="Rectangle 8">
            <a:extLst>
              <a:ext uri="{FF2B5EF4-FFF2-40B4-BE49-F238E27FC236}">
                <a16:creationId xmlns:a16="http://schemas.microsoft.com/office/drawing/2014/main" id="{1F21427B-0FA8-4E34-2030-87712B125AF6}"/>
              </a:ext>
            </a:extLst>
          </p:cNvPr>
          <p:cNvSpPr>
            <a:spLocks noChangeArrowheads="1"/>
          </p:cNvSpPr>
          <p:nvPr/>
        </p:nvSpPr>
        <p:spPr bwMode="auto">
          <a:xfrm>
            <a:off x="346509" y="674199"/>
            <a:ext cx="11591483" cy="338554"/>
          </a:xfrm>
          <a:prstGeom prst="rect">
            <a:avLst/>
          </a:prstGeom>
          <a:noFill/>
          <a:ln w="9525">
            <a:noFill/>
            <a:miter lim="800000"/>
            <a:headEnd/>
            <a:tailEnd/>
          </a:ln>
        </p:spPr>
        <p:txBody>
          <a:bodyPr wrap="square">
            <a:spAutoFit/>
          </a:bodyPr>
          <a:lstStyle/>
          <a:p>
            <a:pPr marL="114300" lvl="0" indent="-114300" algn="just" rtl="1">
              <a:defRPr/>
            </a:pPr>
            <a:r>
              <a:rPr kumimoji="0" lang="ar-EG" sz="14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التاريخ: </a:t>
            </a:r>
            <a:r>
              <a:rPr lang="ar-EG" sz="1400" b="1" dirty="0">
                <a:solidFill>
                  <a:srgbClr val="0070C0"/>
                </a:solidFill>
                <a:latin typeface="Sakkal Majalla" panose="02000000000000000000" pitchFamily="2" charset="-78"/>
                <a:cs typeface="Sakkal Majalla" panose="02000000000000000000" pitchFamily="2" charset="-78"/>
              </a:rPr>
              <a:t>19/07/2025</a:t>
            </a:r>
            <a:r>
              <a:rPr kumimoji="0" lang="en-US" sz="1200" b="1" i="0" u="none" strike="noStrike" kern="1200" cap="none" spc="0" normalizeH="0" baseline="0" noProof="0" dirty="0">
                <a:ln>
                  <a:noFill/>
                </a:ln>
                <a:solidFill>
                  <a:srgbClr val="0070C0"/>
                </a:solidFill>
                <a:effectLst/>
                <a:uLnTx/>
                <a:uFillTx/>
                <a:latin typeface="Sakkal Majalla" panose="02000000000000000000" pitchFamily="2" charset="-78"/>
                <a:cs typeface="Sakkal Majalla" panose="02000000000000000000" pitchFamily="2" charset="-78"/>
              </a:rPr>
              <a:t> </a:t>
            </a:r>
            <a:r>
              <a:rPr kumimoji="0" lang="en-US" sz="1200" b="1" i="0" u="none" strike="noStrike" kern="1200" cap="none" spc="0" normalizeH="0" baseline="0" noProof="0" dirty="0">
                <a:ln>
                  <a:noFill/>
                </a:ln>
                <a:solidFill>
                  <a:srgbClr val="4472C4"/>
                </a:solidFill>
                <a:effectLst/>
                <a:uLnTx/>
                <a:uFillTx/>
                <a:latin typeface="Sakkal Majalla" panose="02000000000000000000" pitchFamily="2" charset="-78"/>
                <a:cs typeface="Sakkal Majalla" panose="02000000000000000000" pitchFamily="2" charset="-78"/>
              </a:rPr>
              <a:t>    </a:t>
            </a:r>
            <a:r>
              <a:rPr kumimoji="0" lang="ar-EG" sz="14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عنوان الحادث: </a:t>
            </a:r>
            <a:r>
              <a:rPr lang="en-US" sz="1400" b="1" dirty="0">
                <a:solidFill>
                  <a:srgbClr val="0070C0"/>
                </a:solidFill>
                <a:latin typeface="Sakkal Majalla" panose="02000000000000000000" pitchFamily="2" charset="-78"/>
                <a:cs typeface="Sakkal Majalla" panose="02000000000000000000" pitchFamily="2" charset="-78"/>
              </a:rPr>
              <a:t>HiPo#21</a:t>
            </a:r>
            <a:r>
              <a:rPr lang="ar-EG" sz="1400" b="1" dirty="0">
                <a:solidFill>
                  <a:srgbClr val="0070C0"/>
                </a:solidFill>
                <a:latin typeface="Sakkal Majalla" panose="02000000000000000000" pitchFamily="2" charset="-78"/>
                <a:cs typeface="Sakkal Majalla" panose="02000000000000000000" pitchFamily="2" charset="-78"/>
              </a:rPr>
              <a:t> </a:t>
            </a:r>
            <a:r>
              <a:rPr kumimoji="0" lang="ar-EG" sz="14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 </a:t>
            </a:r>
            <a:r>
              <a:rPr kumimoji="0" lang="en-US" sz="1400" b="1" i="0" u="none" strike="noStrike" kern="1200" cap="none" spc="0" normalizeH="0" baseline="0" noProof="0" dirty="0">
                <a:ln>
                  <a:noFill/>
                </a:ln>
                <a:solidFill>
                  <a:srgbClr val="0070C0"/>
                </a:solidFill>
                <a:effectLst/>
                <a:uLnTx/>
                <a:uFillTx/>
                <a:latin typeface="Sakkal Majalla" panose="02000000000000000000" pitchFamily="2" charset="-78"/>
                <a:cs typeface="Sakkal Majalla" panose="02000000000000000000" pitchFamily="2" charset="-78"/>
              </a:rPr>
              <a:t>HiPo#21        </a:t>
            </a:r>
            <a:r>
              <a:rPr kumimoji="0" lang="ar-EG" sz="1400" b="1" i="0" u="none" strike="noStrike" kern="1200" cap="none" spc="0" normalizeH="0" baseline="0" noProof="0" dirty="0">
                <a:ln>
                  <a:noFill/>
                </a:ln>
                <a:solidFill>
                  <a:srgbClr val="0070C0"/>
                </a:solidFill>
                <a:effectLst/>
                <a:uLnTx/>
                <a:uFillTx/>
                <a:latin typeface="Sakkal Majalla" panose="02000000000000000000" pitchFamily="2" charset="-78"/>
                <a:cs typeface="Sakkal Majalla" panose="02000000000000000000" pitchFamily="2" charset="-78"/>
              </a:rPr>
              <a:t>      </a:t>
            </a:r>
            <a:r>
              <a:rPr lang="ar-EG" sz="1400" b="1" dirty="0">
                <a:solidFill>
                  <a:prstClr val="black"/>
                </a:solidFill>
                <a:latin typeface="Sakkal Majalla" panose="02000000000000000000" pitchFamily="2" charset="-78"/>
                <a:cs typeface="Sakkal Majalla" panose="02000000000000000000" pitchFamily="2" charset="-78"/>
              </a:rPr>
              <a:t>العينة : </a:t>
            </a:r>
            <a:r>
              <a:rPr kumimoji="0" lang="en-US" sz="12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 </a:t>
            </a:r>
            <a:r>
              <a:rPr lang="ar-EG" sz="1400" b="1" dirty="0">
                <a:solidFill>
                  <a:srgbClr val="0070C0"/>
                </a:solidFill>
                <a:latin typeface="Sakkal Majalla" panose="02000000000000000000" pitchFamily="2" charset="-78"/>
                <a:cs typeface="Sakkal Majalla" panose="02000000000000000000" pitchFamily="2" charset="-78"/>
              </a:rPr>
              <a:t>أشياء ساقطة</a:t>
            </a:r>
            <a:r>
              <a:rPr kumimoji="0" lang="en-US" sz="1600" b="1" i="0" u="none" strike="noStrike" kern="1200" cap="none" spc="0" normalizeH="0" baseline="0" noProof="0" dirty="0">
                <a:ln>
                  <a:noFill/>
                </a:ln>
                <a:solidFill>
                  <a:srgbClr val="4472C4"/>
                </a:solidFill>
                <a:effectLst/>
                <a:uLnTx/>
                <a:uFillTx/>
                <a:latin typeface="Sakkal Majalla" panose="02000000000000000000" pitchFamily="2" charset="-78"/>
                <a:cs typeface="Sakkal Majalla" panose="02000000000000000000" pitchFamily="2" charset="-78"/>
              </a:rPr>
              <a:t>	 </a:t>
            </a:r>
            <a:r>
              <a:rPr kumimoji="0" lang="ar-EG" sz="14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الخطورة المحتملة :</a:t>
            </a:r>
            <a:r>
              <a:rPr kumimoji="0" lang="en-US" sz="14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 </a:t>
            </a:r>
            <a:r>
              <a:rPr lang="en-US" sz="1400" b="1" dirty="0">
                <a:solidFill>
                  <a:srgbClr val="4472C4"/>
                </a:solidFill>
                <a:latin typeface="Sakkal Majalla" panose="02000000000000000000" pitchFamily="2" charset="-78"/>
                <a:cs typeface="Sakkal Majalla" panose="02000000000000000000" pitchFamily="2" charset="-78"/>
              </a:rPr>
              <a:t>C4P</a:t>
            </a:r>
            <a:r>
              <a:rPr kumimoji="0" lang="en-US" sz="1600" b="1" i="0" u="none" strike="noStrike" kern="1200" cap="none" spc="0" normalizeH="0" baseline="0" noProof="0" dirty="0">
                <a:ln>
                  <a:noFill/>
                </a:ln>
                <a:solidFill>
                  <a:srgbClr val="4472C4"/>
                </a:solidFill>
                <a:effectLst/>
                <a:uLnTx/>
                <a:uFillTx/>
                <a:latin typeface="Sakkal Majalla" panose="02000000000000000000" pitchFamily="2" charset="-78"/>
                <a:cs typeface="Sakkal Majalla" panose="02000000000000000000" pitchFamily="2" charset="-78"/>
              </a:rPr>
              <a:t>   </a:t>
            </a:r>
            <a:r>
              <a:rPr kumimoji="0" lang="ar-EG" sz="1600" b="1" i="0" u="none" strike="noStrike" kern="1200" cap="none" spc="0" normalizeH="0" baseline="0" noProof="0" dirty="0">
                <a:ln>
                  <a:noFill/>
                </a:ln>
                <a:solidFill>
                  <a:srgbClr val="4472C4"/>
                </a:solidFill>
                <a:effectLst/>
                <a:uLnTx/>
                <a:uFillTx/>
                <a:latin typeface="Sakkal Majalla" panose="02000000000000000000" pitchFamily="2" charset="-78"/>
                <a:cs typeface="Sakkal Majalla" panose="02000000000000000000" pitchFamily="2" charset="-78"/>
              </a:rPr>
              <a:t>         </a:t>
            </a:r>
            <a:r>
              <a:rPr kumimoji="0" lang="ar-EG" sz="14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النشاط: </a:t>
            </a:r>
            <a:r>
              <a:rPr lang="ar-EG" sz="1600" b="1" noProof="0" dirty="0">
                <a:solidFill>
                  <a:srgbClr val="0070C0"/>
                </a:solidFill>
                <a:latin typeface="Sakkal Majalla" panose="02000000000000000000" pitchFamily="2" charset="-78"/>
                <a:cs typeface="Sakkal Majalla" panose="02000000000000000000" pitchFamily="2" charset="-78"/>
              </a:rPr>
              <a:t>الإنزال في البئر</a:t>
            </a:r>
            <a:endParaRPr kumimoji="0" lang="en-US" sz="1600" b="1" i="0" u="none" strike="noStrike" kern="1200" cap="none" spc="0" normalizeH="0" baseline="0" noProof="0" dirty="0">
              <a:ln>
                <a:noFill/>
              </a:ln>
              <a:solidFill>
                <a:srgbClr val="0070C0"/>
              </a:solidFill>
              <a:effectLst/>
              <a:uLnTx/>
              <a:uFillTx/>
              <a:latin typeface="Sakkal Majalla" panose="02000000000000000000" pitchFamily="2" charset="-78"/>
              <a:cs typeface="Sakkal Majalla" panose="02000000000000000000" pitchFamily="2" charset="-78"/>
            </a:endParaRPr>
          </a:p>
        </p:txBody>
      </p:sp>
      <p:sp>
        <p:nvSpPr>
          <p:cNvPr id="2" name="TextBox 1">
            <a:extLst>
              <a:ext uri="{FF2B5EF4-FFF2-40B4-BE49-F238E27FC236}">
                <a16:creationId xmlns:a16="http://schemas.microsoft.com/office/drawing/2014/main" id="{FBE24804-33CC-BB32-120D-FACEADE9AC64}"/>
              </a:ext>
            </a:extLst>
          </p:cNvPr>
          <p:cNvSpPr txBox="1"/>
          <p:nvPr/>
        </p:nvSpPr>
        <p:spPr>
          <a:xfrm>
            <a:off x="5437757" y="6327129"/>
            <a:ext cx="5270177" cy="338554"/>
          </a:xfrm>
          <a:prstGeom prst="rect">
            <a:avLst/>
          </a:prstGeom>
          <a:noFill/>
        </p:spPr>
        <p:txBody>
          <a:bodyPr wrap="square" rtlCol="0">
            <a:spAutoFit/>
          </a:bodyPr>
          <a:lstStyle/>
          <a:p>
            <a:pPr algn="ctr" rtl="1"/>
            <a:r>
              <a:rPr lang="ar-EG" sz="1600" b="1" dirty="0">
                <a:latin typeface="Sakkal Majalla" panose="02000000000000000000" pitchFamily="2" charset="-78"/>
                <a:cs typeface="Sakkal Majalla" panose="02000000000000000000" pitchFamily="2" charset="-78"/>
              </a:rPr>
              <a:t>سري – محظور مشاركته خارج شركة تنمية نفط عُمان / مقاوليها</a:t>
            </a:r>
            <a:endParaRPr lang="en-US" sz="16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39668871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Arabic</Language>
    <DocId xmlns="4880e4f8-4b7d-4bdd-91e3-e10d47036eca">92958</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B5D747D7-090B-495C-812B-FF11F907BFBF}"/>
</file>

<file path=customXml/itemProps2.xml><?xml version="1.0" encoding="utf-8"?>
<ds:datastoreItem xmlns:ds="http://schemas.openxmlformats.org/officeDocument/2006/customXml" ds:itemID="{A944BB64-639F-46C6-A7D0-D33402B790ED}"/>
</file>

<file path=customXml/itemProps3.xml><?xml version="1.0" encoding="utf-8"?>
<ds:datastoreItem xmlns:ds="http://schemas.openxmlformats.org/officeDocument/2006/customXml" ds:itemID="{0DCBC141-8B79-4E7D-BA44-073CA5EBD46E}"/>
</file>

<file path=docProps/app.xml><?xml version="1.0" encoding="utf-8"?>
<Properties xmlns="http://schemas.openxmlformats.org/officeDocument/2006/extended-properties" xmlns:vt="http://schemas.openxmlformats.org/officeDocument/2006/docPropsVTypes">
  <TotalTime>262</TotalTime>
  <Words>885</Words>
  <Application>Microsoft Office PowerPoint</Application>
  <PresentationFormat>Widescreen</PresentationFormat>
  <Paragraphs>76</Paragraphs>
  <Slides>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Aptos</vt:lpstr>
      <vt:lpstr>Arial</vt:lpstr>
      <vt:lpstr>Calibri</vt:lpstr>
      <vt:lpstr>Sakkal Majalla</vt:lpstr>
      <vt:lpstr>Times New Roman</vt:lpstr>
      <vt:lpstr>Wingdings</vt:lpstr>
      <vt:lpstr>1_Office Theme</vt:lpstr>
      <vt:lpstr>PowerPoint Presentation</vt:lpstr>
      <vt:lpstr>إنذار المستوى الثاني لشركة تنمية نفط عُمان</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PDO Second Alert HiPo_21_Dropped Object _AR</dc:title>
  <dc:creator>Rawahi, Ahmed MSE34</dc:creator>
  <cp:lastModifiedBy>A PC</cp:lastModifiedBy>
  <cp:revision>32</cp:revision>
  <dcterms:created xsi:type="dcterms:W3CDTF">2025-07-13T11:58:10Z</dcterms:created>
  <dcterms:modified xsi:type="dcterms:W3CDTF">2025-12-11T19:32:19Z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