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47482452" r:id="rId5"/>
    <p:sldId id="351" r:id="rId6"/>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703235-2F67-0AB2-5056-A5830302AE79}" name="Harold Duncan" initials="HD" userId="a953236a8b017fe0" providerId="Windows Live"/>
  <p188:author id="{2D72733D-9A19-58F9-9F4E-B67646E757B3}" name="Amri, Yahya UWZ1" initials="AYU" userId="S::Yahya.YA.Amri@pdo.co.om::bf1ccc57-4ef3-4a47-b9a4-c8cb88d009aa" providerId="AD"/>
  <p188:author id="{75EBD0DC-431D-AB07-C94A-A51D2A392C13}" name="Sibani, Ahmed UWOHN2" initials="AS" userId="S::Ahmed.AA.Sibani@pdo.co.om::b663ba4f-de65-4ceb-95df-54452d1e525a" providerId="AD"/>
  <p188:author id="{EBA313DE-DE4A-28DA-E484-6A1BBFE8E254}" name="abdullah alyazidi" initials="aa" userId="fbc534a6d1b4c9c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EAEA"/>
    <a:srgbClr val="00B050"/>
    <a:srgbClr val="FFC715"/>
    <a:srgbClr val="24A316"/>
    <a:srgbClr val="FFCB25"/>
    <a:srgbClr val="FFFC00"/>
    <a:srgbClr val="F2F3D7"/>
    <a:srgbClr val="16942A"/>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72EF6-5482-4187-B380-D81CD2096558}" v="5" dt="2025-10-16T11:00:02.7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409" autoAdjust="0"/>
    <p:restoredTop sz="93410" autoAdjust="0"/>
  </p:normalViewPr>
  <p:slideViewPr>
    <p:cSldViewPr snapToGrid="0" snapToObjects="1">
      <p:cViewPr varScale="1">
        <p:scale>
          <a:sx n="124" d="100"/>
          <a:sy n="124" d="100"/>
        </p:scale>
        <p:origin x="732" y="12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58" d="100"/>
          <a:sy n="58" d="100"/>
        </p:scale>
        <p:origin x="3326"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ett, Neil MSE32" userId="0adb255b-af8b-4511-851e-0ee4c08861d8" providerId="ADAL" clId="{61872EF6-5482-4187-B380-D81CD2096558}"/>
    <pc:docChg chg="custSel modSld">
      <pc:chgData name="Corbett, Neil MSE32" userId="0adb255b-af8b-4511-851e-0ee4c08861d8" providerId="ADAL" clId="{61872EF6-5482-4187-B380-D81CD2096558}" dt="2025-10-16T11:02:50.686" v="222" actId="6549"/>
      <pc:docMkLst>
        <pc:docMk/>
      </pc:docMkLst>
      <pc:sldChg chg="addSp delSp modSp mod">
        <pc:chgData name="Corbett, Neil MSE32" userId="0adb255b-af8b-4511-851e-0ee4c08861d8" providerId="ADAL" clId="{61872EF6-5482-4187-B380-D81CD2096558}" dt="2025-10-16T11:00:02.773" v="215"/>
        <pc:sldMkLst>
          <pc:docMk/>
          <pc:sldMk cId="2429660822" sldId="351"/>
        </pc:sldMkLst>
        <pc:spChg chg="add mod">
          <ac:chgData name="Corbett, Neil MSE32" userId="0adb255b-af8b-4511-851e-0ee4c08861d8" providerId="ADAL" clId="{61872EF6-5482-4187-B380-D81CD2096558}" dt="2025-10-16T11:00:02.773" v="215"/>
          <ac:spMkLst>
            <pc:docMk/>
            <pc:sldMk cId="2429660822" sldId="351"/>
            <ac:spMk id="3" creationId="{1F21427B-0FA8-4E34-2030-87712B125AF6}"/>
          </ac:spMkLst>
        </pc:spChg>
        <pc:spChg chg="del">
          <ac:chgData name="Corbett, Neil MSE32" userId="0adb255b-af8b-4511-851e-0ee4c08861d8" providerId="ADAL" clId="{61872EF6-5482-4187-B380-D81CD2096558}" dt="2025-10-16T10:59:51.119" v="214" actId="478"/>
          <ac:spMkLst>
            <pc:docMk/>
            <pc:sldMk cId="2429660822" sldId="351"/>
            <ac:spMk id="4" creationId="{2FAAF7FD-A0F8-81B5-A789-7BFFEE5D41CA}"/>
          </ac:spMkLst>
        </pc:spChg>
        <pc:spChg chg="mod">
          <ac:chgData name="Corbett, Neil MSE32" userId="0adb255b-af8b-4511-851e-0ee4c08861d8" providerId="ADAL" clId="{61872EF6-5482-4187-B380-D81CD2096558}" dt="2025-10-16T10:59:32.425" v="213" actId="404"/>
          <ac:spMkLst>
            <pc:docMk/>
            <pc:sldMk cId="2429660822" sldId="351"/>
            <ac:spMk id="7" creationId="{4D883F2B-B3CE-4AB4-AB99-0AA90A5717A9}"/>
          </ac:spMkLst>
        </pc:spChg>
      </pc:sldChg>
      <pc:sldChg chg="addSp delSp modSp mod">
        <pc:chgData name="Corbett, Neil MSE32" userId="0adb255b-af8b-4511-851e-0ee4c08861d8" providerId="ADAL" clId="{61872EF6-5482-4187-B380-D81CD2096558}" dt="2025-10-16T11:02:50.686" v="222" actId="6549"/>
        <pc:sldMkLst>
          <pc:docMk/>
          <pc:sldMk cId="3616206955" sldId="2147482452"/>
        </pc:sldMkLst>
        <pc:spChg chg="mod">
          <ac:chgData name="Corbett, Neil MSE32" userId="0adb255b-af8b-4511-851e-0ee4c08861d8" providerId="ADAL" clId="{61872EF6-5482-4187-B380-D81CD2096558}" dt="2025-10-16T10:49:33.318" v="56"/>
          <ac:spMkLst>
            <pc:docMk/>
            <pc:sldMk cId="3616206955" sldId="2147482452"/>
            <ac:spMk id="2" creationId="{79534F91-FFF5-4BE2-969F-08BDA81C29D8}"/>
          </ac:spMkLst>
        </pc:spChg>
        <pc:spChg chg="mod">
          <ac:chgData name="Corbett, Neil MSE32" userId="0adb255b-af8b-4511-851e-0ee4c08861d8" providerId="ADAL" clId="{61872EF6-5482-4187-B380-D81CD2096558}" dt="2025-10-16T11:02:50.686" v="222" actId="6549"/>
          <ac:spMkLst>
            <pc:docMk/>
            <pc:sldMk cId="3616206955" sldId="2147482452"/>
            <ac:spMk id="4" creationId="{B8F5D341-9478-460E-8ACF-8E2BF1B80AC6}"/>
          </ac:spMkLst>
        </pc:spChg>
        <pc:spChg chg="mod">
          <ac:chgData name="Corbett, Neil MSE32" userId="0adb255b-af8b-4511-851e-0ee4c08861d8" providerId="ADAL" clId="{61872EF6-5482-4187-B380-D81CD2096558}" dt="2025-10-16T10:49:04.888" v="55" actId="20577"/>
          <ac:spMkLst>
            <pc:docMk/>
            <pc:sldMk cId="3616206955" sldId="2147482452"/>
            <ac:spMk id="13" creationId="{59D43B35-686F-4F9F-AEB7-36497BC783E8}"/>
          </ac:spMkLst>
        </pc:spChg>
        <pc:spChg chg="mod">
          <ac:chgData name="Corbett, Neil MSE32" userId="0adb255b-af8b-4511-851e-0ee4c08861d8" providerId="ADAL" clId="{61872EF6-5482-4187-B380-D81CD2096558}" dt="2025-10-16T10:56:56.177" v="169" actId="6549"/>
          <ac:spMkLst>
            <pc:docMk/>
            <pc:sldMk cId="3616206955" sldId="2147482452"/>
            <ac:spMk id="14" creationId="{27AC772E-6015-4076-A0DC-005445BF4556}"/>
          </ac:spMkLst>
        </pc:spChg>
        <pc:spChg chg="mod topLvl">
          <ac:chgData name="Corbett, Neil MSE32" userId="0adb255b-af8b-4511-851e-0ee4c08861d8" providerId="ADAL" clId="{61872EF6-5482-4187-B380-D81CD2096558}" dt="2025-10-16T10:50:43.738" v="63" actId="164"/>
          <ac:spMkLst>
            <pc:docMk/>
            <pc:sldMk cId="3616206955" sldId="2147482452"/>
            <ac:spMk id="17" creationId="{4E5DDA13-322F-8F7F-E0E3-C185489CB354}"/>
          </ac:spMkLst>
        </pc:spChg>
        <pc:spChg chg="mod topLvl">
          <ac:chgData name="Corbett, Neil MSE32" userId="0adb255b-af8b-4511-851e-0ee4c08861d8" providerId="ADAL" clId="{61872EF6-5482-4187-B380-D81CD2096558}" dt="2025-10-16T10:50:43.738" v="63" actId="164"/>
          <ac:spMkLst>
            <pc:docMk/>
            <pc:sldMk cId="3616206955" sldId="2147482452"/>
            <ac:spMk id="19" creationId="{4F702AC1-16C1-A7D9-8624-7CE3EB466CC5}"/>
          </ac:spMkLst>
        </pc:spChg>
        <pc:spChg chg="mod">
          <ac:chgData name="Corbett, Neil MSE32" userId="0adb255b-af8b-4511-851e-0ee4c08861d8" providerId="ADAL" clId="{61872EF6-5482-4187-B380-D81CD2096558}" dt="2025-10-16T10:50:26.399" v="61" actId="165"/>
          <ac:spMkLst>
            <pc:docMk/>
            <pc:sldMk cId="3616206955" sldId="2147482452"/>
            <ac:spMk id="21" creationId="{FB76462E-79A7-8571-E297-1BC6FF3962DD}"/>
          </ac:spMkLst>
        </pc:spChg>
        <pc:spChg chg="mod">
          <ac:chgData name="Corbett, Neil MSE32" userId="0adb255b-af8b-4511-851e-0ee4c08861d8" providerId="ADAL" clId="{61872EF6-5482-4187-B380-D81CD2096558}" dt="2025-10-16T10:50:26.399" v="61" actId="165"/>
          <ac:spMkLst>
            <pc:docMk/>
            <pc:sldMk cId="3616206955" sldId="2147482452"/>
            <ac:spMk id="22" creationId="{3B006F64-91B6-1636-8652-2D6F12C10B77}"/>
          </ac:spMkLst>
        </pc:spChg>
        <pc:spChg chg="mod">
          <ac:chgData name="Corbett, Neil MSE32" userId="0adb255b-af8b-4511-851e-0ee4c08861d8" providerId="ADAL" clId="{61872EF6-5482-4187-B380-D81CD2096558}" dt="2025-10-16T10:50:01.174" v="59"/>
          <ac:spMkLst>
            <pc:docMk/>
            <pc:sldMk cId="3616206955" sldId="2147482452"/>
            <ac:spMk id="26" creationId="{0A77F394-FC73-D025-8908-456966E50374}"/>
          </ac:spMkLst>
        </pc:spChg>
        <pc:spChg chg="mod">
          <ac:chgData name="Corbett, Neil MSE32" userId="0adb255b-af8b-4511-851e-0ee4c08861d8" providerId="ADAL" clId="{61872EF6-5482-4187-B380-D81CD2096558}" dt="2025-10-16T10:50:01.174" v="59"/>
          <ac:spMkLst>
            <pc:docMk/>
            <pc:sldMk cId="3616206955" sldId="2147482452"/>
            <ac:spMk id="27" creationId="{8CDC9507-5012-6C6E-CF39-5E4EA2A44B15}"/>
          </ac:spMkLst>
        </pc:spChg>
        <pc:grpChg chg="del mod">
          <ac:chgData name="Corbett, Neil MSE32" userId="0adb255b-af8b-4511-851e-0ee4c08861d8" providerId="ADAL" clId="{61872EF6-5482-4187-B380-D81CD2096558}" dt="2025-10-16T10:50:26.399" v="61" actId="165"/>
          <ac:grpSpMkLst>
            <pc:docMk/>
            <pc:sldMk cId="3616206955" sldId="2147482452"/>
            <ac:grpSpMk id="8" creationId="{62F4BEE1-BC6B-B0C1-D904-FF66B0725A5C}"/>
          </ac:grpSpMkLst>
        </pc:grpChg>
        <pc:grpChg chg="mod topLvl">
          <ac:chgData name="Corbett, Neil MSE32" userId="0adb255b-af8b-4511-851e-0ee4c08861d8" providerId="ADAL" clId="{61872EF6-5482-4187-B380-D81CD2096558}" dt="2025-10-16T10:50:43.738" v="63" actId="164"/>
          <ac:grpSpMkLst>
            <pc:docMk/>
            <pc:sldMk cId="3616206955" sldId="2147482452"/>
            <ac:grpSpMk id="11" creationId="{88E9F791-ABB1-E3C1-735B-8E2170AAC349}"/>
          </ac:grpSpMkLst>
        </pc:grpChg>
        <pc:grpChg chg="mod">
          <ac:chgData name="Corbett, Neil MSE32" userId="0adb255b-af8b-4511-851e-0ee4c08861d8" providerId="ADAL" clId="{61872EF6-5482-4187-B380-D81CD2096558}" dt="2025-10-16T10:53:27.108" v="123" actId="1038"/>
          <ac:grpSpMkLst>
            <pc:docMk/>
            <pc:sldMk cId="3616206955" sldId="2147482452"/>
            <ac:grpSpMk id="24" creationId="{6D9A50C4-6710-6232-B013-A3ABB7117E76}"/>
          </ac:grpSpMkLst>
        </pc:grpChg>
        <pc:grpChg chg="add mod">
          <ac:chgData name="Corbett, Neil MSE32" userId="0adb255b-af8b-4511-851e-0ee4c08861d8" providerId="ADAL" clId="{61872EF6-5482-4187-B380-D81CD2096558}" dt="2025-10-16T10:53:27.108" v="123" actId="1038"/>
          <ac:grpSpMkLst>
            <pc:docMk/>
            <pc:sldMk cId="3616206955" sldId="2147482452"/>
            <ac:grpSpMk id="33" creationId="{FB034865-BDA9-CBEB-BF92-B36B26AF5068}"/>
          </ac:grpSpMkLst>
        </pc:grpChg>
        <pc:grpChg chg="del">
          <ac:chgData name="Corbett, Neil MSE32" userId="0adb255b-af8b-4511-851e-0ee4c08861d8" providerId="ADAL" clId="{61872EF6-5482-4187-B380-D81CD2096558}" dt="2025-10-16T10:49:44.009" v="57" actId="478"/>
          <ac:grpSpMkLst>
            <pc:docMk/>
            <pc:sldMk cId="3616206955" sldId="2147482452"/>
            <ac:grpSpMk id="48" creationId="{23B09EDE-0010-E588-86E1-30F4310547F9}"/>
          </ac:grpSpMkLst>
        </pc:grpChg>
        <pc:grpChg chg="del">
          <ac:chgData name="Corbett, Neil MSE32" userId="0adb255b-af8b-4511-851e-0ee4c08861d8" providerId="ADAL" clId="{61872EF6-5482-4187-B380-D81CD2096558}" dt="2025-10-16T10:49:45.537" v="58" actId="478"/>
          <ac:grpSpMkLst>
            <pc:docMk/>
            <pc:sldMk cId="3616206955" sldId="2147482452"/>
            <ac:grpSpMk id="49" creationId="{CD4BAB43-D94E-F9E8-FDB0-921BCE4CA32D}"/>
          </ac:grpSpMkLst>
        </pc:grpChg>
        <pc:picChg chg="mod topLvl">
          <ac:chgData name="Corbett, Neil MSE32" userId="0adb255b-af8b-4511-851e-0ee4c08861d8" providerId="ADAL" clId="{61872EF6-5482-4187-B380-D81CD2096558}" dt="2025-10-16T10:50:43.738" v="63" actId="164"/>
          <ac:picMkLst>
            <pc:docMk/>
            <pc:sldMk cId="3616206955" sldId="2147482452"/>
            <ac:picMk id="10" creationId="{FCF8D1C4-8FF1-0A0C-D435-8E77C49634C2}"/>
          </ac:picMkLst>
        </pc:picChg>
        <pc:picChg chg="mod topLvl">
          <ac:chgData name="Corbett, Neil MSE32" userId="0adb255b-af8b-4511-851e-0ee4c08861d8" providerId="ADAL" clId="{61872EF6-5482-4187-B380-D81CD2096558}" dt="2025-10-16T10:50:43.738" v="63" actId="164"/>
          <ac:picMkLst>
            <pc:docMk/>
            <pc:sldMk cId="3616206955" sldId="2147482452"/>
            <ac:picMk id="20" creationId="{7F7EECF8-5F15-DAEF-D6E3-CE88730F5854}"/>
          </ac:picMkLst>
        </pc:picChg>
        <pc:picChg chg="mod">
          <ac:chgData name="Corbett, Neil MSE32" userId="0adb255b-af8b-4511-851e-0ee4c08861d8" providerId="ADAL" clId="{61872EF6-5482-4187-B380-D81CD2096558}" dt="2025-10-16T10:50:01.174" v="59"/>
          <ac:picMkLst>
            <pc:docMk/>
            <pc:sldMk cId="3616206955" sldId="2147482452"/>
            <ac:picMk id="28" creationId="{80417B24-461D-3E15-7461-ACAC311E9E57}"/>
          </ac:picMkLst>
        </pc:picChg>
        <pc:picChg chg="mod">
          <ac:chgData name="Corbett, Neil MSE32" userId="0adb255b-af8b-4511-851e-0ee4c08861d8" providerId="ADAL" clId="{61872EF6-5482-4187-B380-D81CD2096558}" dt="2025-10-16T10:50:01.174" v="59"/>
          <ac:picMkLst>
            <pc:docMk/>
            <pc:sldMk cId="3616206955" sldId="2147482452"/>
            <ac:picMk id="29" creationId="{04163A2D-7FC9-E398-4FCD-FCEBB97E2278}"/>
          </ac:picMkLst>
        </pc:picChg>
        <pc:cxnChg chg="mod topLvl">
          <ac:chgData name="Corbett, Neil MSE32" userId="0adb255b-af8b-4511-851e-0ee4c08861d8" providerId="ADAL" clId="{61872EF6-5482-4187-B380-D81CD2096558}" dt="2025-10-16T10:50:43.738" v="63" actId="164"/>
          <ac:cxnSpMkLst>
            <pc:docMk/>
            <pc:sldMk cId="3616206955" sldId="2147482452"/>
            <ac:cxnSpMk id="12" creationId="{20D68651-3E2A-5EA0-9EA5-E52B8AD93C51}"/>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12/25/2025</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12/25/2025</a:t>
            </a:fld>
            <a:endParaRPr lang="en-US" dirty="0"/>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45169"/>
            <a:ext cx="4847204" cy="498931"/>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dirty="0">
                <a:solidFill>
                  <a:srgbClr val="000000"/>
                </a:solidFill>
                <a:effectLst/>
                <a:latin typeface="Calibri" panose="020F0502020204030204" pitchFamily="34" charset="0"/>
              </a:rPr>
              <a:t>Guideline for Effective Learning &amp; Sustainability</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replicated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across</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similar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contractor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activities</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Shall be SMART- Specific ,Measurable , Achievable ,Realistic &amp; Timebound</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implemented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in</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 months' time</a:t>
            </a:r>
            <a:r>
              <a:rPr lang="en-US" sz="1800" dirty="0">
                <a:solidFill>
                  <a:srgbClr val="000000"/>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solidFill>
                  <a:srgbClr val="4E586A"/>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effectLst/>
                <a:latin typeface="Calibri" panose="020F0502020204030204" pitchFamily="34" charset="0"/>
              </a:rPr>
              <a:t>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12/25/2025</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12/25/2025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528727" y="1383153"/>
            <a:ext cx="9010623" cy="4239622"/>
          </a:xfrm>
          <a:prstGeom prst="rect">
            <a:avLst/>
          </a:prstGeom>
          <a:noFill/>
          <a:ln w="19050">
            <a:noFill/>
            <a:miter lim="800000"/>
            <a:headEnd/>
            <a:tailEnd/>
          </a:ln>
        </p:spPr>
        <p:txBody>
          <a:bodyPr wrap="square">
            <a:spAutoFit/>
          </a:bodyPr>
          <a:lstStyle/>
          <a:p>
            <a:pPr marL="114300" indent="-114300" algn="just">
              <a:defRPr/>
            </a:pPr>
            <a:r>
              <a:rPr lang="hi-IN" sz="1600" b="1" dirty="0">
                <a:solidFill>
                  <a:srgbClr val="FF0000"/>
                </a:solidFill>
                <a:latin typeface="Kokila" panose="020B0604020202020204" pitchFamily="34" charset="0"/>
                <a:cs typeface="Kokila" panose="020B0604020202020204" pitchFamily="34" charset="0"/>
              </a:rPr>
              <a:t>क्या हुआ?</a:t>
            </a:r>
            <a:endParaRPr lang="en-US" sz="1600" dirty="0">
              <a:solidFill>
                <a:srgbClr val="FF0000"/>
              </a:solidFill>
              <a:latin typeface="Kokila" panose="020B0604020202020204" pitchFamily="34" charset="0"/>
              <a:cs typeface="Kokila" panose="020B0604020202020204"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endParaRPr>
          </a:p>
          <a:p>
            <a:r>
              <a:rPr lang="hi-IN" sz="1400" dirty="0">
                <a:latin typeface="Kokila" panose="020B0604020202020204" pitchFamily="34" charset="0"/>
                <a:cs typeface="Kokila" panose="020B0604020202020204" pitchFamily="34" charset="0"/>
              </a:rPr>
              <a:t>4 ½” ईयूई जीआरई डब्ल्यूआई टयूबिंग के कनेक्शन बनाते समय, ट्रैवलिंग ब्लॉक स्विवेल का लॉकिंग पिन डिवाइस (लगभग 5.5 किग्रा वजन) अनजाने में अपने प्रोफाइल से अलग हो गया और लगभग 13 मीटर की ऊंचाई से गिर गया। पिन रिग फ्लोर पर क्रू मेंबर्स के बीच गिरा, फिर उछलकर वी-डोर से फिसल गया।</a:t>
            </a:r>
            <a:endParaRPr lang="en-US" sz="1400" dirty="0">
              <a:latin typeface="Kokila" panose="020B0604020202020204" pitchFamily="34" charset="0"/>
              <a:cs typeface="Kokila" panose="020B0604020202020204" pitchFamily="34" charset="0"/>
            </a:endParaRPr>
          </a:p>
          <a:p>
            <a:r>
              <a:rPr lang="hi-IN" sz="1400" dirty="0">
                <a:latin typeface="Kokila" panose="020B0604020202020204" pitchFamily="34" charset="0"/>
                <a:cs typeface="Kokila" panose="020B0604020202020204" pitchFamily="34" charset="0"/>
              </a:rPr>
              <a:t>उम्मीद थी कि आरआईएच गतिविधि ट्रैवलिंग ब्लॉक स्विवेल लॉक पिन के तीन लॉकिंग बोल्ट्स द्वारा सुरक्षित रहते हुए पूरी होगी।</a:t>
            </a:r>
            <a:endParaRPr lang="en-US" sz="1400" dirty="0">
              <a:latin typeface="Kokila" panose="020B0604020202020204" pitchFamily="34" charset="0"/>
              <a:cs typeface="Kokila"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endParaRPr>
          </a:p>
          <a:p>
            <a:pPr>
              <a:defRPr/>
            </a:pPr>
            <a:r>
              <a:rPr lang="hi-IN" altLang="zh-CN" sz="1600" b="1" dirty="0">
                <a:solidFill>
                  <a:srgbClr val="0070C0"/>
                </a:solidFill>
                <a:latin typeface="Kokila" panose="020B0604020202020204" pitchFamily="34" charset="0"/>
                <a:cs typeface="Kokila" panose="020B0604020202020204" pitchFamily="34" charset="0"/>
              </a:rPr>
              <a:t>ऐसा क्यों हुआ/निष्कर्ष:</a:t>
            </a:r>
            <a:endParaRPr lang="en-GB" altLang="zh-CN" sz="1600" b="1" dirty="0">
              <a:solidFill>
                <a:srgbClr val="0070C0"/>
              </a:solidFill>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600" b="1" i="0" u="none" strike="noStrike" kern="1200" cap="none" spc="0" normalizeH="0" baseline="0" noProof="0" dirty="0">
              <a:ln>
                <a:noFill/>
              </a:ln>
              <a:solidFill>
                <a:srgbClr val="0070C0"/>
              </a:solidFill>
              <a:effectLst/>
              <a:uLnTx/>
              <a:uFillTx/>
              <a:latin typeface="Kokila" panose="020B0604020202020204" pitchFamily="34" charset="0"/>
              <a:ea typeface="宋体" panose="02010600030101010101" pitchFamily="2" charset="-122"/>
              <a:cs typeface="Kokila" panose="020B0604020202020204" pitchFamily="34" charset="0"/>
            </a:endParaRPr>
          </a:p>
          <a:p>
            <a:pPr marL="171450" lvl="0" indent="-171450">
              <a:buFont typeface="Wingdings" panose="05000000000000000000" pitchFamily="2" charset="2"/>
              <a:buChar char="§"/>
              <a:defRPr/>
            </a:pPr>
            <a:r>
              <a:rPr lang="hi-IN" sz="1400" dirty="0">
                <a:latin typeface="Kokila" panose="020B0604020202020204" pitchFamily="34" charset="0"/>
                <a:cs typeface="Kokila" panose="020B0604020202020204" pitchFamily="34" charset="0"/>
              </a:rPr>
              <a:t>स्विवेल लॉकिंग पिन के प्राथमिक सुरक्षित बोल्ट्स (3 एलन बोल्ट्स) ढीले पाए गए, जिससे डिसएंगेजमेंट हुआ।</a:t>
            </a:r>
            <a:endParaRPr lang="en-US" sz="1400" i="0" dirty="0">
              <a:latin typeface="Kokila" panose="020B0604020202020204" pitchFamily="34" charset="0"/>
              <a:cs typeface="Kokila" panose="020B0604020202020204" pitchFamily="34" charset="0"/>
            </a:endParaRPr>
          </a:p>
          <a:p>
            <a:pPr marL="171450" lvl="0" indent="-171450">
              <a:buFont typeface="Wingdings" panose="05000000000000000000" pitchFamily="2" charset="2"/>
              <a:buChar char="§"/>
              <a:defRPr/>
            </a:pPr>
            <a:r>
              <a:rPr lang="hi-IN" sz="1400" dirty="0">
                <a:latin typeface="Kokila" panose="020B0604020202020204" pitchFamily="34" charset="0"/>
                <a:cs typeface="Kokila" panose="020B0604020202020204" pitchFamily="34" charset="0"/>
              </a:rPr>
              <a:t>दृश्य निरीक्षण किया गया, लेकिन बोल्ट्स की मजबूती का भौतिक सत्यापन नहीं हुआ; ओईएम ने इसकी सिफारिश नहीं की थी।</a:t>
            </a:r>
            <a:endParaRPr lang="en-US" sz="1400" i="0" dirty="0">
              <a:latin typeface="Kokila" panose="020B0604020202020204" pitchFamily="34" charset="0"/>
              <a:cs typeface="Kokila" panose="020B0604020202020204" pitchFamily="34" charset="0"/>
            </a:endParaRPr>
          </a:p>
          <a:p>
            <a:pPr marL="171450" lvl="0" indent="-171450">
              <a:buFont typeface="Wingdings" panose="05000000000000000000" pitchFamily="2" charset="2"/>
              <a:buChar char="§"/>
              <a:defRPr/>
            </a:pPr>
            <a:r>
              <a:rPr lang="hi-IN" sz="1400" dirty="0">
                <a:latin typeface="Kokila" panose="020B0604020202020204" pitchFamily="34" charset="0"/>
                <a:cs typeface="Kokila" panose="020B0604020202020204" pitchFamily="34" charset="0"/>
              </a:rPr>
              <a:t>ट्रैवलिंग ब्लॉक के डिज़ाइन की सीमा ने निरीक्षण के दौरान टॉर्क/मजबूती के दृश्य सत्यापन को रोका।</a:t>
            </a:r>
            <a:endParaRPr lang="en-US" sz="1400" i="0" dirty="0">
              <a:latin typeface="Kokila" panose="020B0604020202020204" pitchFamily="34" charset="0"/>
              <a:cs typeface="Kokila" panose="020B0604020202020204" pitchFamily="34" charset="0"/>
            </a:endParaRPr>
          </a:p>
          <a:p>
            <a:pPr marL="171450" lvl="0" indent="-171450">
              <a:buFont typeface="Wingdings" panose="05000000000000000000" pitchFamily="2" charset="2"/>
              <a:buChar char="§"/>
              <a:defRPr/>
            </a:pPr>
            <a:r>
              <a:rPr lang="hi-IN" sz="1400" dirty="0">
                <a:latin typeface="Kokila" panose="020B0604020202020204" pitchFamily="34" charset="0"/>
                <a:cs typeface="Kokila" panose="020B0604020202020204" pitchFamily="34" charset="0"/>
              </a:rPr>
              <a:t>ओईएम डिज़ाइन के दौरान द्वितीयक रिटेंशन आवश्यकता की पहचान नहीं की गई।</a:t>
            </a:r>
            <a:endParaRPr lang="en-US" sz="1400" i="0" dirty="0">
              <a:latin typeface="Kokila" panose="020B0604020202020204" pitchFamily="34" charset="0"/>
              <a:cs typeface="Kokila" panose="020B0604020202020204" pitchFamily="34" charset="0"/>
            </a:endParaRPr>
          </a:p>
          <a:p>
            <a:pPr marL="171450" lvl="0" indent="-171450">
              <a:buFont typeface="Wingdings" panose="05000000000000000000" pitchFamily="2" charset="2"/>
              <a:buChar char="§"/>
              <a:defRPr/>
            </a:pPr>
            <a:r>
              <a:rPr lang="hi-IN" sz="1400" dirty="0">
                <a:latin typeface="Kokila" panose="020B0604020202020204" pitchFamily="34" charset="0"/>
                <a:cs typeface="Kokila" panose="020B0604020202020204" pitchFamily="34" charset="0"/>
              </a:rPr>
              <a:t>जारिंग/फिशिंग संचालन के दौरान स्विवेल लॉक पिन अलग हो गया, जो गतिशील भार के तहत अपर्याप्त सुरक्षितता को दर्शाता है।</a:t>
            </a:r>
            <a:endParaRPr lang="en-US" sz="1400" i="0" dirty="0">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14300" indent="-114300" algn="just">
              <a:defRPr/>
            </a:pPr>
            <a:r>
              <a:rPr lang="hi-IN" sz="1600" b="1" dirty="0">
                <a:solidFill>
                  <a:srgbClr val="0070C0"/>
                </a:solidFill>
                <a:latin typeface="Kokila" panose="020B0604020202020204" pitchFamily="34" charset="0"/>
                <a:ea typeface="宋体" panose="02010600030101010101" pitchFamily="2" charset="-122"/>
                <a:cs typeface="Kokila" panose="020B0604020202020204" pitchFamily="34" charset="0"/>
              </a:rPr>
              <a:t>इस घटना से आपकी सीख..</a:t>
            </a:r>
            <a:endParaRPr lang="en-US" sz="1600" b="1" dirty="0">
              <a:solidFill>
                <a:srgbClr val="0070C0"/>
              </a:solidFill>
              <a:latin typeface="Kokila" panose="020B0604020202020204" pitchFamily="34" charset="0"/>
              <a:ea typeface="宋体" panose="02010600030101010101" pitchFamily="2" charset="-122"/>
              <a:cs typeface="Kokila" panose="020B0604020202020204"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0070C0"/>
              </a:solidFill>
              <a:effectLst/>
              <a:uLnTx/>
              <a:uFillTx/>
              <a:latin typeface="Kokila" panose="020B0604020202020204" pitchFamily="34" charset="0"/>
              <a:ea typeface="宋体" panose="02010600030101010101" pitchFamily="2" charset="-122"/>
              <a:cs typeface="Kokila" panose="020B0604020202020204"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endParaRPr>
          </a:p>
          <a:p>
            <a:pPr marL="228600" lvl="0" indent="-228600">
              <a:buFont typeface="+mj-lt"/>
              <a:buAutoNum type="arabicPeriod"/>
              <a:defRPr/>
            </a:pPr>
            <a:r>
              <a:rPr lang="hi-IN" sz="1400" dirty="0">
                <a:solidFill>
                  <a:prstClr val="black"/>
                </a:solidFill>
                <a:latin typeface="Kokila" panose="020B0604020202020204" pitchFamily="34" charset="0"/>
                <a:cs typeface="Kokila" panose="020B0604020202020204" pitchFamily="34" charset="0"/>
              </a:rPr>
              <a:t>आप यह कैसे सत्यापित करते हैं कि संभावित गिरने वाली वस्तुओं, जैसे ट्रैवलिंग ब्लॉक स्विवेल लॉकिंग पिन, का निरीक्षण किया गया और दर्ज किया गया है?</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228600" lvl="0" indent="-228600">
              <a:buFont typeface="+mj-lt"/>
              <a:buAutoNum type="arabicPeriod"/>
              <a:defRPr/>
            </a:pPr>
            <a:r>
              <a:rPr lang="hi-IN" sz="1400" dirty="0">
                <a:solidFill>
                  <a:prstClr val="black"/>
                </a:solidFill>
                <a:latin typeface="Kokila" panose="020B0604020202020204" pitchFamily="34" charset="0"/>
                <a:cs typeface="Kokila" panose="020B0604020202020204" pitchFamily="34" charset="0"/>
              </a:rPr>
              <a:t>आप यह कैसे सुनिश्चित करते हैं कि सभी कार्य क्रू प्रभावी निरीक्षणों से अवगत हैं और उन्हें करते हैं?</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228600" lvl="0" indent="-228600">
              <a:buFont typeface="+mj-lt"/>
              <a:buAutoNum type="arabicPeriod"/>
              <a:defRPr/>
            </a:pPr>
            <a:r>
              <a:rPr lang="hi-IN" sz="1400" dirty="0">
                <a:solidFill>
                  <a:prstClr val="black"/>
                </a:solidFill>
                <a:latin typeface="Kokila" panose="020B0604020202020204" pitchFamily="34" charset="0"/>
                <a:cs typeface="Kokila" panose="020B0604020202020204" pitchFamily="34" charset="0"/>
              </a:rPr>
              <a:t>आपके पास यह सुनिश्चित करने के लिए क्या प्रक्रिया है कि ओईएम घटकों सहित, जिन्हें द्वितीयक रिटेंशन की आवश्यकता है, वे मौजूद हों और होइस्ट/रिग ड्रॉप्स रजिस्टर के माध्यम से समय-समय पर निरीक्षण किए जाएँ?</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535821" y="950320"/>
            <a:ext cx="8703872" cy="461665"/>
          </a:xfrm>
          <a:prstGeom prst="rect">
            <a:avLst/>
          </a:prstGeom>
          <a:solidFill>
            <a:srgbClr val="FFC000"/>
          </a:solidFill>
        </p:spPr>
        <p:txBody>
          <a:bodyPr wrap="square">
            <a:spAutoFit/>
          </a:bodyPr>
          <a:lstStyle/>
          <a:p>
            <a:pPr lvl="0">
              <a:defRPr/>
            </a:pPr>
            <a:r>
              <a:rPr lang="hi-IN" sz="2400" b="1" dirty="0">
                <a:solidFill>
                  <a:srgbClr val="0D38B3"/>
                </a:solidFill>
                <a:latin typeface="Kokila" panose="020B0604020202020204" pitchFamily="34" charset="0"/>
                <a:cs typeface="Kokila" panose="020B0604020202020204" pitchFamily="34" charset="0"/>
              </a:rPr>
              <a:t>लक्षित दर्शक</a:t>
            </a:r>
            <a:r>
              <a:rPr kumimoji="0" lang="en-US" sz="2400" b="1" i="0" u="none" strike="noStrike" kern="1200" cap="none" spc="0" normalizeH="0" baseline="0" noProof="0" dirty="0">
                <a:ln>
                  <a:noFill/>
                </a:ln>
                <a:solidFill>
                  <a:srgbClr val="0D38B3"/>
                </a:solidFill>
                <a:effectLst/>
                <a:uLnTx/>
                <a:uFillTx/>
                <a:latin typeface="Kokila" panose="020B0604020202020204" pitchFamily="34" charset="0"/>
                <a:cs typeface="Kokila" panose="020B0604020202020204" pitchFamily="34" charset="0"/>
              </a:rPr>
              <a:t>: </a:t>
            </a:r>
            <a:r>
              <a:rPr lang="hi-IN" sz="2400" b="1" dirty="0">
                <a:solidFill>
                  <a:srgbClr val="00B050"/>
                </a:solidFill>
                <a:latin typeface="Kokila" panose="020B0604020202020204" pitchFamily="34" charset="0"/>
                <a:cs typeface="Kokila" panose="020B0604020202020204" pitchFamily="34" charset="0"/>
              </a:rPr>
              <a:t>संचालन प्रबंधक, वेल इंजीनियर, आश्वासन टीम, होइस्ट सुपरवाइजर</a:t>
            </a:r>
            <a:endParaRPr kumimoji="0" lang="en-US" sz="2400" b="1" i="0" u="none" strike="noStrike" kern="1200" cap="none" spc="0" normalizeH="0" baseline="0" noProof="0" dirty="0">
              <a:ln>
                <a:noFill/>
              </a:ln>
              <a:solidFill>
                <a:srgbClr val="00B050"/>
              </a:solidFill>
              <a:effectLst/>
              <a:uLnTx/>
              <a:uFillTx/>
              <a:latin typeface="Kokila" panose="020B0604020202020204" pitchFamily="34" charset="0"/>
              <a:cs typeface="Kokila" panose="020B0604020202020204"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494137" y="6177182"/>
            <a:ext cx="8457469" cy="400110"/>
          </a:xfrm>
          <a:prstGeom prst="rect">
            <a:avLst/>
          </a:prstGeom>
          <a:solidFill>
            <a:schemeClr val="accent1"/>
          </a:solidFill>
        </p:spPr>
        <p:txBody>
          <a:bodyPr wrap="square" rtlCol="0">
            <a:spAutoFit/>
          </a:bodyPr>
          <a:lstStyle/>
          <a:p>
            <a:pPr algn="ctr"/>
            <a:r>
              <a:rPr lang="hi-IN" sz="2000" b="1" i="1" dirty="0">
                <a:solidFill>
                  <a:srgbClr val="FFFF00"/>
                </a:solidFill>
                <a:latin typeface="Kokila" panose="020B0604020202020204" pitchFamily="34" charset="0"/>
                <a:cs typeface="Kokila" panose="020B0604020202020204" pitchFamily="34" charset="0"/>
              </a:rPr>
              <a:t>हमेशा ट्रैवलिंग ब्लॉक लॉकिंग डिवाइस का नियमित, विस्तृत भौतिक निरीक्षण सुनिश्चित करें।</a:t>
            </a:r>
            <a:endParaRPr lang="en-US" sz="2000" b="1" i="1" dirty="0">
              <a:solidFill>
                <a:srgbClr val="FFFF00"/>
              </a:solidFill>
              <a:latin typeface="Kokila" panose="020B0604020202020204" pitchFamily="34" charset="0"/>
              <a:cs typeface="Kokila" panose="020B0604020202020204" pitchFamily="34" charset="0"/>
            </a:endParaRPr>
          </a:p>
        </p:txBody>
      </p:sp>
      <p:grpSp>
        <p:nvGrpSpPr>
          <p:cNvPr id="33" name="Group 32">
            <a:extLst>
              <a:ext uri="{FF2B5EF4-FFF2-40B4-BE49-F238E27FC236}">
                <a16:creationId xmlns:a16="http://schemas.microsoft.com/office/drawing/2014/main" id="{FB034865-BDA9-CBEB-BF92-B36B26AF5068}"/>
              </a:ext>
            </a:extLst>
          </p:cNvPr>
          <p:cNvGrpSpPr/>
          <p:nvPr/>
        </p:nvGrpSpPr>
        <p:grpSpPr>
          <a:xfrm>
            <a:off x="9451412" y="1050668"/>
            <a:ext cx="2620754" cy="2277903"/>
            <a:chOff x="9355715" y="1050668"/>
            <a:chExt cx="2620754" cy="2277903"/>
          </a:xfrm>
        </p:grpSpPr>
        <p:pic>
          <p:nvPicPr>
            <p:cNvPr id="10" name="Picture 9">
              <a:extLst>
                <a:ext uri="{FF2B5EF4-FFF2-40B4-BE49-F238E27FC236}">
                  <a16:creationId xmlns:a16="http://schemas.microsoft.com/office/drawing/2014/main" id="{FCF8D1C4-8FF1-0A0C-D435-8E77C49634C2}"/>
                </a:ext>
              </a:extLst>
            </p:cNvPr>
            <p:cNvPicPr>
              <a:picLocks noChangeAspect="1"/>
            </p:cNvPicPr>
            <p:nvPr/>
          </p:nvPicPr>
          <p:blipFill>
            <a:blip r:embed="rId3"/>
            <a:srcRect l="31249" t="4967" r="8653" b="13333"/>
            <a:stretch/>
          </p:blipFill>
          <p:spPr>
            <a:xfrm>
              <a:off x="9355715" y="1050668"/>
              <a:ext cx="2425365" cy="1770956"/>
            </a:xfrm>
            <a:prstGeom prst="rect">
              <a:avLst/>
            </a:prstGeom>
          </p:spPr>
        </p:pic>
        <p:grpSp>
          <p:nvGrpSpPr>
            <p:cNvPr id="11" name="Group 131">
              <a:extLst>
                <a:ext uri="{FF2B5EF4-FFF2-40B4-BE49-F238E27FC236}">
                  <a16:creationId xmlns:a16="http://schemas.microsoft.com/office/drawing/2014/main" id="{88E9F791-ABB1-E3C1-735B-8E2170AAC349}"/>
                </a:ext>
              </a:extLst>
            </p:cNvPr>
            <p:cNvGrpSpPr>
              <a:grpSpLocks/>
            </p:cNvGrpSpPr>
            <p:nvPr/>
          </p:nvGrpSpPr>
          <p:grpSpPr bwMode="auto">
            <a:xfrm>
              <a:off x="11311366" y="2286345"/>
              <a:ext cx="330995" cy="462314"/>
              <a:chOff x="3504" y="544"/>
              <a:chExt cx="2287" cy="1855"/>
            </a:xfrm>
          </p:grpSpPr>
          <p:sp>
            <p:nvSpPr>
              <p:cNvPr id="21" name="Line 129">
                <a:extLst>
                  <a:ext uri="{FF2B5EF4-FFF2-40B4-BE49-F238E27FC236}">
                    <a16:creationId xmlns:a16="http://schemas.microsoft.com/office/drawing/2014/main" id="{FB76462E-79A7-8571-E297-1BC6FF3962DD}"/>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2" name="Line 130">
                <a:extLst>
                  <a:ext uri="{FF2B5EF4-FFF2-40B4-BE49-F238E27FC236}">
                    <a16:creationId xmlns:a16="http://schemas.microsoft.com/office/drawing/2014/main" id="{3B006F64-91B6-1636-8652-2D6F12C10B7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cxnSp>
          <p:nvCxnSpPr>
            <p:cNvPr id="12" name="Straight Arrow Connector 11">
              <a:extLst>
                <a:ext uri="{FF2B5EF4-FFF2-40B4-BE49-F238E27FC236}">
                  <a16:creationId xmlns:a16="http://schemas.microsoft.com/office/drawing/2014/main" id="{20D68651-3E2A-5EA0-9EA5-E52B8AD93C51}"/>
                </a:ext>
              </a:extLst>
            </p:cNvPr>
            <p:cNvCxnSpPr>
              <a:cxnSpLocks/>
              <a:endCxn id="19" idx="3"/>
            </p:cNvCxnSpPr>
            <p:nvPr/>
          </p:nvCxnSpPr>
          <p:spPr>
            <a:xfrm flipV="1">
              <a:off x="10401385" y="1963107"/>
              <a:ext cx="734453" cy="592407"/>
            </a:xfrm>
            <a:prstGeom prst="straightConnector1">
              <a:avLst/>
            </a:prstGeom>
            <a:ln w="412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5DDA13-322F-8F7F-E0E3-C185489CB354}"/>
                </a:ext>
              </a:extLst>
            </p:cNvPr>
            <p:cNvSpPr txBox="1"/>
            <p:nvPr/>
          </p:nvSpPr>
          <p:spPr>
            <a:xfrm>
              <a:off x="10426102" y="2913073"/>
              <a:ext cx="1550367" cy="415498"/>
            </a:xfrm>
            <a:prstGeom prst="rect">
              <a:avLst/>
            </a:prstGeom>
            <a:solidFill>
              <a:schemeClr val="bg1"/>
            </a:solidFill>
            <a:ln w="6350">
              <a:solidFill>
                <a:schemeClr val="tx1"/>
              </a:solidFill>
            </a:ln>
          </p:spPr>
          <p:txBody>
            <a:bodyPr wrap="square" rtlCol="0">
              <a:spAutoFit/>
            </a:bodyPr>
            <a:lstStyle/>
            <a:p>
              <a:pPr algn="ctr"/>
              <a:r>
                <a:rPr lang="hi-IN" sz="1050" dirty="0">
                  <a:latin typeface="Kokila" panose="020B0604020202020204" pitchFamily="34" charset="0"/>
                  <a:cs typeface="Kokila" panose="020B0604020202020204" pitchFamily="34" charset="0"/>
                </a:rPr>
                <a:t>लॉकिंग पिन 13 मीटर की ऊंचाई से क्रू मेंबर के पास गिरा</a:t>
              </a:r>
              <a:endParaRPr lang="en-US" sz="1050" dirty="0">
                <a:latin typeface="Kokila" panose="020B0604020202020204" pitchFamily="34" charset="0"/>
                <a:cs typeface="Kokila" panose="020B0604020202020204" pitchFamily="34" charset="0"/>
              </a:endParaRPr>
            </a:p>
          </p:txBody>
        </p:sp>
        <p:sp>
          <p:nvSpPr>
            <p:cNvPr id="19" name="Oval 18">
              <a:extLst>
                <a:ext uri="{FF2B5EF4-FFF2-40B4-BE49-F238E27FC236}">
                  <a16:creationId xmlns:a16="http://schemas.microsoft.com/office/drawing/2014/main" id="{4F702AC1-16C1-A7D9-8624-7CE3EB466CC5}"/>
                </a:ext>
              </a:extLst>
            </p:cNvPr>
            <p:cNvSpPr/>
            <p:nvPr/>
          </p:nvSpPr>
          <p:spPr>
            <a:xfrm rot="1868394">
              <a:off x="11133231" y="1720906"/>
              <a:ext cx="387735" cy="386106"/>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F7EECF8-5F15-DAEF-D6E3-CE88730F5854}"/>
                </a:ext>
              </a:extLst>
            </p:cNvPr>
            <p:cNvPicPr>
              <a:picLocks noChangeAspect="1"/>
            </p:cNvPicPr>
            <p:nvPr/>
          </p:nvPicPr>
          <p:blipFill>
            <a:blip r:embed="rId4"/>
            <a:stretch>
              <a:fillRect/>
            </a:stretch>
          </p:blipFill>
          <p:spPr>
            <a:xfrm>
              <a:off x="9393596" y="2308342"/>
              <a:ext cx="1036843" cy="927800"/>
            </a:xfrm>
            <a:prstGeom prst="ellipse">
              <a:avLst/>
            </a:prstGeom>
            <a:ln w="41275"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24" name="Group 23">
            <a:extLst>
              <a:ext uri="{FF2B5EF4-FFF2-40B4-BE49-F238E27FC236}">
                <a16:creationId xmlns:a16="http://schemas.microsoft.com/office/drawing/2014/main" id="{6D9A50C4-6710-6232-B013-A3ABB7117E76}"/>
              </a:ext>
            </a:extLst>
          </p:cNvPr>
          <p:cNvGrpSpPr/>
          <p:nvPr/>
        </p:nvGrpSpPr>
        <p:grpSpPr>
          <a:xfrm>
            <a:off x="9678069" y="3491573"/>
            <a:ext cx="2447262" cy="2540785"/>
            <a:chOff x="9529207" y="3789291"/>
            <a:chExt cx="2447262" cy="2540785"/>
          </a:xfrm>
        </p:grpSpPr>
        <p:grpSp>
          <p:nvGrpSpPr>
            <p:cNvPr id="25" name="Group 24">
              <a:extLst>
                <a:ext uri="{FF2B5EF4-FFF2-40B4-BE49-F238E27FC236}">
                  <a16:creationId xmlns:a16="http://schemas.microsoft.com/office/drawing/2014/main" id="{A99036C6-22F0-DCD5-AE01-D5641874DEFA}"/>
                </a:ext>
              </a:extLst>
            </p:cNvPr>
            <p:cNvGrpSpPr/>
            <p:nvPr/>
          </p:nvGrpSpPr>
          <p:grpSpPr>
            <a:xfrm>
              <a:off x="9529207" y="3789291"/>
              <a:ext cx="2226057" cy="2540785"/>
              <a:chOff x="6926410" y="3479015"/>
              <a:chExt cx="2226057" cy="2540785"/>
            </a:xfrm>
          </p:grpSpPr>
          <p:pic>
            <p:nvPicPr>
              <p:cNvPr id="28" name="Picture 27">
                <a:extLst>
                  <a:ext uri="{FF2B5EF4-FFF2-40B4-BE49-F238E27FC236}">
                    <a16:creationId xmlns:a16="http://schemas.microsoft.com/office/drawing/2014/main" id="{80417B24-461D-3E15-7461-ACAC311E9E57}"/>
                  </a:ext>
                </a:extLst>
              </p:cNvPr>
              <p:cNvPicPr>
                <a:picLocks noChangeAspect="1"/>
              </p:cNvPicPr>
              <p:nvPr/>
            </p:nvPicPr>
            <p:blipFill>
              <a:blip r:embed="rId5"/>
              <a:stretch>
                <a:fillRect/>
              </a:stretch>
            </p:blipFill>
            <p:spPr>
              <a:xfrm>
                <a:off x="8099127" y="3479016"/>
                <a:ext cx="1053340" cy="2540784"/>
              </a:xfrm>
              <a:prstGeom prst="rect">
                <a:avLst/>
              </a:prstGeom>
            </p:spPr>
          </p:pic>
          <p:pic>
            <p:nvPicPr>
              <p:cNvPr id="29" name="Picture 28">
                <a:extLst>
                  <a:ext uri="{FF2B5EF4-FFF2-40B4-BE49-F238E27FC236}">
                    <a16:creationId xmlns:a16="http://schemas.microsoft.com/office/drawing/2014/main" id="{04163A2D-7FC9-E398-4FCD-FCEBB97E2278}"/>
                  </a:ext>
                </a:extLst>
              </p:cNvPr>
              <p:cNvPicPr>
                <a:picLocks noChangeAspect="1"/>
              </p:cNvPicPr>
              <p:nvPr/>
            </p:nvPicPr>
            <p:blipFill>
              <a:blip r:embed="rId6"/>
              <a:stretch>
                <a:fillRect/>
              </a:stretch>
            </p:blipFill>
            <p:spPr>
              <a:xfrm rot="16200000">
                <a:off x="6258821" y="4146604"/>
                <a:ext cx="2540783" cy="1205605"/>
              </a:xfrm>
              <a:prstGeom prst="rect">
                <a:avLst/>
              </a:prstGeom>
            </p:spPr>
          </p:pic>
          <p:cxnSp>
            <p:nvCxnSpPr>
              <p:cNvPr id="32" name="Straight Arrow Connector 31">
                <a:extLst>
                  <a:ext uri="{FF2B5EF4-FFF2-40B4-BE49-F238E27FC236}">
                    <a16:creationId xmlns:a16="http://schemas.microsoft.com/office/drawing/2014/main" id="{F53F8EFC-C4E8-1E10-87CA-257D30D5196B}"/>
                  </a:ext>
                </a:extLst>
              </p:cNvPr>
              <p:cNvCxnSpPr/>
              <p:nvPr/>
            </p:nvCxnSpPr>
            <p:spPr>
              <a:xfrm>
                <a:off x="7856388" y="4059410"/>
                <a:ext cx="678012" cy="11983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Freeform 132">
              <a:extLst>
                <a:ext uri="{FF2B5EF4-FFF2-40B4-BE49-F238E27FC236}">
                  <a16:creationId xmlns:a16="http://schemas.microsoft.com/office/drawing/2014/main" id="{0A77F394-FC73-D025-8908-456966E50374}"/>
                </a:ext>
              </a:extLst>
            </p:cNvPr>
            <p:cNvSpPr>
              <a:spLocks/>
            </p:cNvSpPr>
            <p:nvPr/>
          </p:nvSpPr>
          <p:spPr bwMode="auto">
            <a:xfrm>
              <a:off x="11519269" y="577446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7" name="TextBox 26">
              <a:extLst>
                <a:ext uri="{FF2B5EF4-FFF2-40B4-BE49-F238E27FC236}">
                  <a16:creationId xmlns:a16="http://schemas.microsoft.com/office/drawing/2014/main" id="{8CDC9507-5012-6C6E-CF39-5E4EA2A44B15}"/>
                </a:ext>
              </a:extLst>
            </p:cNvPr>
            <p:cNvSpPr txBox="1"/>
            <p:nvPr/>
          </p:nvSpPr>
          <p:spPr>
            <a:xfrm>
              <a:off x="9599441" y="5719496"/>
              <a:ext cx="1053340" cy="415498"/>
            </a:xfrm>
            <a:prstGeom prst="rect">
              <a:avLst/>
            </a:prstGeom>
            <a:solidFill>
              <a:schemeClr val="bg1"/>
            </a:solidFill>
            <a:ln w="6350">
              <a:solidFill>
                <a:schemeClr val="tx1"/>
              </a:solidFill>
            </a:ln>
          </p:spPr>
          <p:txBody>
            <a:bodyPr wrap="square" rtlCol="0">
              <a:spAutoFit/>
            </a:bodyPr>
            <a:lstStyle/>
            <a:p>
              <a:pPr algn="ctr"/>
              <a:r>
                <a:rPr lang="hi-IN" sz="1050" dirty="0">
                  <a:latin typeface="Kokila" panose="020B0604020202020204" pitchFamily="34" charset="0"/>
                  <a:cs typeface="Kokila" panose="020B0604020202020204" pitchFamily="34" charset="0"/>
                </a:rPr>
                <a:t>बोल्ट्स का भौतिक सत्यापन</a:t>
              </a:r>
              <a:endParaRPr lang="en-US" sz="1050" dirty="0">
                <a:latin typeface="Kokila" panose="020B0604020202020204" pitchFamily="34" charset="0"/>
                <a:cs typeface="Kokila" panose="020B0604020202020204" pitchFamily="34" charset="0"/>
              </a:endParaRPr>
            </a:p>
          </p:txBody>
        </p:sp>
      </p:grpSp>
      <p:graphicFrame>
        <p:nvGraphicFramePr>
          <p:cNvPr id="3" name="Table 2">
            <a:extLst>
              <a:ext uri="{FF2B5EF4-FFF2-40B4-BE49-F238E27FC236}">
                <a16:creationId xmlns:a16="http://schemas.microsoft.com/office/drawing/2014/main" id="{26DB4A5D-E3BA-060C-6259-277328CE91A7}"/>
              </a:ext>
            </a:extLst>
          </p:cNvPr>
          <p:cNvGraphicFramePr>
            <a:graphicFrameLocks noGrp="1"/>
          </p:cNvGraphicFramePr>
          <p:nvPr>
            <p:extLst>
              <p:ext uri="{D42A27DB-BD31-4B8C-83A1-F6EECF244321}">
                <p14:modId xmlns:p14="http://schemas.microsoft.com/office/powerpoint/2010/main" val="3843025301"/>
              </p:ext>
            </p:extLst>
          </p:nvPr>
        </p:nvGraphicFramePr>
        <p:xfrm>
          <a:off x="514148" y="481033"/>
          <a:ext cx="11677852" cy="518160"/>
        </p:xfrm>
        <a:graphic>
          <a:graphicData uri="http://schemas.openxmlformats.org/drawingml/2006/table">
            <a:tbl>
              <a:tblPr firstRow="1" bandRow="1">
                <a:tableStyleId>{F5AB1C69-6EDB-4FF4-983F-18BD219EF322}</a:tableStyleId>
              </a:tblPr>
              <a:tblGrid>
                <a:gridCol w="650327">
                  <a:extLst>
                    <a:ext uri="{9D8B030D-6E8A-4147-A177-3AD203B41FA5}">
                      <a16:colId xmlns:a16="http://schemas.microsoft.com/office/drawing/2014/main" val="2915212829"/>
                    </a:ext>
                  </a:extLst>
                </a:gridCol>
                <a:gridCol w="925582">
                  <a:extLst>
                    <a:ext uri="{9D8B030D-6E8A-4147-A177-3AD203B41FA5}">
                      <a16:colId xmlns:a16="http://schemas.microsoft.com/office/drawing/2014/main" val="1263731317"/>
                    </a:ext>
                  </a:extLst>
                </a:gridCol>
                <a:gridCol w="1155931">
                  <a:extLst>
                    <a:ext uri="{9D8B030D-6E8A-4147-A177-3AD203B41FA5}">
                      <a16:colId xmlns:a16="http://schemas.microsoft.com/office/drawing/2014/main" val="3493424009"/>
                    </a:ext>
                  </a:extLst>
                </a:gridCol>
                <a:gridCol w="901144">
                  <a:extLst>
                    <a:ext uri="{9D8B030D-6E8A-4147-A177-3AD203B41FA5}">
                      <a16:colId xmlns:a16="http://schemas.microsoft.com/office/drawing/2014/main" val="578596613"/>
                    </a:ext>
                  </a:extLst>
                </a:gridCol>
                <a:gridCol w="1730607">
                  <a:extLst>
                    <a:ext uri="{9D8B030D-6E8A-4147-A177-3AD203B41FA5}">
                      <a16:colId xmlns:a16="http://schemas.microsoft.com/office/drawing/2014/main" val="710035722"/>
                    </a:ext>
                  </a:extLst>
                </a:gridCol>
                <a:gridCol w="1607724">
                  <a:extLst>
                    <a:ext uri="{9D8B030D-6E8A-4147-A177-3AD203B41FA5}">
                      <a16:colId xmlns:a16="http://schemas.microsoft.com/office/drawing/2014/main" val="1371902183"/>
                    </a:ext>
                  </a:extLst>
                </a:gridCol>
                <a:gridCol w="1454119">
                  <a:extLst>
                    <a:ext uri="{9D8B030D-6E8A-4147-A177-3AD203B41FA5}">
                      <a16:colId xmlns:a16="http://schemas.microsoft.com/office/drawing/2014/main" val="1814095484"/>
                    </a:ext>
                  </a:extLst>
                </a:gridCol>
                <a:gridCol w="652093">
                  <a:extLst>
                    <a:ext uri="{9D8B030D-6E8A-4147-A177-3AD203B41FA5}">
                      <a16:colId xmlns:a16="http://schemas.microsoft.com/office/drawing/2014/main" val="2001367833"/>
                    </a:ext>
                  </a:extLst>
                </a:gridCol>
                <a:gridCol w="962025">
                  <a:extLst>
                    <a:ext uri="{9D8B030D-6E8A-4147-A177-3AD203B41FA5}">
                      <a16:colId xmlns:a16="http://schemas.microsoft.com/office/drawing/2014/main" val="2964666558"/>
                    </a:ext>
                  </a:extLst>
                </a:gridCol>
                <a:gridCol w="1638300">
                  <a:extLst>
                    <a:ext uri="{9D8B030D-6E8A-4147-A177-3AD203B41FA5}">
                      <a16:colId xmlns:a16="http://schemas.microsoft.com/office/drawing/2014/main" val="695451150"/>
                    </a:ext>
                  </a:extLst>
                </a:gridCol>
              </a:tblGrid>
              <a:tr h="399447">
                <a:tc>
                  <a:txBody>
                    <a:bodyPr/>
                    <a:lstStyle/>
                    <a:p>
                      <a:pPr algn="r"/>
                      <a:r>
                        <a:rPr lang="hi-IN" sz="1400" b="1" dirty="0">
                          <a:solidFill>
                            <a:prstClr val="black"/>
                          </a:solidFill>
                          <a:latin typeface="Kokila" panose="020B0604020202020204" pitchFamily="34" charset="0"/>
                          <a:cs typeface="Kokila" panose="020B0604020202020204" pitchFamily="34" charset="0"/>
                        </a:rPr>
                        <a:t>तारीख</a:t>
                      </a:r>
                      <a:r>
                        <a:rPr kumimoji="0" lang="en-GB" sz="14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algn="r"/>
                      <a:r>
                        <a:rPr kumimoji="0" lang="hi-IN"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समय</a:t>
                      </a:r>
                      <a:r>
                        <a:rPr kumimoji="0" lang="en-GB"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lang="en-US" sz="14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19-07-2025 </a:t>
                      </a:r>
                    </a:p>
                    <a:p>
                      <a:r>
                        <a:rPr kumimoji="0" lang="en-US" sz="14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08:24 Am</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hi-IN" sz="1400" b="1" dirty="0">
                          <a:solidFill>
                            <a:prstClr val="black"/>
                          </a:solidFill>
                          <a:latin typeface="Kokila" panose="020B0604020202020204" pitchFamily="34" charset="0"/>
                          <a:cs typeface="Kokila" panose="020B0604020202020204" pitchFamily="34" charset="0"/>
                        </a:rPr>
                        <a:t>घटना का शीर्षक</a:t>
                      </a:r>
                      <a:r>
                        <a:rPr kumimoji="0" lang="en-US"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i-IN"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पीआईएम</a:t>
                      </a:r>
                      <a:r>
                        <a:rPr kumimoji="0" lang="en-GB"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400" b="1" i="0" u="none" strike="noStrike" kern="1200" cap="none" spc="0" normalizeH="0" baseline="0" noProof="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i-IN" sz="1400" b="1" dirty="0">
                          <a:solidFill>
                            <a:srgbClr val="4472C4"/>
                          </a:solidFill>
                          <a:latin typeface="Kokila" panose="020B0604020202020204" pitchFamily="34" charset="0"/>
                          <a:cs typeface="Kokila" panose="020B0604020202020204" pitchFamily="34" charset="0"/>
                        </a:rPr>
                        <a:t>हाईपो</a:t>
                      </a:r>
                      <a:r>
                        <a:rPr kumimoji="0" lang="en-US"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1179873                   </a:t>
                      </a:r>
                      <a:endParaRPr kumimoji="0" lang="en-US" sz="14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i-IN"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जोखिम श्रेणी</a:t>
                      </a:r>
                      <a:r>
                        <a:rPr kumimoji="0" lang="en-US"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hi-IN" sz="1400" b="1" kern="1200" noProof="0" dirty="0">
                          <a:solidFill>
                            <a:schemeClr val="tx1"/>
                          </a:solidFill>
                          <a:latin typeface="Kokila" panose="020B0604020202020204" pitchFamily="34" charset="0"/>
                          <a:cs typeface="Kokila" panose="020B0604020202020204" pitchFamily="34" charset="0"/>
                        </a:rPr>
                        <a:t>चोट/संपत्ति क्षति</a:t>
                      </a:r>
                      <a:r>
                        <a:rPr lang="en-US" sz="1400" b="1" kern="1200" noProof="0" dirty="0">
                          <a:solidFill>
                            <a:schemeClr val="tx1"/>
                          </a:solidFill>
                          <a:latin typeface="Kokila" panose="020B0604020202020204" pitchFamily="34" charset="0"/>
                          <a:cs typeface="Kokila" panose="020B0604020202020204" pitchFamily="34" charset="0"/>
                        </a:rPr>
                        <a:t>:</a:t>
                      </a:r>
                      <a:endParaRPr lang="en-US" sz="1400" b="1" kern="1200" dirty="0">
                        <a:solidFill>
                          <a:schemeClr val="tx1"/>
                        </a:solidFill>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hi-IN"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गिरना</a:t>
                      </a:r>
                      <a:endParaRPr kumimoji="0" lang="en-US"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r>
                        <a:rPr kumimoji="0" lang="hi-IN"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मामूली क्षति</a:t>
                      </a:r>
                      <a:endParaRPr kumimoji="0" lang="en-US"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hi-IN"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वास्तविक गंभीरता</a:t>
                      </a:r>
                      <a:r>
                        <a:rPr kumimoji="0" lang="en-US"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p>
                    <a:p>
                      <a:pPr algn="r"/>
                      <a:r>
                        <a:rPr kumimoji="0" lang="hi-IN"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संभावित गंभीरता</a:t>
                      </a:r>
                      <a:r>
                        <a:rPr kumimoji="0" lang="en-US"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endParaRPr lang="en-US" sz="14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a:t>
                      </a:r>
                      <a:r>
                        <a:rPr kumimoji="0" lang="hi-IN"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a:t>
                      </a:r>
                      <a:endParaRPr kumimoji="0" lang="en-GB"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r>
                        <a:rPr kumimoji="0" lang="hi-IN"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सी</a:t>
                      </a:r>
                      <a:r>
                        <a:rPr kumimoji="0" lang="en-GB"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4</a:t>
                      </a:r>
                      <a:r>
                        <a:rPr kumimoji="0" lang="hi-IN"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a:t>
                      </a:r>
                      <a:endParaRPr kumimoji="0" lang="en-GB"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hi-IN" sz="14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गतिविधि</a:t>
                      </a:r>
                      <a:r>
                        <a:rPr kumimoji="0" lang="en-GB" sz="14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p>
                    <a:p>
                      <a:pPr marL="0" algn="r" defTabSz="914400" rtl="0" eaLnBrk="1" latinLnBrk="0" hangingPunct="1"/>
                      <a:r>
                        <a:rPr kumimoji="0" lang="hi-IN" sz="14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स्थान</a:t>
                      </a:r>
                      <a:r>
                        <a:rPr kumimoji="0" lang="en-GB" sz="14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endParaRPr kumimoji="0" lang="en-US" sz="1400" b="1" i="0" u="none" strike="noStrike" kern="1200" cap="none" spc="0" normalizeH="0" baseline="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i-IN" sz="1400" b="1" dirty="0">
                          <a:solidFill>
                            <a:srgbClr val="0070C0"/>
                          </a:solidFill>
                          <a:latin typeface="Kokila" panose="020B0604020202020204" pitchFamily="34" charset="0"/>
                          <a:cs typeface="Kokila" panose="020B0604020202020204" pitchFamily="34" charset="0"/>
                        </a:rPr>
                        <a:t>होल में प्रवेश (आरआईएच)</a:t>
                      </a:r>
                      <a:endParaRPr kumimoji="0" lang="en-US" sz="14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4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क़र्न आलम</a:t>
                      </a:r>
                      <a:endParaRPr kumimoji="0" lang="en-US" sz="14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
        <p:nvSpPr>
          <p:cNvPr id="5" name="Title 1">
            <a:extLst>
              <a:ext uri="{FF2B5EF4-FFF2-40B4-BE49-F238E27FC236}">
                <a16:creationId xmlns:a16="http://schemas.microsoft.com/office/drawing/2014/main" id="{F9AB2BE1-2D06-A094-20E7-839AE6C1406B}"/>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defRPr/>
            </a:pPr>
            <a:r>
              <a:rPr lang="hi-IN" sz="3600" b="1" dirty="0">
                <a:solidFill>
                  <a:srgbClr val="00B050"/>
                </a:solidFill>
                <a:latin typeface="Kokila" panose="020B0604020202020204" pitchFamily="34" charset="0"/>
                <a:ea typeface="Tahoma" panose="020B0604030504040204" pitchFamily="34" charset="0"/>
                <a:cs typeface="Kokila" panose="020B0604020202020204" pitchFamily="34" charset="0"/>
              </a:rPr>
              <a:t>पीडीओ दूसरी चेतावनी </a:t>
            </a:r>
            <a:r>
              <a:rPr lang="en-US"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4C66E9-CF65-4A0F-9A16-76B64C582F3A}"/>
              </a:ext>
            </a:extLst>
          </p:cNvPr>
          <p:cNvSpPr/>
          <p:nvPr/>
        </p:nvSpPr>
        <p:spPr>
          <a:xfrm>
            <a:off x="425606" y="1221045"/>
            <a:ext cx="10928195" cy="338554"/>
          </a:xfrm>
          <a:prstGeom prst="rect">
            <a:avLst/>
          </a:prstGeom>
        </p:spPr>
        <p:txBody>
          <a:bodyPr wrap="square">
            <a:spAutoFit/>
          </a:bodyPr>
          <a:lstStyle/>
          <a:p>
            <a:pPr marL="342900" lvl="0" indent="-342900">
              <a:defRPr/>
            </a:pPr>
            <a:r>
              <a:rPr lang="hi-IN" sz="1600" b="1" dirty="0">
                <a:solidFill>
                  <a:prstClr val="black"/>
                </a:solidFill>
                <a:latin typeface="Kokila" panose="020B0604020202020204" pitchFamily="34" charset="0"/>
                <a:cs typeface="Kokila" panose="020B0604020202020204" pitchFamily="34" charset="0"/>
              </a:rPr>
              <a:t>यह सुनिश्चित करने के लिए कि सीख को साइट पर रोजमर्रा की गतिविधियों में लागू किया जाए, कृपया नीचे दिए गए सवालों के जवाब दें:</a:t>
            </a:r>
            <a:endParaRPr lang="en-US" sz="1600" b="1" dirty="0">
              <a:solidFill>
                <a:prstClr val="black"/>
              </a:solidFill>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id="{4D883F2B-B3CE-4AB4-AB99-0AA90A5717A9}"/>
              </a:ext>
            </a:extLst>
          </p:cNvPr>
          <p:cNvSpPr/>
          <p:nvPr/>
        </p:nvSpPr>
        <p:spPr>
          <a:xfrm>
            <a:off x="448877" y="1803983"/>
            <a:ext cx="11134492" cy="3724096"/>
          </a:xfrm>
          <a:prstGeom prst="rect">
            <a:avLst/>
          </a:prstGeom>
        </p:spPr>
        <p:txBody>
          <a:bodyPr wrap="square">
            <a:spAutoFit/>
          </a:bodyPr>
          <a:lstStyle/>
          <a:p>
            <a:pPr marL="342900" lvl="0" indent="-342900">
              <a:defRPr/>
            </a:pPr>
            <a:r>
              <a:rPr lang="hi-IN" sz="2000" b="1" dirty="0">
                <a:solidFill>
                  <a:prstClr val="black">
                    <a:lumMod val="95000"/>
                    <a:lumOff val="5000"/>
                  </a:prstClr>
                </a:solidFill>
                <a:latin typeface="Kokila" panose="020B0604020202020204" pitchFamily="34" charset="0"/>
                <a:cs typeface="Kokila" panose="020B0604020202020204" pitchFamily="34" charset="0"/>
              </a:rPr>
              <a:t>सीख को साइट पर </a:t>
            </a:r>
            <a:r>
              <a:rPr lang="hi-IN" sz="2000" b="1" dirty="0">
                <a:solidFill>
                  <a:srgbClr val="0000FF"/>
                </a:solidFill>
                <a:latin typeface="Kokila" panose="020B0604020202020204" pitchFamily="34" charset="0"/>
                <a:cs typeface="Kokila" panose="020B0604020202020204" pitchFamily="34" charset="0"/>
              </a:rPr>
              <a:t>कैसे</a:t>
            </a:r>
            <a:r>
              <a:rPr lang="hi-IN" sz="2000" b="1" dirty="0">
                <a:solidFill>
                  <a:prstClr val="black">
                    <a:lumMod val="95000"/>
                    <a:lumOff val="5000"/>
                  </a:prstClr>
                </a:solidFill>
                <a:latin typeface="Kokila" panose="020B0604020202020204" pitchFamily="34" charset="0"/>
                <a:cs typeface="Kokila" panose="020B0604020202020204" pitchFamily="34" charset="0"/>
              </a:rPr>
              <a:t> लागू किया जा सकता है?</a:t>
            </a:r>
            <a:endParaRPr lang="en-US" sz="2000" b="1" dirty="0">
              <a:solidFill>
                <a:prstClr val="black"/>
              </a:solidFill>
              <a:latin typeface="Kokila" panose="020B0604020202020204" pitchFamily="34" charset="0"/>
              <a:cs typeface="Kokila" panose="020B0604020202020204" pitchFamily="34" charset="0"/>
            </a:endParaRPr>
          </a:p>
          <a:p>
            <a:pPr marL="342900" indent="-342900">
              <a:buFont typeface="+mj-lt"/>
              <a:buAutoNum type="arabicPeriod"/>
              <a:defRPr/>
            </a:pPr>
            <a:r>
              <a:rPr lang="hi-IN" sz="1600" dirty="0">
                <a:latin typeface="Kokila" panose="020B0604020202020204" pitchFamily="34" charset="0"/>
                <a:cs typeface="Kokila" panose="020B0604020202020204" pitchFamily="34" charset="0"/>
                <a:sym typeface="Wingdings" pitchFamily="2" charset="2"/>
              </a:rPr>
              <a:t>सुपरवाइजर यह सुनिश्चित करें कि डिज़ाइन से संबंधित कोई भी सीमाएँ (जैसे, बोल्ट टॉर्क को दृश्य रूप से सत्यापित करने में असमर्थता) की पहचान की जाए और इंजीनियरिंग समीक्षा के लिए बढ़ाई जाए।</a:t>
            </a:r>
            <a:endParaRPr lang="en-US" sz="1600" dirty="0">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sz="1600" dirty="0">
                <a:latin typeface="Kokila" panose="020B0604020202020204" pitchFamily="34" charset="0"/>
                <a:cs typeface="Kokila" panose="020B0604020202020204" pitchFamily="34" charset="0"/>
              </a:rPr>
              <a:t>घटनाओं से सीख (एलएफआई) फोकल पॉइंट यह सुनिश्चित करे कि अन्य ठेकेदारों से पिछली समान घटनाएँ औपचारिक रूप से साझा, समीक्षा और सुरक्षा बैठकों और कमीशनिंग गतिविधियों के दौरान चर्चा की जाएँ।</a:t>
            </a:r>
            <a:endParaRPr lang="en-US" sz="1600" dirty="0">
              <a:latin typeface="Kokila" panose="020B0604020202020204" pitchFamily="34" charset="0"/>
              <a:cs typeface="Kokila" panose="020B0604020202020204" pitchFamily="34" charset="0"/>
            </a:endParaRPr>
          </a:p>
          <a:p>
            <a:pPr marL="342900" indent="-342900">
              <a:buFont typeface="+mj-lt"/>
              <a:buAutoNum type="arabicPeriod"/>
              <a:defRPr/>
            </a:pPr>
            <a:r>
              <a:rPr lang="hi-IN" sz="1600" dirty="0">
                <a:latin typeface="Kokila" panose="020B0604020202020204" pitchFamily="34" charset="0"/>
                <a:cs typeface="Kokila" panose="020B0604020202020204" pitchFamily="34" charset="0"/>
                <a:sym typeface="Wingdings" pitchFamily="2" charset="2"/>
              </a:rPr>
              <a:t>होइस्ट टीम द्वारा साप्ताहिक ड्रॉप्स निरीक्षण किए जाएँ और सुपरवाइजर द्वारा सत्यापित किए जाएँ, जिसमें कार्य क्षेत्रों के ऊपर महत्वपूर्ण उपकरणों और उच्च जोखिम वाले घटकों पर विशेष ध्यान दिया जाए।</a:t>
            </a:r>
            <a:endParaRPr lang="en-US" sz="1600" dirty="0">
              <a:latin typeface="Kokila" panose="020B0604020202020204" pitchFamily="34" charset="0"/>
              <a:cs typeface="Kokila" panose="020B0604020202020204" pitchFamily="34" charset="0"/>
            </a:endParaRPr>
          </a:p>
          <a:p>
            <a:pPr marL="342900" indent="-342900">
              <a:buFont typeface="+mj-lt"/>
              <a:buAutoNum type="arabicPeriod"/>
              <a:defRPr/>
            </a:pPr>
            <a:endParaRPr lang="en-US" sz="2000" b="1" u="sng" dirty="0">
              <a:solidFill>
                <a:srgbClr val="0000FF"/>
              </a:solidFill>
              <a:latin typeface="Kokila" panose="020B0604020202020204" pitchFamily="34" charset="0"/>
              <a:cs typeface="Kokila" panose="020B0604020202020204" pitchFamily="34" charset="0"/>
            </a:endParaRPr>
          </a:p>
          <a:p>
            <a:pPr lvl="0">
              <a:defRPr/>
            </a:pPr>
            <a:r>
              <a:rPr lang="hi-IN" sz="2000" b="1" dirty="0">
                <a:latin typeface="Kokila" panose="020B0604020202020204" pitchFamily="34" charset="0"/>
                <a:cs typeface="Kokila" panose="020B0604020202020204" pitchFamily="34" charset="0"/>
              </a:rPr>
              <a:t>इस कार्रवाई को </a:t>
            </a:r>
            <a:r>
              <a:rPr lang="hi-IN" sz="2000" b="1" dirty="0">
                <a:solidFill>
                  <a:srgbClr val="0000FF"/>
                </a:solidFill>
                <a:latin typeface="Kokila" panose="020B0604020202020204" pitchFamily="34" charset="0"/>
                <a:cs typeface="Kokila" panose="020B0604020202020204" pitchFamily="34" charset="0"/>
              </a:rPr>
              <a:t>कैसे</a:t>
            </a:r>
            <a:r>
              <a:rPr lang="hi-IN" sz="2000" b="1" dirty="0">
                <a:latin typeface="Kokila" panose="020B0604020202020204" pitchFamily="34" charset="0"/>
                <a:cs typeface="Kokila" panose="020B0604020202020204" pitchFamily="34" charset="0"/>
              </a:rPr>
              <a:t> बनाए रखा जा सकता है?</a:t>
            </a:r>
            <a:endParaRPr lang="en-US" sz="1600" dirty="0">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sz="1600" dirty="0">
                <a:latin typeface="Kokila" panose="020B0604020202020204" pitchFamily="34" charset="0"/>
                <a:cs typeface="Kokila" panose="020B0604020202020204" pitchFamily="34" charset="0"/>
                <a:sym typeface="Wingdings" pitchFamily="2" charset="2"/>
              </a:rPr>
              <a:t>स्विवेल पिन या ओवरहेड उपकरणों से संबंधित सभी विचलन, ढीले घटकों, निकट-चूक, या घटनाओं को एजिस ट्रैकिंग सिस्टम में लॉग करें, और मासिक एचएसई और रखरखाव समीक्षा बैठकों के दौरान ड्रॉप्स से संबंधित रुझानों की नियमित समीक्षा करें।</a:t>
            </a:r>
            <a:endParaRPr lang="en-US" sz="1600" dirty="0">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sz="1600" dirty="0">
                <a:latin typeface="Kokila" panose="020B0604020202020204" pitchFamily="34" charset="0"/>
                <a:cs typeface="Kokila" panose="020B0604020202020204" pitchFamily="34" charset="0"/>
                <a:sym typeface="Wingdings" pitchFamily="2" charset="2"/>
              </a:rPr>
              <a:t>रिग प्रबंधक और नाइट टूल पुशर क्रू के साथ लगातार महत्वपूर्ण ओवरहेड घटकों को सुरक्षित करने के महत्व पर चर्चा करें और मान्यता कार्यक्रमों या आवश्यकता पड़ने पर सुरक्षा हस्तक्षेप के माध्यम से सकारात्मक व्यवहार को सुदृढ़ करें।</a:t>
            </a:r>
            <a:endParaRPr lang="en-US" sz="1600" dirty="0">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sz="1600" dirty="0">
                <a:latin typeface="Kokila" panose="020B0604020202020204" pitchFamily="34" charset="0"/>
                <a:cs typeface="Kokila" panose="020B0604020202020204" pitchFamily="34" charset="0"/>
              </a:rPr>
              <a:t>आश्वासन टीम उपकरण स्वीकृति और कमीशनिंग चरणों के दौरान एलएफआई कार्रवाइयों के कार्यान्वयन को सत्यापित करे, जिसमें अनुपालन या अतिरिक्त जोखिम नियंत्रणों का दस्तावेजीकरण हो।</a:t>
            </a:r>
            <a:endParaRPr lang="en-US" sz="1600" dirty="0">
              <a:latin typeface="Kokila" panose="020B0604020202020204" pitchFamily="34" charset="0"/>
              <a:cs typeface="Kokila" panose="020B0604020202020204" pitchFamily="34" charset="0"/>
            </a:endParaRPr>
          </a:p>
          <a:p>
            <a:pPr marL="342900" indent="-342900">
              <a:buFont typeface="+mj-lt"/>
              <a:buAutoNum type="arabicPeriod"/>
              <a:defRPr/>
            </a:pPr>
            <a:r>
              <a:rPr lang="hi-IN" sz="1600" dirty="0">
                <a:latin typeface="Kokila" panose="020B0604020202020204" pitchFamily="34" charset="0"/>
                <a:cs typeface="Kokila" panose="020B0604020202020204" pitchFamily="34" charset="0"/>
                <a:sym typeface="Wingdings" pitchFamily="2" charset="2"/>
              </a:rPr>
              <a:t>एचएसई सुपरवाइजर यह सुनिश्चित करे कि साप्ताहिक ड्रॉप्स निरीक्षण पूरे हों, दस्तावेजीकृत हों, और चर्चा किए जाएँ, जिसमें आईएलटीआईजेडएएम आश्वासन योजना के हिस्से के रूप में पहचानी गई समस्याओं को बंद करने की स्पष्ट जवाबदेही हो।</a:t>
            </a:r>
            <a:endParaRPr lang="en-US" sz="1600" dirty="0">
              <a:latin typeface="Kokila" panose="020B0604020202020204" pitchFamily="34" charset="0"/>
              <a:cs typeface="Kokila" panose="020B0604020202020204" pitchFamily="34" charset="0"/>
            </a:endParaRPr>
          </a:p>
        </p:txBody>
      </p:sp>
      <p:sp>
        <p:nvSpPr>
          <p:cNvPr id="3" name="Rectangle 8">
            <a:extLst>
              <a:ext uri="{FF2B5EF4-FFF2-40B4-BE49-F238E27FC236}">
                <a16:creationId xmlns:a16="http://schemas.microsoft.com/office/drawing/2014/main" id="{1F21427B-0FA8-4E34-2030-87712B125AF6}"/>
              </a:ext>
            </a:extLst>
          </p:cNvPr>
          <p:cNvSpPr>
            <a:spLocks noChangeArrowheads="1"/>
          </p:cNvSpPr>
          <p:nvPr/>
        </p:nvSpPr>
        <p:spPr bwMode="auto">
          <a:xfrm>
            <a:off x="346509" y="566623"/>
            <a:ext cx="11845491" cy="338554"/>
          </a:xfrm>
          <a:prstGeom prst="rect">
            <a:avLst/>
          </a:prstGeom>
          <a:noFill/>
          <a:ln w="9525">
            <a:noFill/>
            <a:miter lim="800000"/>
            <a:headEnd/>
            <a:tailEnd/>
          </a:ln>
        </p:spPr>
        <p:txBody>
          <a:bodyPr wrap="square">
            <a:spAutoFit/>
          </a:bodyPr>
          <a:lstStyle/>
          <a:p>
            <a:pPr marL="114300" lvl="0" indent="-114300" algn="just">
              <a:defRPr/>
            </a:pPr>
            <a:r>
              <a:rPr lang="hi-IN" sz="1600" b="1" dirty="0">
                <a:solidFill>
                  <a:prstClr val="black"/>
                </a:solidFill>
                <a:latin typeface="Kokila" panose="020B0604020202020204" pitchFamily="34" charset="0"/>
                <a:cs typeface="Kokila" panose="020B0604020202020204" pitchFamily="34" charset="0"/>
              </a:rPr>
              <a:t>तारीख</a:t>
            </a:r>
            <a:r>
              <a:rPr lang="en-GB" sz="1600" b="1" dirty="0">
                <a:solidFill>
                  <a:prstClr val="black"/>
                </a:solidFill>
                <a:latin typeface="Kokila" panose="020B0604020202020204" pitchFamily="34" charset="0"/>
                <a:cs typeface="Kokila" panose="020B0604020202020204" pitchFamily="34" charset="0"/>
              </a:rPr>
              <a:t>: </a:t>
            </a:r>
            <a:r>
              <a:rPr lang="en-GB" sz="1600" b="1" dirty="0">
                <a:solidFill>
                  <a:srgbClr val="0070C0"/>
                </a:solidFill>
                <a:latin typeface="Kokila" panose="020B0604020202020204" pitchFamily="34" charset="0"/>
                <a:cs typeface="Kokila" panose="020B0604020202020204" pitchFamily="34" charset="0"/>
              </a:rPr>
              <a:t>19</a:t>
            </a:r>
            <a:r>
              <a:rPr kumimoji="0" lang="en-GB" sz="1600" b="1" i="0" u="none" strike="noStrike" kern="1200" cap="none" spc="0" normalizeH="0" baseline="0" noProof="0" dirty="0">
                <a:ln>
                  <a:noFill/>
                </a:ln>
                <a:solidFill>
                  <a:srgbClr val="0070C0"/>
                </a:solidFill>
                <a:effectLst/>
                <a:uLnTx/>
                <a:uFillTx/>
                <a:latin typeface="Kokila" panose="020B0604020202020204" pitchFamily="34" charset="0"/>
                <a:cs typeface="Kokila" panose="020B0604020202020204" pitchFamily="34" charset="0"/>
              </a:rPr>
              <a:t>/07/2025</a:t>
            </a:r>
            <a:r>
              <a:rPr kumimoji="0" lang="en-US" sz="1600" b="1" i="0" u="none" strike="noStrike" kern="1200" cap="none" spc="0" normalizeH="0" baseline="0" noProof="0" dirty="0">
                <a:ln>
                  <a:noFill/>
                </a:ln>
                <a:solidFill>
                  <a:srgbClr val="0070C0"/>
                </a:solidFill>
                <a:effectLst/>
                <a:uLnTx/>
                <a:uFillTx/>
                <a:latin typeface="Kokila" panose="020B0604020202020204" pitchFamily="34" charset="0"/>
                <a:cs typeface="Kokila" panose="020B0604020202020204" pitchFamily="34" charset="0"/>
              </a:rPr>
              <a:t> 	</a:t>
            </a:r>
            <a:r>
              <a:rPr lang="hi-IN" sz="1600" b="1" dirty="0">
                <a:solidFill>
                  <a:prstClr val="black"/>
                </a:solidFill>
                <a:latin typeface="Kokila" panose="020B0604020202020204" pitchFamily="34" charset="0"/>
                <a:cs typeface="Kokila" panose="020B0604020202020204" pitchFamily="34" charset="0"/>
              </a:rPr>
              <a:t>घटना का शीर्षक</a:t>
            </a:r>
            <a:r>
              <a:rPr lang="en-US" sz="1600" b="1" dirty="0">
                <a:solidFill>
                  <a:prstClr val="black"/>
                </a:solidFill>
                <a:latin typeface="Kokila" panose="020B0604020202020204" pitchFamily="34" charset="0"/>
                <a:cs typeface="Kokila" panose="020B0604020202020204" pitchFamily="34" charset="0"/>
              </a:rPr>
              <a:t>:</a:t>
            </a:r>
            <a:r>
              <a:rPr kumimoji="0" lang="en-US" sz="16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sz="1600" b="1" dirty="0">
                <a:solidFill>
                  <a:srgbClr val="4472C4"/>
                </a:solidFill>
                <a:latin typeface="Kokila" panose="020B0604020202020204" pitchFamily="34" charset="0"/>
                <a:cs typeface="Kokila" panose="020B0604020202020204" pitchFamily="34" charset="0"/>
              </a:rPr>
              <a:t>हाईपो</a:t>
            </a:r>
            <a:r>
              <a:rPr kumimoji="0" lang="en-US" sz="1600" b="1" i="0" u="none" strike="noStrike" kern="1200" cap="none" spc="0" normalizeH="0" baseline="0" noProof="0" dirty="0">
                <a:ln>
                  <a:noFill/>
                </a:ln>
                <a:solidFill>
                  <a:srgbClr val="0070C0"/>
                </a:solidFill>
                <a:effectLst/>
                <a:uLnTx/>
                <a:uFillTx/>
                <a:latin typeface="Kokila" panose="020B0604020202020204" pitchFamily="34" charset="0"/>
                <a:cs typeface="Kokila" panose="020B0604020202020204" pitchFamily="34" charset="0"/>
              </a:rPr>
              <a:t>#21 		</a:t>
            </a:r>
            <a:r>
              <a:rPr lang="hi-IN" sz="1600" b="1" dirty="0">
                <a:solidFill>
                  <a:prstClr val="black"/>
                </a:solidFill>
                <a:latin typeface="Kokila" panose="020B0604020202020204" pitchFamily="34" charset="0"/>
                <a:cs typeface="Kokila" panose="020B0604020202020204" pitchFamily="34" charset="0"/>
              </a:rPr>
              <a:t>जोखिम श्रेणी</a:t>
            </a:r>
            <a:r>
              <a:rPr kumimoji="0" lang="en-US" sz="16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sz="1600" b="1" dirty="0">
                <a:solidFill>
                  <a:srgbClr val="4472C4"/>
                </a:solidFill>
                <a:latin typeface="Kokila" panose="020B0604020202020204" pitchFamily="34" charset="0"/>
                <a:cs typeface="Kokila" panose="020B0604020202020204" pitchFamily="34" charset="0"/>
              </a:rPr>
              <a:t>गिरना</a:t>
            </a:r>
            <a:r>
              <a:rPr kumimoji="0" lang="en-US" sz="1600"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sz="1600" b="1" dirty="0">
                <a:solidFill>
                  <a:prstClr val="black"/>
                </a:solidFill>
                <a:latin typeface="Kokila" panose="020B0604020202020204" pitchFamily="34" charset="0"/>
                <a:cs typeface="Kokila" panose="020B0604020202020204" pitchFamily="34" charset="0"/>
              </a:rPr>
              <a:t>संभावित गंभीरता</a:t>
            </a:r>
            <a:r>
              <a:rPr lang="en-US" sz="1600" b="1" dirty="0">
                <a:solidFill>
                  <a:prstClr val="black"/>
                </a:solidFill>
                <a:latin typeface="Kokila" panose="020B0604020202020204" pitchFamily="34" charset="0"/>
                <a:cs typeface="Kokila" panose="020B0604020202020204" pitchFamily="34" charset="0"/>
              </a:rPr>
              <a:t>:</a:t>
            </a:r>
            <a:r>
              <a:rPr kumimoji="0" lang="en-US" sz="16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sz="1600" b="1" dirty="0">
                <a:solidFill>
                  <a:srgbClr val="4472C4"/>
                </a:solidFill>
                <a:latin typeface="Kokila" panose="020B0604020202020204" pitchFamily="34" charset="0"/>
                <a:cs typeface="Kokila" panose="020B0604020202020204" pitchFamily="34" charset="0"/>
              </a:rPr>
              <a:t>सी</a:t>
            </a:r>
            <a:r>
              <a:rPr lang="en-GB" sz="1600" b="1" dirty="0">
                <a:solidFill>
                  <a:srgbClr val="4472C4"/>
                </a:solidFill>
                <a:latin typeface="Kokila" panose="020B0604020202020204" pitchFamily="34" charset="0"/>
                <a:cs typeface="Kokila" panose="020B0604020202020204" pitchFamily="34" charset="0"/>
              </a:rPr>
              <a:t>4</a:t>
            </a:r>
            <a:r>
              <a:rPr lang="hi-IN" sz="1600" b="1" dirty="0">
                <a:solidFill>
                  <a:srgbClr val="4472C4"/>
                </a:solidFill>
                <a:latin typeface="Kokila" panose="020B0604020202020204" pitchFamily="34" charset="0"/>
                <a:cs typeface="Kokila" panose="020B0604020202020204" pitchFamily="34" charset="0"/>
              </a:rPr>
              <a:t>पी</a:t>
            </a:r>
            <a:r>
              <a:rPr kumimoji="0" lang="en-US" sz="1600"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sz="1600" b="1" dirty="0">
                <a:solidFill>
                  <a:prstClr val="black"/>
                </a:solidFill>
                <a:latin typeface="Kokila" panose="020B0604020202020204" pitchFamily="34" charset="0"/>
                <a:cs typeface="Kokila" panose="020B0604020202020204" pitchFamily="34" charset="0"/>
              </a:rPr>
              <a:t> </a:t>
            </a:r>
            <a:r>
              <a:rPr lang="en-US" sz="1600" b="1" dirty="0">
                <a:solidFill>
                  <a:prstClr val="black"/>
                </a:solidFill>
                <a:latin typeface="Kokila" panose="020B0604020202020204" pitchFamily="34" charset="0"/>
                <a:cs typeface="Kokila" panose="020B0604020202020204" pitchFamily="34" charset="0"/>
              </a:rPr>
              <a:t>    </a:t>
            </a:r>
            <a:r>
              <a:rPr lang="hi-IN" sz="1600" b="1" dirty="0">
                <a:solidFill>
                  <a:prstClr val="black"/>
                </a:solidFill>
                <a:latin typeface="Kokila" panose="020B0604020202020204" pitchFamily="34" charset="0"/>
                <a:cs typeface="Kokila" panose="020B0604020202020204" pitchFamily="34" charset="0"/>
              </a:rPr>
              <a:t>गतिविधि</a:t>
            </a:r>
            <a:r>
              <a:rPr kumimoji="0" lang="en-US" sz="16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r>
              <a:rPr lang="en-GB" sz="1600" dirty="0">
                <a:latin typeface="Kokila" panose="020B0604020202020204" pitchFamily="34" charset="0"/>
                <a:cs typeface="Kokila" panose="020B0604020202020204" pitchFamily="34" charset="0"/>
              </a:rPr>
              <a:t> </a:t>
            </a:r>
            <a:r>
              <a:rPr lang="hi-IN" sz="1600" b="1" dirty="0">
                <a:solidFill>
                  <a:srgbClr val="0070C0"/>
                </a:solidFill>
                <a:latin typeface="Kokila" panose="020B0604020202020204" pitchFamily="34" charset="0"/>
                <a:cs typeface="Kokila" panose="020B0604020202020204" pitchFamily="34" charset="0"/>
              </a:rPr>
              <a:t>होल में प्रवेश (आरआईएच)</a:t>
            </a:r>
            <a:endParaRPr kumimoji="0" lang="en-US" sz="1600" b="1" i="0" u="none" strike="noStrike" kern="1200" cap="none" spc="0" normalizeH="0" baseline="0" noProof="0" dirty="0">
              <a:ln>
                <a:noFill/>
              </a:ln>
              <a:solidFill>
                <a:srgbClr val="0070C0"/>
              </a:solidFill>
              <a:effectLst/>
              <a:uLnTx/>
              <a:uFillTx/>
              <a:latin typeface="Kokila" panose="020B0604020202020204" pitchFamily="34" charset="0"/>
              <a:cs typeface="Kokila" panose="020B0604020202020204" pitchFamily="34" charset="0"/>
            </a:endParaRPr>
          </a:p>
        </p:txBody>
      </p:sp>
      <p:sp>
        <p:nvSpPr>
          <p:cNvPr id="8" name="Title 1">
            <a:extLst>
              <a:ext uri="{FF2B5EF4-FFF2-40B4-BE49-F238E27FC236}">
                <a16:creationId xmlns:a16="http://schemas.microsoft.com/office/drawing/2014/main" id="{3F6F7EC0-D042-355D-6BBF-A9219A8B99AE}"/>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defRPr/>
            </a:pPr>
            <a:r>
              <a:rPr lang="hi-IN" sz="3600" b="1" dirty="0">
                <a:solidFill>
                  <a:srgbClr val="00B050"/>
                </a:solidFill>
                <a:latin typeface="Kokila" panose="020B0604020202020204" pitchFamily="34" charset="0"/>
                <a:ea typeface="Tahoma" panose="020B0604030504040204" pitchFamily="34" charset="0"/>
                <a:cs typeface="Kokila" panose="020B0604020202020204" pitchFamily="34" charset="0"/>
              </a:rPr>
              <a:t>पीडीओ दूसरी चेतावनी </a:t>
            </a:r>
            <a:r>
              <a:rPr lang="en-US"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9" name="TextBox 8">
            <a:extLst>
              <a:ext uri="{FF2B5EF4-FFF2-40B4-BE49-F238E27FC236}">
                <a16:creationId xmlns:a16="http://schemas.microsoft.com/office/drawing/2014/main" id="{87707005-D217-C4E2-06A6-685B9FCBE1BD}"/>
              </a:ext>
            </a:extLst>
          </p:cNvPr>
          <p:cNvSpPr txBox="1"/>
          <p:nvPr/>
        </p:nvSpPr>
        <p:spPr>
          <a:xfrm>
            <a:off x="2870730" y="6152346"/>
            <a:ext cx="6096000" cy="307777"/>
          </a:xfrm>
          <a:prstGeom prst="rect">
            <a:avLst/>
          </a:prstGeom>
          <a:noFill/>
        </p:spPr>
        <p:txBody>
          <a:bodyPr wrap="square">
            <a:spAutoFit/>
          </a:bodyPr>
          <a:lstStyle/>
          <a:p>
            <a:pPr algn="ctr"/>
            <a:r>
              <a:rPr lang="hi-IN" sz="1400" dirty="0"/>
              <a:t>गोपनीय - पीडीओ/पीडीओ ठेकेदारों के बाहर साझा न करें</a:t>
            </a:r>
            <a:r>
              <a:rPr lang="en-IN" sz="600" dirty="0"/>
              <a:t> </a:t>
            </a:r>
            <a:endParaRPr lang="en-US" sz="2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429660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92958</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B759DDF4-9B31-465A-ADF3-10E04B7F60D0}"/>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http://schemas.microsoft.com/office/2006/documentManagement/types"/>
    <ds:schemaRef ds:uri="3ad483c2-a27c-44cd-acb6-8713d8ff8005"/>
    <ds:schemaRef ds:uri="http://schemas.microsoft.com/office/2006/metadata/properties"/>
    <ds:schemaRef ds:uri="http://purl.org/dc/terms/"/>
    <ds:schemaRef ds:uri="http://purl.org/dc/dcmitype/"/>
    <ds:schemaRef ds:uri="http://schemas.openxmlformats.org/package/2006/metadata/core-properties"/>
    <ds:schemaRef ds:uri="http://www.w3.org/XML/1998/namespace"/>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TM02892315[[fn=Wisp]]</Template>
  <TotalTime>11943</TotalTime>
  <Words>928</Words>
  <Application>Microsoft Office PowerPoint</Application>
  <PresentationFormat>Widescreen</PresentationFormat>
  <Paragraphs>77</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Kokila</vt:lpstr>
      <vt:lpstr>Segoe UI</vt:lpstr>
      <vt:lpstr>Tahoma</vt:lpstr>
      <vt:lpstr>Times New Roman</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PDO Second Alert HiPo_21_Dropped Object</dc:title>
  <dc:creator>nazar@umsoman.com</dc:creator>
  <cp:lastModifiedBy>A PC</cp:lastModifiedBy>
  <cp:revision>500</cp:revision>
  <cp:lastPrinted>2025-06-02T10:36:39Z</cp:lastPrinted>
  <dcterms:created xsi:type="dcterms:W3CDTF">2018-09-24T07:27:56Z</dcterms:created>
  <dcterms:modified xsi:type="dcterms:W3CDTF">2025-12-25T07:01:19Z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