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58" r:id="rId6"/>
    <p:sldId id="2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C00"/>
    <a:srgbClr val="CC3300"/>
    <a:srgbClr val="0D38B3"/>
    <a:srgbClr val="2710B0"/>
    <a:srgbClr val="16942A"/>
    <a:srgbClr val="24A316"/>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150" autoAdjust="0"/>
    <p:restoredTop sz="96357" autoAdjust="0"/>
  </p:normalViewPr>
  <p:slideViewPr>
    <p:cSldViewPr snapToGrid="0" snapToObjects="1">
      <p:cViewPr varScale="1">
        <p:scale>
          <a:sx n="67" d="100"/>
          <a:sy n="67" d="100"/>
        </p:scale>
        <p:origin x="1000" y="52"/>
      </p:cViewPr>
      <p:guideLst/>
    </p:cSldViewPr>
  </p:slideViewPr>
  <p:notesTextViewPr>
    <p:cViewPr>
      <p:scale>
        <a:sx n="1" d="1"/>
        <a:sy n="1" d="1"/>
      </p:scale>
      <p:origin x="0" y="0"/>
    </p:cViewPr>
  </p:notesTextViewPr>
  <p:notesViewPr>
    <p:cSldViewPr snapToGrid="0" snapToObjects="1">
      <p:cViewPr varScale="1">
        <p:scale>
          <a:sx n="51" d="100"/>
          <a:sy n="51" d="100"/>
        </p:scale>
        <p:origin x="184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22/08/2024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tab pos="107950" algn="l"/>
              </a:tabLst>
            </a:pPr>
            <a:r>
              <a:rPr kumimoji="0" lang="en-GB" altLang="en-US" sz="1200" b="1" i="0" u="none" strike="noStrike" kern="1200" cap="none" normalizeH="0" baseline="0" dirty="0">
                <a:ln>
                  <a:noFill/>
                </a:ln>
                <a:solidFill>
                  <a:srgbClr val="58595B"/>
                </a:solidFill>
                <a:effectLst/>
                <a:latin typeface="+mn-lt"/>
                <a:ea typeface="Times New Roman" panose="02020603050405020304" pitchFamily="18" charset="0"/>
                <a:cs typeface="+mn-cs"/>
              </a:rPr>
              <a:t>Target audience for this alert</a:t>
            </a:r>
            <a:endParaRPr kumimoji="0" lang="en-US" altLang="en-US" sz="1200" b="0" i="0" u="none" strike="noStrike" kern="1200" cap="none" normalizeH="0" baseline="0" dirty="0">
              <a:ln>
                <a:noFill/>
              </a:ln>
              <a:solidFill>
                <a:schemeClr val="tx1"/>
              </a:solidFill>
              <a:effectLst/>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pPr>
            <a:r>
              <a:rPr kumimoji="0" lang="en-GB" altLang="en-US" sz="1200" b="0" i="0" u="none" strike="noStrike" kern="1200" cap="none" normalizeH="0" baseline="0" dirty="0">
                <a:ln>
                  <a:noFill/>
                </a:ln>
                <a:solidFill>
                  <a:srgbClr val="58595B"/>
                </a:solidFill>
                <a:effectLst/>
                <a:latin typeface="+mn-lt"/>
                <a:ea typeface="Times New Roman" panose="02020603050405020304" pitchFamily="18" charset="0"/>
                <a:cs typeface="+mn-cs"/>
              </a:rPr>
              <a:t>List the position names or roles that are the target audience for this alert. Wherever possible, the target audience should be limited to those in positions or roles or locations for which the lesson learnt are relevant, or who are required to take action upon receiving this Alert.</a:t>
            </a:r>
            <a:endParaRPr kumimoji="0" lang="en-US" altLang="en-US" sz="1200" b="0" i="0" u="none" strike="noStrike" kern="1200" cap="none" normalizeH="0" baseline="0" dirty="0">
              <a:ln>
                <a:noFill/>
              </a:ln>
              <a:solidFill>
                <a:schemeClr val="tx1"/>
              </a:solidFill>
              <a:effectLst/>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tab pos="107950" algn="l"/>
              </a:tabLst>
            </a:pPr>
            <a:r>
              <a:rPr kumimoji="0" lang="en-GB" altLang="zh-CN" sz="1200" b="0" i="0" u="none" strike="noStrike" kern="1200" cap="none" normalizeH="0" baseline="0" dirty="0">
                <a:ln>
                  <a:noFill/>
                </a:ln>
                <a:solidFill>
                  <a:srgbClr val="58595B"/>
                </a:solidFill>
                <a:effectLst/>
                <a:latin typeface="+mn-lt"/>
                <a:ea typeface="SimSun" panose="02010600030101010101" pitchFamily="2" charset="-122"/>
                <a:cs typeface="Times New Roman" panose="02020603050405020304" pitchFamily="18" charset="0"/>
              </a:rPr>
              <a:t>Position or role name</a:t>
            </a:r>
            <a:endParaRPr kumimoji="0" lang="en-US" altLang="zh-CN" sz="1200" b="0" i="0" u="none" strike="noStrike" kern="1200" cap="none" normalizeH="0" baseline="0" dirty="0">
              <a:ln>
                <a:noFill/>
              </a:ln>
              <a:solidFill>
                <a:schemeClr val="tx1"/>
              </a:solidFill>
              <a:effectLst/>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tab pos="107950" algn="l"/>
              </a:tabLst>
            </a:pPr>
            <a:r>
              <a:rPr kumimoji="0" lang="en-GB" altLang="zh-CN" sz="1200" b="0" i="0" u="none" strike="noStrike" kern="1200" cap="none" normalizeH="0" baseline="0" dirty="0">
                <a:ln>
                  <a:noFill/>
                </a:ln>
                <a:solidFill>
                  <a:srgbClr val="58595B"/>
                </a:solidFill>
                <a:effectLst/>
                <a:latin typeface="+mn-lt"/>
                <a:ea typeface="Times New Roman" panose="02020603050405020304" pitchFamily="18" charset="0"/>
                <a:cs typeface="+mn-cs"/>
              </a:rPr>
              <a:t>Position or role name </a:t>
            </a:r>
          </a:p>
          <a:p>
            <a:pPr lvl="0"/>
            <a:r>
              <a:rPr lang="en-GB" altLang="zh-CN" sz="1200" b="1" kern="1200" dirty="0">
                <a:solidFill>
                  <a:srgbClr val="58595B"/>
                </a:solidFill>
                <a:latin typeface="+mn-lt"/>
                <a:ea typeface="+mn-ea"/>
                <a:cs typeface="+mn-cs"/>
              </a:rPr>
              <a:t> </a:t>
            </a:r>
          </a:p>
          <a:p>
            <a:pPr lvl="0"/>
            <a:r>
              <a:rPr lang="en-US" sz="1200" b="1" kern="1200" dirty="0">
                <a:solidFill>
                  <a:srgbClr val="58595B"/>
                </a:solidFill>
                <a:latin typeface="+mn-lt"/>
                <a:ea typeface="Times New Roman" panose="02020603050405020304" pitchFamily="18" charset="0"/>
                <a:cs typeface="+mn-cs"/>
              </a:rPr>
              <a:t>Description of the incident: </a:t>
            </a:r>
          </a:p>
          <a:p>
            <a:r>
              <a:rPr lang="en-US" dirty="0">
                <a:latin typeface="Arial" charset="0"/>
                <a:cs typeface="Arial" charset="0"/>
              </a:rPr>
              <a:t>This should be free text writing and include the relevant facts explaining.</a:t>
            </a:r>
            <a:r>
              <a:rPr lang="en-US" baseline="0" dirty="0">
                <a:latin typeface="Arial" charset="0"/>
                <a:cs typeface="Arial" charset="0"/>
              </a:rPr>
              <a:t> </a:t>
            </a:r>
            <a:r>
              <a:rPr lang="en-US" dirty="0">
                <a:latin typeface="Arial" charset="0"/>
                <a:cs typeface="Arial" charset="0"/>
              </a:rPr>
              <a:t> what happened to all the relevant parties </a:t>
            </a:r>
            <a:r>
              <a:rPr lang="en-US" dirty="0">
                <a:solidFill>
                  <a:srgbClr val="0070C0"/>
                </a:solidFill>
                <a:latin typeface="Arial" charset="0"/>
                <a:cs typeface="Arial" charset="0"/>
              </a:rPr>
              <a:t>in a </a:t>
            </a:r>
            <a:r>
              <a:rPr lang="en-US" b="1" dirty="0">
                <a:solidFill>
                  <a:srgbClr val="0070C0"/>
                </a:solidFill>
                <a:latin typeface="Arial" charset="0"/>
                <a:cs typeface="Arial" charset="0"/>
              </a:rPr>
              <a:t>short sharp factual paragraph that describes the incident. </a:t>
            </a:r>
            <a:r>
              <a:rPr lang="en-US" b="0" dirty="0">
                <a:solidFill>
                  <a:srgbClr val="0070C0"/>
                </a:solidFill>
                <a:latin typeface="Arial" charset="0"/>
                <a:cs typeface="Arial" charset="0"/>
              </a:rPr>
              <a:t>W</a:t>
            </a:r>
            <a:r>
              <a:rPr lang="en-US" dirty="0"/>
              <a:t>ithout mentioning names of contractors or</a:t>
            </a:r>
            <a:r>
              <a:rPr lang="en-US" baseline="0" dirty="0"/>
              <a:t> individuals.  You should include, what happened, to who (by job title) and what injuries this resulted in.  Nothing more!</a:t>
            </a:r>
          </a:p>
          <a:p>
            <a:endParaRPr lang="en-US" baseline="0" dirty="0"/>
          </a:p>
          <a:p>
            <a:pPr>
              <a:spcBef>
                <a:spcPct val="50000"/>
              </a:spcBef>
            </a:pPr>
            <a:endParaRPr lang="en-US" dirty="0">
              <a:solidFill>
                <a:srgbClr val="0070C0"/>
              </a:solidFill>
              <a:latin typeface="Arial" charset="0"/>
              <a:cs typeface="Arial" charset="0"/>
            </a:endParaRPr>
          </a:p>
          <a:p>
            <a:pPr>
              <a:spcBef>
                <a:spcPct val="50000"/>
              </a:spcBef>
            </a:pPr>
            <a:r>
              <a:rPr lang="en-US" dirty="0">
                <a:latin typeface="Arial" charset="0"/>
                <a:cs typeface="Arial" charset="0"/>
              </a:rPr>
              <a:t>The description should be in sufficient detail to allow a person who does not know anything about the incident to imagine it.  </a:t>
            </a:r>
          </a:p>
          <a:p>
            <a:pPr>
              <a:spcBef>
                <a:spcPct val="50000"/>
              </a:spcBef>
            </a:pPr>
            <a:r>
              <a:rPr lang="en-US" dirty="0">
                <a:latin typeface="Arial" charset="0"/>
                <a:cs typeface="Arial" charset="0"/>
              </a:rPr>
              <a:t>It should only be about what happened and </a:t>
            </a:r>
            <a:r>
              <a:rPr lang="en-US" u="sng" dirty="0">
                <a:latin typeface="Arial" charset="0"/>
                <a:cs typeface="Arial" charset="0"/>
              </a:rPr>
              <a:t>not</a:t>
            </a:r>
            <a:r>
              <a:rPr lang="en-US" dirty="0">
                <a:latin typeface="Arial" charset="0"/>
                <a:cs typeface="Arial" charset="0"/>
              </a:rPr>
              <a:t> why it happened.  </a:t>
            </a:r>
          </a:p>
          <a:p>
            <a:pPr>
              <a:spcBef>
                <a:spcPct val="50000"/>
              </a:spcBef>
            </a:pPr>
            <a:r>
              <a:rPr lang="en-US" dirty="0">
                <a:latin typeface="Arial" charset="0"/>
                <a:cs typeface="Arial" charset="0"/>
              </a:rPr>
              <a:t>DO</a:t>
            </a:r>
            <a:r>
              <a:rPr lang="en-US" baseline="0" dirty="0">
                <a:latin typeface="Arial" charset="0"/>
                <a:cs typeface="Arial" charset="0"/>
              </a:rPr>
              <a:t> NOT</a:t>
            </a:r>
            <a:r>
              <a:rPr lang="en-US" dirty="0">
                <a:latin typeface="Arial" charset="0"/>
                <a:cs typeface="Arial" charset="0"/>
              </a:rPr>
              <a:t> include investigation findings here, simply describe the incident as the investigation has shown it happened. </a:t>
            </a:r>
          </a:p>
          <a:p>
            <a:pPr>
              <a:spcBef>
                <a:spcPct val="50000"/>
              </a:spcBef>
            </a:pPr>
            <a:r>
              <a:rPr lang="en-US" dirty="0">
                <a:latin typeface="Arial" charset="0"/>
                <a:cs typeface="Arial" charset="0"/>
              </a:rPr>
              <a:t>DO NOT give us a sequence</a:t>
            </a:r>
            <a:r>
              <a:rPr lang="en-US" baseline="0" dirty="0">
                <a:latin typeface="Arial" charset="0"/>
                <a:cs typeface="Arial" charset="0"/>
              </a:rPr>
              <a:t> of events here.   </a:t>
            </a:r>
            <a:endParaRPr lang="en-US" dirty="0">
              <a:latin typeface="Arial" charset="0"/>
              <a:cs typeface="Arial"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01906F0F-6AA3-414C-870B-3468ED710CFE}" type="slidenum">
              <a:rPr lang="en-US" smtClean="0"/>
              <a:t>1</a:t>
            </a:fld>
            <a:endParaRPr lang="en-US"/>
          </a:p>
        </p:txBody>
      </p:sp>
    </p:spTree>
    <p:extLst>
      <p:ext uri="{BB962C8B-B14F-4D97-AF65-F5344CB8AC3E}">
        <p14:creationId xmlns:p14="http://schemas.microsoft.com/office/powerpoint/2010/main" val="2664832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baseline="0" dirty="0"/>
          </a:p>
          <a:p>
            <a:pPr lvl="0" eaLnBrk="0" fontAlgn="base" hangingPunct="0">
              <a:spcBef>
                <a:spcPct val="0"/>
              </a:spcBef>
              <a:spcAft>
                <a:spcPct val="0"/>
              </a:spcAft>
              <a:tabLst>
                <a:tab pos="107950" algn="l"/>
              </a:tabLst>
            </a:pPr>
            <a:r>
              <a:rPr lang="en-GB" altLang="zh-CN" sz="2000" b="1" kern="1200" dirty="0">
                <a:solidFill>
                  <a:srgbClr val="58595B"/>
                </a:solidFill>
                <a:latin typeface="+mn-lt"/>
                <a:ea typeface="Times New Roman" panose="02020603050405020304" pitchFamily="18" charset="0"/>
                <a:cs typeface="+mn-cs"/>
              </a:rPr>
              <a:t>Why it happened</a:t>
            </a:r>
            <a:endParaRPr lang="en-US" altLang="zh-CN" sz="2000" b="1" kern="1200" dirty="0">
              <a:solidFill>
                <a:srgbClr val="58595B"/>
              </a:solidFill>
              <a:latin typeface="+mn-lt"/>
              <a:ea typeface="Times New Roman" panose="02020603050405020304" pitchFamily="18" charset="0"/>
              <a:cs typeface="+mn-cs"/>
            </a:endParaRPr>
          </a:p>
          <a:p>
            <a:pPr lvl="0" eaLnBrk="0" fontAlgn="base" hangingPunct="0">
              <a:spcBef>
                <a:spcPct val="0"/>
              </a:spcBef>
              <a:spcAft>
                <a:spcPct val="0"/>
              </a:spcAft>
              <a:tabLst>
                <a:tab pos="107950" algn="l"/>
              </a:tabLst>
            </a:pPr>
            <a:r>
              <a:rPr lang="en-GB" altLang="zh-CN" sz="1100" kern="1200" dirty="0">
                <a:solidFill>
                  <a:srgbClr val="58595B"/>
                </a:solidFill>
                <a:latin typeface="+mn-lt"/>
                <a:ea typeface="Times New Roman" panose="02020603050405020304" pitchFamily="18" charset="0"/>
                <a:cs typeface="+mn-cs"/>
              </a:rPr>
              <a:t>Describe here the:</a:t>
            </a:r>
            <a:endParaRPr lang="en-US" altLang="zh-CN" sz="1100" kern="1200" dirty="0">
              <a:solidFill>
                <a:srgbClr val="58595B"/>
              </a:solidFill>
              <a:latin typeface="+mn-lt"/>
              <a:ea typeface="Times New Roman" panose="02020603050405020304" pitchFamily="18" charset="0"/>
              <a:cs typeface="+mn-cs"/>
            </a:endParaRPr>
          </a:p>
          <a:p>
            <a:pPr lvl="0" eaLnBrk="0" fontAlgn="base" hangingPunct="0">
              <a:spcBef>
                <a:spcPct val="0"/>
              </a:spcBef>
              <a:spcAft>
                <a:spcPct val="0"/>
              </a:spcAft>
              <a:buFontTx/>
              <a:buChar char="•"/>
              <a:tabLst>
                <a:tab pos="107950" algn="l"/>
              </a:tabLst>
            </a:pPr>
            <a:r>
              <a:rPr lang="en-GB" altLang="zh-CN" sz="1100" kern="1200" dirty="0">
                <a:solidFill>
                  <a:srgbClr val="58595B"/>
                </a:solidFill>
                <a:latin typeface="+mn-lt"/>
                <a:ea typeface="Times New Roman" panose="02020603050405020304" pitchFamily="18" charset="0"/>
                <a:cs typeface="+mn-cs"/>
              </a:rPr>
              <a:t>Immediate causes of the incident; and</a:t>
            </a:r>
            <a:endParaRPr lang="en-US" altLang="zh-CN" sz="1100" kern="1200" dirty="0">
              <a:solidFill>
                <a:srgbClr val="58595B"/>
              </a:solidFill>
              <a:latin typeface="+mn-lt"/>
              <a:ea typeface="Times New Roman" panose="02020603050405020304" pitchFamily="18" charset="0"/>
              <a:cs typeface="+mn-cs"/>
            </a:endParaRPr>
          </a:p>
          <a:p>
            <a:pPr lvl="0" eaLnBrk="0" fontAlgn="base" hangingPunct="0">
              <a:spcBef>
                <a:spcPct val="0"/>
              </a:spcBef>
              <a:spcAft>
                <a:spcPct val="0"/>
              </a:spcAft>
              <a:buFontTx/>
              <a:buChar char="•"/>
              <a:tabLst>
                <a:tab pos="107950" algn="l"/>
              </a:tabLst>
            </a:pPr>
            <a:r>
              <a:rPr lang="en-GB" altLang="zh-CN" sz="1100" kern="1200" dirty="0">
                <a:solidFill>
                  <a:srgbClr val="58595B"/>
                </a:solidFill>
                <a:latin typeface="+mn-lt"/>
                <a:ea typeface="Times New Roman" panose="02020603050405020304" pitchFamily="18" charset="0"/>
                <a:cs typeface="+mn-cs"/>
              </a:rPr>
              <a:t>Underlying causes of the incident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baseline="0" dirty="0"/>
              <a:t>Lessons Learned: </a:t>
            </a:r>
            <a:r>
              <a:rPr lang="en-US" sz="1600" baseline="0" dirty="0"/>
              <a:t>Four to five bullet points highlighting the main findings from the investigation.  Remember the target audience is the front line staff so this should be written in simple terms in a way that everyone can understand.</a:t>
            </a:r>
          </a:p>
          <a:p>
            <a:endParaRPr lang="en-US" sz="1600" dirty="0"/>
          </a:p>
          <a:p>
            <a:r>
              <a:rPr lang="en-US" sz="1600" b="1" dirty="0"/>
              <a:t>Contract managers: </a:t>
            </a:r>
            <a:r>
              <a:rPr lang="en-US" sz="1600" dirty="0"/>
              <a:t>Must review their risk assessment for this task capturing all points raised as a minimum and provide assurance to Contract</a:t>
            </a:r>
            <a:r>
              <a:rPr lang="en-US" sz="1600" baseline="0" dirty="0"/>
              <a:t> Holders</a:t>
            </a:r>
            <a:endParaRPr lang="en-US" sz="1600" dirty="0"/>
          </a:p>
          <a:p>
            <a:pPr lvl="0" eaLnBrk="0" fontAlgn="base" hangingPunct="0">
              <a:spcBef>
                <a:spcPct val="0"/>
              </a:spcBef>
              <a:spcAft>
                <a:spcPct val="0"/>
              </a:spcAft>
              <a:buFontTx/>
              <a:buNone/>
              <a:tabLst>
                <a:tab pos="107950" algn="l"/>
              </a:tabLst>
            </a:pPr>
            <a:endParaRPr lang="en-GB" altLang="en-US" sz="1600" b="1" kern="1200" dirty="0">
              <a:solidFill>
                <a:srgbClr val="58595B"/>
              </a:solidFill>
              <a:latin typeface="+mn-lt"/>
              <a:ea typeface="Times New Roman" panose="02020603050405020304" pitchFamily="18" charset="0"/>
              <a:cs typeface="+mn-cs"/>
            </a:endParaRPr>
          </a:p>
          <a:p>
            <a:pPr eaLnBrk="0" fontAlgn="base" hangingPunct="0">
              <a:spcBef>
                <a:spcPct val="0"/>
              </a:spcBef>
              <a:spcAft>
                <a:spcPct val="0"/>
              </a:spcAft>
              <a:tabLst>
                <a:tab pos="107950" algn="l"/>
              </a:tabLst>
            </a:pPr>
            <a:r>
              <a:rPr lang="en-GB" altLang="en-US" sz="2000" b="1" dirty="0">
                <a:solidFill>
                  <a:srgbClr val="58595B"/>
                </a:solidFill>
                <a:ea typeface="Times New Roman" panose="02020603050405020304" pitchFamily="18" charset="0"/>
              </a:rPr>
              <a:t>Actions</a:t>
            </a:r>
            <a:endParaRPr lang="en-US" altLang="en-US" sz="2000" b="1" dirty="0">
              <a:solidFill>
                <a:srgbClr val="58595B"/>
              </a:solidFill>
              <a:ea typeface="Times New Roman" panose="02020603050405020304" pitchFamily="18" charset="0"/>
            </a:endParaRPr>
          </a:p>
          <a:p>
            <a:pPr eaLnBrk="0" fontAlgn="base" hangingPunct="0">
              <a:spcBef>
                <a:spcPct val="0"/>
              </a:spcBef>
              <a:spcAft>
                <a:spcPct val="0"/>
              </a:spcAft>
              <a:tabLst>
                <a:tab pos="107950" algn="l"/>
              </a:tabLst>
            </a:pPr>
            <a:r>
              <a:rPr lang="en-GB" altLang="en-US" sz="1600" dirty="0">
                <a:solidFill>
                  <a:srgbClr val="58595B"/>
                </a:solidFill>
                <a:ea typeface="Times New Roman" panose="02020603050405020304" pitchFamily="18" charset="0"/>
              </a:rPr>
              <a:t>Describe mandatory actions here. Actions must be signed off by Business Leaders before the Alert is issued. When describing actions focus on what, by whom and by when.</a:t>
            </a:r>
          </a:p>
          <a:p>
            <a:endParaRPr lang="en-US" sz="1600" b="1" dirty="0"/>
          </a:p>
          <a:p>
            <a:r>
              <a:rPr lang="en-US" sz="1600" b="1" dirty="0"/>
              <a:t>Post action verifier </a:t>
            </a:r>
            <a:r>
              <a:rPr lang="en-US" sz="1600" dirty="0"/>
              <a:t>is</a:t>
            </a:r>
            <a:r>
              <a:rPr lang="en-US" sz="1600" baseline="0" dirty="0"/>
              <a:t> giving the assurance that the action has been addressed and learnings imbedded. </a:t>
            </a:r>
          </a:p>
          <a:p>
            <a:r>
              <a:rPr lang="en-US" sz="1600" baseline="0" dirty="0"/>
              <a:t>(actions from RAM4 plus incident reported to MDIRC and MDC fortnightly)</a:t>
            </a:r>
            <a:endParaRPr lang="en-US" sz="1600" dirty="0"/>
          </a:p>
          <a:p>
            <a:pPr lvl="0" eaLnBrk="0" fontAlgn="base" hangingPunct="0">
              <a:spcBef>
                <a:spcPct val="0"/>
              </a:spcBef>
              <a:spcAft>
                <a:spcPct val="0"/>
              </a:spcAft>
              <a:tabLst>
                <a:tab pos="107950" algn="l"/>
              </a:tabLst>
            </a:pPr>
            <a:endParaRPr lang="en-GB" altLang="en-US" sz="1600" b="1" kern="1200" dirty="0">
              <a:solidFill>
                <a:srgbClr val="58595B"/>
              </a:solidFill>
              <a:latin typeface="+mn-lt"/>
              <a:ea typeface="Times New Roman" panose="02020603050405020304" pitchFamily="18" charset="0"/>
              <a:cs typeface="+mn-cs"/>
            </a:endParaRPr>
          </a:p>
          <a:p>
            <a:endParaRPr lang="en-US" dirty="0"/>
          </a:p>
        </p:txBody>
      </p:sp>
      <p:sp>
        <p:nvSpPr>
          <p:cNvPr id="4" name="Slide Number Placeholder 3"/>
          <p:cNvSpPr>
            <a:spLocks noGrp="1"/>
          </p:cNvSpPr>
          <p:nvPr>
            <p:ph type="sldNum" sz="quarter" idx="10"/>
          </p:nvPr>
        </p:nvSpPr>
        <p:spPr/>
        <p:txBody>
          <a:bodyPr/>
          <a:lstStyle/>
          <a:p>
            <a:fld id="{01906F0F-6AA3-414C-870B-3468ED710CFE}" type="slidenum">
              <a:rPr lang="en-US" smtClean="0"/>
              <a:t>2</a:t>
            </a:fld>
            <a:endParaRPr lang="en-US"/>
          </a:p>
        </p:txBody>
      </p:sp>
    </p:spTree>
    <p:extLst>
      <p:ext uri="{BB962C8B-B14F-4D97-AF65-F5344CB8AC3E}">
        <p14:creationId xmlns:p14="http://schemas.microsoft.com/office/powerpoint/2010/main" val="738224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22/08/2024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22/08/2024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22/08/2024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22/08/2024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22/08/2024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22/08/2024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22/08/2024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22/08/2024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22/08/2024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22/08/2024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22/08/2024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22/08/2024</a:t>
            </a:fld>
            <a:endParaRPr lang="en-US"/>
          </a:p>
        </p:txBody>
      </p:sp>
      <p:sp>
        <p:nvSpPr>
          <p:cNvPr id="5" name="Footer Placeholder 4"/>
          <p:cNvSpPr>
            <a:spLocks noGrp="1"/>
          </p:cNvSpPr>
          <p:nvPr>
            <p:ph type="ftr" sz="quarter" idx="11"/>
          </p:nvPr>
        </p:nvSpPr>
        <p:spPr/>
        <p:txBody>
          <a:bodyPr/>
          <a:lstStyle>
            <a:lvl1pPr>
              <a:defRPr/>
            </a:lvl1pPr>
          </a:lstStyle>
          <a:p>
            <a:r>
              <a:rPr lang="en-US" dirty="0"/>
              <a:t>LFI action V1</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22/08/2024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22/08/2024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22/08/2024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22/08/2024</a:t>
            </a:fld>
            <a:endParaRPr lang="en-US"/>
          </a:p>
        </p:txBody>
      </p:sp>
      <p:sp>
        <p:nvSpPr>
          <p:cNvPr id="5" name="Footer Placeholder 4"/>
          <p:cNvSpPr>
            <a:spLocks noGrp="1"/>
          </p:cNvSpPr>
          <p:nvPr>
            <p:ph type="ftr" sz="quarter" idx="11"/>
          </p:nvPr>
        </p:nvSpPr>
        <p:spPr/>
        <p:txBody>
          <a:bodyPr/>
          <a:lstStyle/>
          <a:p>
            <a:r>
              <a:rPr lang="en-US" dirty="0"/>
              <a:t>LFI Action V1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22/08/2024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22/08/2024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22/08/2024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22/08/2024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22/08/2024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22/08/2024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22/08/2024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22/08/2024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
          <p:cNvSpPr>
            <a:spLocks noGrp="1"/>
          </p:cNvSpPr>
          <p:nvPr>
            <p:ph type="title"/>
          </p:nvPr>
        </p:nvSpPr>
        <p:spPr>
          <a:xfrm>
            <a:off x="365458" y="0"/>
            <a:ext cx="11826541" cy="801238"/>
          </a:xfrm>
          <a:solidFill>
            <a:srgbClr val="FF0000"/>
          </a:solidFill>
        </p:spPr>
        <p:txBody>
          <a:bodyPr>
            <a:noAutofit/>
          </a:bodyPr>
          <a:lstStyle/>
          <a:p>
            <a:pPr algn="ctr"/>
            <a:r>
              <a:rPr lang="en-GB" sz="4800" b="1" dirty="0">
                <a:solidFill>
                  <a:schemeClr val="bg1"/>
                </a:solidFill>
              </a:rPr>
              <a:t>ACTION ALERT </a:t>
            </a:r>
            <a:r>
              <a:rPr lang="en-GB" sz="2400" b="1" dirty="0">
                <a:solidFill>
                  <a:schemeClr val="bg1"/>
                </a:solidFill>
              </a:rPr>
              <a:t>(Non-PDO related)</a:t>
            </a:r>
            <a:endParaRPr lang="en-GB" sz="4800" b="1" dirty="0">
              <a:solidFill>
                <a:schemeClr val="bg1"/>
              </a:solidFill>
            </a:endParaRPr>
          </a:p>
        </p:txBody>
      </p:sp>
      <p:sp>
        <p:nvSpPr>
          <p:cNvPr id="8" name="Rectangle 7">
            <a:extLst>
              <a:ext uri="{FF2B5EF4-FFF2-40B4-BE49-F238E27FC236}">
                <a16:creationId xmlns:a16="http://schemas.microsoft.com/office/drawing/2014/main" id="{4505A93E-CAD6-42DD-A5F0-29CFB15FE5C4}"/>
              </a:ext>
            </a:extLst>
          </p:cNvPr>
          <p:cNvSpPr>
            <a:spLocks noChangeArrowheads="1"/>
          </p:cNvSpPr>
          <p:nvPr/>
        </p:nvSpPr>
        <p:spPr bwMode="auto">
          <a:xfrm>
            <a:off x="400293" y="2096575"/>
            <a:ext cx="7419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07950" algn="l"/>
              </a:tabLst>
              <a:defRPr>
                <a:solidFill>
                  <a:schemeClr val="tx1"/>
                </a:solidFill>
                <a:latin typeface="Arial" panose="020B0604020202020204" pitchFamily="34" charset="0"/>
              </a:defRPr>
            </a:lvl1pPr>
            <a:lvl2pPr eaLnBrk="0" fontAlgn="base" hangingPunct="0">
              <a:spcBef>
                <a:spcPct val="0"/>
              </a:spcBef>
              <a:spcAft>
                <a:spcPct val="0"/>
              </a:spcAft>
              <a:tabLst>
                <a:tab pos="107950" algn="l"/>
              </a:tabLst>
              <a:defRPr>
                <a:solidFill>
                  <a:schemeClr val="tx1"/>
                </a:solidFill>
                <a:latin typeface="Arial" panose="020B0604020202020204" pitchFamily="34" charset="0"/>
              </a:defRPr>
            </a:lvl2pPr>
            <a:lvl3pPr eaLnBrk="0" fontAlgn="base" hangingPunct="0">
              <a:spcBef>
                <a:spcPct val="0"/>
              </a:spcBef>
              <a:spcAft>
                <a:spcPct val="0"/>
              </a:spcAft>
              <a:tabLst>
                <a:tab pos="107950" algn="l"/>
              </a:tabLst>
              <a:defRPr>
                <a:solidFill>
                  <a:schemeClr val="tx1"/>
                </a:solidFill>
                <a:latin typeface="Arial" panose="020B0604020202020204" pitchFamily="34" charset="0"/>
              </a:defRPr>
            </a:lvl3pPr>
            <a:lvl4pPr eaLnBrk="0" fontAlgn="base" hangingPunct="0">
              <a:spcBef>
                <a:spcPct val="0"/>
              </a:spcBef>
              <a:spcAft>
                <a:spcPct val="0"/>
              </a:spcAft>
              <a:tabLst>
                <a:tab pos="107950" algn="l"/>
              </a:tabLst>
              <a:defRPr>
                <a:solidFill>
                  <a:schemeClr val="tx1"/>
                </a:solidFill>
                <a:latin typeface="Arial" panose="020B0604020202020204" pitchFamily="34" charset="0"/>
              </a:defRPr>
            </a:lvl4pPr>
            <a:lvl5pPr eaLnBrk="0" fontAlgn="base" hangingPunct="0">
              <a:spcBef>
                <a:spcPct val="0"/>
              </a:spcBef>
              <a:spcAft>
                <a:spcPct val="0"/>
              </a:spcAft>
              <a:tabLst>
                <a:tab pos="107950" algn="l"/>
              </a:tabLst>
              <a:defRPr>
                <a:solidFill>
                  <a:schemeClr val="tx1"/>
                </a:solidFill>
                <a:latin typeface="Arial" panose="020B0604020202020204" pitchFamily="34" charset="0"/>
              </a:defRPr>
            </a:lvl5pPr>
            <a:lvl6pPr eaLnBrk="0" fontAlgn="base" hangingPunct="0">
              <a:spcBef>
                <a:spcPct val="0"/>
              </a:spcBef>
              <a:spcAft>
                <a:spcPct val="0"/>
              </a:spcAft>
              <a:tabLst>
                <a:tab pos="107950" algn="l"/>
              </a:tabLst>
              <a:defRPr>
                <a:solidFill>
                  <a:schemeClr val="tx1"/>
                </a:solidFill>
                <a:latin typeface="Arial" panose="020B0604020202020204" pitchFamily="34" charset="0"/>
              </a:defRPr>
            </a:lvl6pPr>
            <a:lvl7pPr eaLnBrk="0" fontAlgn="base" hangingPunct="0">
              <a:spcBef>
                <a:spcPct val="0"/>
              </a:spcBef>
              <a:spcAft>
                <a:spcPct val="0"/>
              </a:spcAft>
              <a:tabLst>
                <a:tab pos="107950" algn="l"/>
              </a:tabLst>
              <a:defRPr>
                <a:solidFill>
                  <a:schemeClr val="tx1"/>
                </a:solidFill>
                <a:latin typeface="Arial" panose="020B0604020202020204" pitchFamily="34" charset="0"/>
              </a:defRPr>
            </a:lvl7pPr>
            <a:lvl8pPr eaLnBrk="0" fontAlgn="base" hangingPunct="0">
              <a:spcBef>
                <a:spcPct val="0"/>
              </a:spcBef>
              <a:spcAft>
                <a:spcPct val="0"/>
              </a:spcAft>
              <a:tabLst>
                <a:tab pos="107950" algn="l"/>
              </a:tabLst>
              <a:defRPr>
                <a:solidFill>
                  <a:schemeClr val="tx1"/>
                </a:solidFill>
                <a:latin typeface="Arial" panose="020B0604020202020204" pitchFamily="34" charset="0"/>
              </a:defRPr>
            </a:lvl8pPr>
            <a:lvl9pPr eaLnBrk="0" fontAlgn="base" hangingPunct="0">
              <a:spcBef>
                <a:spcPct val="0"/>
              </a:spcBef>
              <a:spcAft>
                <a:spcPct val="0"/>
              </a:spcAft>
              <a:tabLst>
                <a:tab pos="107950" algn="l"/>
              </a:tabLst>
              <a:defRPr>
                <a:solidFill>
                  <a:schemeClr val="tx1"/>
                </a:solidFill>
                <a:latin typeface="Arial" panose="020B0604020202020204" pitchFamily="34" charset="0"/>
              </a:defRPr>
            </a:lvl9pPr>
          </a:lstStyle>
          <a:p>
            <a:r>
              <a:rPr kumimoji="0" lang="en-GB" altLang="en-US" sz="1400" b="1" i="0" u="none" strike="noStrike" cap="none" normalizeH="0" baseline="0" dirty="0">
                <a:ln>
                  <a:noFill/>
                </a:ln>
                <a:solidFill>
                  <a:srgbClr val="58595B"/>
                </a:solidFill>
                <a:effectLst/>
                <a:latin typeface="+mj-lt"/>
                <a:ea typeface="Times New Roman" panose="02020603050405020304" pitchFamily="18" charset="0"/>
              </a:rPr>
              <a:t>Target audience for this alert: - Managers/Users of Heavy Goods Vehicles (HGV)</a:t>
            </a:r>
          </a:p>
          <a:p>
            <a:r>
              <a:rPr lang="en-GB" altLang="en-US" sz="1400" b="1" dirty="0">
                <a:solidFill>
                  <a:srgbClr val="58595B"/>
                </a:solidFill>
                <a:latin typeface="+mj-lt"/>
                <a:ea typeface="Times New Roman" panose="02020603050405020304" pitchFamily="18" charset="0"/>
              </a:rPr>
              <a:t>			     - Tires repairs w</a:t>
            </a:r>
            <a:r>
              <a:rPr kumimoji="0" lang="en-GB" altLang="en-US" sz="1400" b="1" i="0" u="none" strike="noStrike" cap="none" normalizeH="0" baseline="0" dirty="0">
                <a:ln>
                  <a:noFill/>
                </a:ln>
                <a:solidFill>
                  <a:srgbClr val="58595B"/>
                </a:solidFill>
                <a:effectLst/>
                <a:latin typeface="+mj-lt"/>
                <a:ea typeface="Times New Roman" panose="02020603050405020304" pitchFamily="18" charset="0"/>
              </a:rPr>
              <a:t>orkshop </a:t>
            </a:r>
            <a:r>
              <a:rPr lang="en-GB" altLang="en-US" sz="1400" b="1" dirty="0">
                <a:solidFill>
                  <a:srgbClr val="58595B"/>
                </a:solidFill>
                <a:latin typeface="+mj-lt"/>
                <a:ea typeface="Times New Roman" panose="02020603050405020304" pitchFamily="18" charset="0"/>
              </a:rPr>
              <a:t>s</a:t>
            </a:r>
            <a:r>
              <a:rPr kumimoji="0" lang="en-GB" altLang="en-US" sz="1400" b="1" i="0" u="none" strike="noStrike" cap="none" normalizeH="0" baseline="0" dirty="0">
                <a:ln>
                  <a:noFill/>
                </a:ln>
                <a:solidFill>
                  <a:srgbClr val="58595B"/>
                </a:solidFill>
                <a:effectLst/>
                <a:latin typeface="+mj-lt"/>
                <a:ea typeface="Times New Roman" panose="02020603050405020304" pitchFamily="18" charset="0"/>
              </a:rPr>
              <a:t>upervisors/Users conducting tire repairs</a:t>
            </a:r>
            <a:endParaRPr lang="en-GB" altLang="zh-CN" sz="1600" dirty="0">
              <a:solidFill>
                <a:srgbClr val="58595B"/>
              </a:solidFill>
              <a:latin typeface="+mj-lt"/>
            </a:endParaRPr>
          </a:p>
        </p:txBody>
      </p:sp>
      <p:pic>
        <p:nvPicPr>
          <p:cNvPr id="3" name="Picture 2" descr="A close up of a tire&#10;&#10;Description automatically generated">
            <a:extLst>
              <a:ext uri="{FF2B5EF4-FFF2-40B4-BE49-F238E27FC236}">
                <a16:creationId xmlns:a16="http://schemas.microsoft.com/office/drawing/2014/main" id="{CD74F3B3-11F8-3D6E-E122-7E10B8AB1D5E}"/>
              </a:ext>
            </a:extLst>
          </p:cNvPr>
          <p:cNvPicPr>
            <a:picLocks noChangeAspect="1"/>
          </p:cNvPicPr>
          <p:nvPr/>
        </p:nvPicPr>
        <p:blipFill>
          <a:blip r:embed="rId3"/>
          <a:stretch>
            <a:fillRect/>
          </a:stretch>
        </p:blipFill>
        <p:spPr>
          <a:xfrm>
            <a:off x="7965616" y="1578669"/>
            <a:ext cx="1527392" cy="2036522"/>
          </a:xfrm>
          <a:prstGeom prst="rect">
            <a:avLst/>
          </a:prstGeom>
          <a:ln w="3175">
            <a:solidFill>
              <a:schemeClr val="accent1">
                <a:lumMod val="10000"/>
              </a:schemeClr>
            </a:solidFill>
          </a:ln>
        </p:spPr>
      </p:pic>
      <p:pic>
        <p:nvPicPr>
          <p:cNvPr id="5" name="Picture 4" descr="A large rubber tire next to a tire&#10;&#10;Description automatically generated">
            <a:extLst>
              <a:ext uri="{FF2B5EF4-FFF2-40B4-BE49-F238E27FC236}">
                <a16:creationId xmlns:a16="http://schemas.microsoft.com/office/drawing/2014/main" id="{8B600BE0-C6F2-147B-9583-F8C1C67D5338}"/>
              </a:ext>
            </a:extLst>
          </p:cNvPr>
          <p:cNvPicPr>
            <a:picLocks noChangeAspect="1"/>
          </p:cNvPicPr>
          <p:nvPr/>
        </p:nvPicPr>
        <p:blipFill>
          <a:blip r:embed="rId4"/>
          <a:stretch>
            <a:fillRect/>
          </a:stretch>
        </p:blipFill>
        <p:spPr>
          <a:xfrm>
            <a:off x="10273908" y="1578669"/>
            <a:ext cx="1382484" cy="2036522"/>
          </a:xfrm>
          <a:prstGeom prst="rect">
            <a:avLst/>
          </a:prstGeom>
          <a:ln w="3175">
            <a:solidFill>
              <a:schemeClr val="accent1">
                <a:lumMod val="10000"/>
              </a:schemeClr>
            </a:solidFill>
          </a:ln>
        </p:spPr>
      </p:pic>
      <p:graphicFrame>
        <p:nvGraphicFramePr>
          <p:cNvPr id="2" name="Table 1">
            <a:extLst>
              <a:ext uri="{FF2B5EF4-FFF2-40B4-BE49-F238E27FC236}">
                <a16:creationId xmlns:a16="http://schemas.microsoft.com/office/drawing/2014/main" id="{42EEA9DC-4AF7-6DA5-1B06-152C558965E8}"/>
              </a:ext>
            </a:extLst>
          </p:cNvPr>
          <p:cNvGraphicFramePr>
            <a:graphicFrameLocks noGrp="1"/>
          </p:cNvGraphicFramePr>
          <p:nvPr>
            <p:extLst>
              <p:ext uri="{D42A27DB-BD31-4B8C-83A1-F6EECF244321}">
                <p14:modId xmlns:p14="http://schemas.microsoft.com/office/powerpoint/2010/main" val="3775653734"/>
              </p:ext>
            </p:extLst>
          </p:nvPr>
        </p:nvGraphicFramePr>
        <p:xfrm>
          <a:off x="400294" y="813204"/>
          <a:ext cx="11770033" cy="639511"/>
        </p:xfrm>
        <a:graphic>
          <a:graphicData uri="http://schemas.openxmlformats.org/drawingml/2006/table">
            <a:tbl>
              <a:tblPr firstRow="1" bandRow="1">
                <a:tableStyleId>{5C22544A-7EE6-4342-B048-85BDC9FD1C3A}</a:tableStyleId>
              </a:tblPr>
              <a:tblGrid>
                <a:gridCol w="1511336">
                  <a:extLst>
                    <a:ext uri="{9D8B030D-6E8A-4147-A177-3AD203B41FA5}">
                      <a16:colId xmlns:a16="http://schemas.microsoft.com/office/drawing/2014/main" val="4136576419"/>
                    </a:ext>
                  </a:extLst>
                </a:gridCol>
                <a:gridCol w="1391057">
                  <a:extLst>
                    <a:ext uri="{9D8B030D-6E8A-4147-A177-3AD203B41FA5}">
                      <a16:colId xmlns:a16="http://schemas.microsoft.com/office/drawing/2014/main" val="425046032"/>
                    </a:ext>
                  </a:extLst>
                </a:gridCol>
                <a:gridCol w="1417922">
                  <a:extLst>
                    <a:ext uri="{9D8B030D-6E8A-4147-A177-3AD203B41FA5}">
                      <a16:colId xmlns:a16="http://schemas.microsoft.com/office/drawing/2014/main" val="4255786960"/>
                    </a:ext>
                  </a:extLst>
                </a:gridCol>
                <a:gridCol w="2959322">
                  <a:extLst>
                    <a:ext uri="{9D8B030D-6E8A-4147-A177-3AD203B41FA5}">
                      <a16:colId xmlns:a16="http://schemas.microsoft.com/office/drawing/2014/main" val="2009492886"/>
                    </a:ext>
                  </a:extLst>
                </a:gridCol>
                <a:gridCol w="1429485">
                  <a:extLst>
                    <a:ext uri="{9D8B030D-6E8A-4147-A177-3AD203B41FA5}">
                      <a16:colId xmlns:a16="http://schemas.microsoft.com/office/drawing/2014/main" val="1090560065"/>
                    </a:ext>
                  </a:extLst>
                </a:gridCol>
                <a:gridCol w="3060911">
                  <a:extLst>
                    <a:ext uri="{9D8B030D-6E8A-4147-A177-3AD203B41FA5}">
                      <a16:colId xmlns:a16="http://schemas.microsoft.com/office/drawing/2014/main" val="4048325790"/>
                    </a:ext>
                  </a:extLst>
                </a:gridCol>
              </a:tblGrid>
              <a:tr h="285766">
                <a:tc>
                  <a:txBody>
                    <a:bodyPr/>
                    <a:lstStyle/>
                    <a:p>
                      <a:r>
                        <a:rPr lang="en-US" sz="1400" dirty="0">
                          <a:solidFill>
                            <a:schemeClr val="tx1"/>
                          </a:solidFill>
                          <a:latin typeface="+mj-lt"/>
                        </a:rPr>
                        <a:t>Action Alert#</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202408-01</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Date &amp; Time</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13.08.2024, 08:30 PM</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Location</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Fahud</a:t>
                      </a:r>
                    </a:p>
                  </a:txBody>
                  <a:tcPr>
                    <a:solidFill>
                      <a:schemeClr val="accent1">
                        <a:lumMod val="20000"/>
                        <a:lumOff val="80000"/>
                      </a:schemeClr>
                    </a:solidFill>
                  </a:tcPr>
                </a:tc>
                <a:extLst>
                  <a:ext uri="{0D108BD9-81ED-4DB2-BD59-A6C34878D82A}">
                    <a16:rowId xmlns:a16="http://schemas.microsoft.com/office/drawing/2014/main" val="3806748105"/>
                  </a:ext>
                </a:extLst>
              </a:tr>
              <a:tr h="334711">
                <a:tc>
                  <a:txBody>
                    <a:bodyPr/>
                    <a:lstStyle/>
                    <a:p>
                      <a:r>
                        <a:rPr lang="en-US" sz="1400" b="1" kern="1200" dirty="0">
                          <a:solidFill>
                            <a:schemeClr val="tx1"/>
                          </a:solidFill>
                          <a:latin typeface="+mj-lt"/>
                          <a:ea typeface="+mn-ea"/>
                          <a:cs typeface="+mn-cs"/>
                        </a:rPr>
                        <a:t>Incident Type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Fatality</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Category</a:t>
                      </a:r>
                    </a:p>
                  </a:txBody>
                  <a:tcPr/>
                </a:tc>
                <a:tc>
                  <a:txBody>
                    <a:bodyPr/>
                    <a:lstStyle/>
                    <a:p>
                      <a:pPr marL="0" algn="l" defTabSz="914377" rtl="0" eaLnBrk="1" latinLnBrk="0" hangingPunct="1"/>
                      <a:r>
                        <a:rPr lang="en-US" sz="1300" b="0" kern="1200" dirty="0">
                          <a:solidFill>
                            <a:schemeClr val="dk1"/>
                          </a:solidFill>
                          <a:latin typeface="+mn-lt"/>
                          <a:ea typeface="+mn-ea"/>
                          <a:cs typeface="+mn-cs"/>
                        </a:rPr>
                        <a:t>Stored/Released Energy/ Line Of Fire</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Activity</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0" kern="1200" dirty="0">
                          <a:solidFill>
                            <a:schemeClr val="dk1"/>
                          </a:solidFill>
                          <a:latin typeface="+mn-lt"/>
                          <a:ea typeface="+mn-ea"/>
                          <a:cs typeface="+mn-cs"/>
                        </a:rPr>
                        <a:t>Inflating tire</a:t>
                      </a:r>
                    </a:p>
                  </a:txBody>
                  <a:tcPr/>
                </a:tc>
                <a:extLst>
                  <a:ext uri="{0D108BD9-81ED-4DB2-BD59-A6C34878D82A}">
                    <a16:rowId xmlns:a16="http://schemas.microsoft.com/office/drawing/2014/main" val="2836305567"/>
                  </a:ext>
                </a:extLst>
              </a:tr>
            </a:tbl>
          </a:graphicData>
        </a:graphic>
      </p:graphicFrame>
      <p:sp>
        <p:nvSpPr>
          <p:cNvPr id="6" name="TextBox 5">
            <a:extLst>
              <a:ext uri="{FF2B5EF4-FFF2-40B4-BE49-F238E27FC236}">
                <a16:creationId xmlns:a16="http://schemas.microsoft.com/office/drawing/2014/main" id="{C4B1AADC-4443-A7EB-B5EF-647AC6CDF43F}"/>
              </a:ext>
            </a:extLst>
          </p:cNvPr>
          <p:cNvSpPr txBox="1"/>
          <p:nvPr/>
        </p:nvSpPr>
        <p:spPr>
          <a:xfrm>
            <a:off x="464218" y="4117052"/>
            <a:ext cx="6720498" cy="2185214"/>
          </a:xfrm>
          <a:prstGeom prst="rect">
            <a:avLst/>
          </a:prstGeom>
          <a:noFill/>
        </p:spPr>
        <p:txBody>
          <a:bodyPr wrap="square">
            <a:spAutoFit/>
          </a:bodyPr>
          <a:lstStyle/>
          <a:p>
            <a:pPr lvl="0" eaLnBrk="0" fontAlgn="base" hangingPunct="0">
              <a:spcBef>
                <a:spcPct val="0"/>
              </a:spcBef>
              <a:spcAft>
                <a:spcPct val="0"/>
              </a:spcAft>
              <a:tabLst>
                <a:tab pos="107950" algn="l"/>
              </a:tabLst>
            </a:pPr>
            <a:r>
              <a:rPr lang="en-US" altLang="zh-CN" sz="1600" b="1" dirty="0">
                <a:solidFill>
                  <a:srgbClr val="FF0000"/>
                </a:solidFill>
                <a:latin typeface="+mj-lt"/>
                <a:ea typeface="Times New Roman" panose="02020603050405020304" pitchFamily="18" charset="0"/>
              </a:rPr>
              <a:t>Initial findings</a:t>
            </a:r>
          </a:p>
          <a:p>
            <a:pPr lvl="0" eaLnBrk="0" fontAlgn="base" hangingPunct="0">
              <a:spcBef>
                <a:spcPct val="0"/>
              </a:spcBef>
              <a:spcAft>
                <a:spcPct val="0"/>
              </a:spcAft>
              <a:tabLst>
                <a:tab pos="107950" algn="l"/>
              </a:tabLst>
            </a:pPr>
            <a:r>
              <a:rPr lang="en-US" altLang="en-US" sz="1500" dirty="0">
                <a:solidFill>
                  <a:srgbClr val="58595B"/>
                </a:solidFill>
                <a:latin typeface="Calibri Light" panose="020F0302020204030204"/>
              </a:rPr>
              <a:t>The exact causes of the incident are still under investigation:</a:t>
            </a:r>
            <a:endParaRPr lang="en-US" altLang="en-US" sz="900" dirty="0">
              <a:solidFill>
                <a:srgbClr val="58595B"/>
              </a:solidFill>
              <a:latin typeface="Calibri Light" panose="020F0302020204030204"/>
            </a:endParaRPr>
          </a:p>
          <a:p>
            <a:pPr marL="285750" lvl="0" indent="-285750" eaLnBrk="0" fontAlgn="base" hangingPunct="0">
              <a:spcBef>
                <a:spcPct val="0"/>
              </a:spcBef>
              <a:spcAft>
                <a:spcPct val="0"/>
              </a:spcAft>
              <a:buFont typeface="Arial" panose="020B0604020202020204" pitchFamily="34" charset="0"/>
              <a:buChar char="•"/>
              <a:tabLst>
                <a:tab pos="107950" algn="l"/>
              </a:tabLst>
            </a:pPr>
            <a:r>
              <a:rPr lang="en-US" altLang="en-US" sz="1500" dirty="0">
                <a:solidFill>
                  <a:srgbClr val="58595B"/>
                </a:solidFill>
                <a:latin typeface="Calibri Light" panose="020F0302020204030204"/>
              </a:rPr>
              <a:t>The inner tube of the tire completely burst. </a:t>
            </a:r>
          </a:p>
          <a:p>
            <a:pPr marL="285750" lvl="0" indent="-285750" eaLnBrk="0" fontAlgn="base" hangingPunct="0">
              <a:spcBef>
                <a:spcPct val="0"/>
              </a:spcBef>
              <a:spcAft>
                <a:spcPct val="0"/>
              </a:spcAft>
              <a:buFont typeface="Arial" panose="020B0604020202020204" pitchFamily="34" charset="0"/>
              <a:buChar char="•"/>
              <a:tabLst>
                <a:tab pos="107950" algn="l"/>
              </a:tabLst>
            </a:pPr>
            <a:r>
              <a:rPr lang="en-US" altLang="en-US" sz="1500" dirty="0">
                <a:solidFill>
                  <a:srgbClr val="58595B"/>
                </a:solidFill>
                <a:latin typeface="Calibri Light" panose="020F0302020204030204"/>
              </a:rPr>
              <a:t>The tire is a split rim with locking ring.</a:t>
            </a:r>
          </a:p>
          <a:p>
            <a:pPr marL="285750" lvl="0" indent="-285750" eaLnBrk="0" fontAlgn="base" hangingPunct="0">
              <a:spcBef>
                <a:spcPct val="0"/>
              </a:spcBef>
              <a:spcAft>
                <a:spcPct val="0"/>
              </a:spcAft>
              <a:buFont typeface="Arial" panose="020B0604020202020204" pitchFamily="34" charset="0"/>
              <a:buChar char="•"/>
              <a:tabLst>
                <a:tab pos="107950" algn="l"/>
              </a:tabLst>
            </a:pPr>
            <a:r>
              <a:rPr lang="en-US" altLang="en-US" sz="1500" dirty="0">
                <a:solidFill>
                  <a:srgbClr val="58595B"/>
                </a:solidFill>
                <a:latin typeface="Calibri Light" panose="020F0302020204030204"/>
              </a:rPr>
              <a:t>The inner tube was one of a 1</a:t>
            </a:r>
            <a:r>
              <a:rPr lang="en-US" altLang="en-US" sz="1500" baseline="30000" dirty="0">
                <a:solidFill>
                  <a:srgbClr val="58595B"/>
                </a:solidFill>
                <a:latin typeface="Calibri Light" panose="020F0302020204030204"/>
              </a:rPr>
              <a:t>st</a:t>
            </a:r>
            <a:r>
              <a:rPr lang="en-US" altLang="en-US" sz="1500" dirty="0">
                <a:solidFill>
                  <a:srgbClr val="58595B"/>
                </a:solidFill>
                <a:latin typeface="Calibri Light" panose="020F0302020204030204"/>
              </a:rPr>
              <a:t> batch newly received from different manufacture. </a:t>
            </a:r>
          </a:p>
          <a:p>
            <a:pPr marL="285750" lvl="0" indent="-285750" eaLnBrk="0" fontAlgn="base" hangingPunct="0">
              <a:spcBef>
                <a:spcPct val="0"/>
              </a:spcBef>
              <a:spcAft>
                <a:spcPct val="0"/>
              </a:spcAft>
              <a:buFont typeface="Arial" panose="020B0604020202020204" pitchFamily="34" charset="0"/>
              <a:buChar char="•"/>
              <a:tabLst>
                <a:tab pos="107950" algn="l"/>
              </a:tabLst>
            </a:pPr>
            <a:r>
              <a:rPr lang="en-US" altLang="en-US" sz="1500" dirty="0">
                <a:solidFill>
                  <a:srgbClr val="58595B"/>
                </a:solidFill>
                <a:latin typeface="Calibri Light" panose="020F0302020204030204"/>
              </a:rPr>
              <a:t>The new inner tube has no specification/information on them.</a:t>
            </a:r>
          </a:p>
          <a:p>
            <a:pPr marL="285750" lvl="0" indent="-285750" eaLnBrk="0" fontAlgn="base" hangingPunct="0">
              <a:spcBef>
                <a:spcPct val="0"/>
              </a:spcBef>
              <a:spcAft>
                <a:spcPct val="0"/>
              </a:spcAft>
              <a:buFont typeface="Arial" panose="020B0604020202020204" pitchFamily="34" charset="0"/>
              <a:buChar char="•"/>
              <a:tabLst>
                <a:tab pos="107950" algn="l"/>
              </a:tabLst>
            </a:pPr>
            <a:r>
              <a:rPr lang="en-US" altLang="en-US" sz="1500" dirty="0">
                <a:solidFill>
                  <a:srgbClr val="58595B"/>
                </a:solidFill>
                <a:latin typeface="Calibri Light" panose="020F0302020204030204"/>
              </a:rPr>
              <a:t>The tire was partially inflated with pressure around 25 psi outside the tire cage and placed vertically.</a:t>
            </a:r>
          </a:p>
          <a:p>
            <a:pPr marL="285750" lvl="0" indent="-285750" eaLnBrk="0" fontAlgn="base" hangingPunct="0">
              <a:spcBef>
                <a:spcPct val="0"/>
              </a:spcBef>
              <a:spcAft>
                <a:spcPct val="0"/>
              </a:spcAft>
              <a:buFont typeface="Arial" panose="020B0604020202020204" pitchFamily="34" charset="0"/>
              <a:buChar char="•"/>
              <a:tabLst>
                <a:tab pos="107950" algn="l"/>
              </a:tabLst>
            </a:pPr>
            <a:r>
              <a:rPr lang="en-US" altLang="en-US" sz="1500" dirty="0">
                <a:solidFill>
                  <a:srgbClr val="58595B"/>
                </a:solidFill>
                <a:latin typeface="Calibri Light" panose="020F0302020204030204"/>
              </a:rPr>
              <a:t>The deceased was in the Line Of Fire.</a:t>
            </a:r>
          </a:p>
        </p:txBody>
      </p:sp>
      <p:sp>
        <p:nvSpPr>
          <p:cNvPr id="9" name="TextBox 8">
            <a:extLst>
              <a:ext uri="{FF2B5EF4-FFF2-40B4-BE49-F238E27FC236}">
                <a16:creationId xmlns:a16="http://schemas.microsoft.com/office/drawing/2014/main" id="{84DDD0A9-ADFD-9A84-4D5C-F418DC38453F}"/>
              </a:ext>
            </a:extLst>
          </p:cNvPr>
          <p:cNvSpPr txBox="1"/>
          <p:nvPr/>
        </p:nvSpPr>
        <p:spPr>
          <a:xfrm>
            <a:off x="467940" y="1578669"/>
            <a:ext cx="6716776" cy="338554"/>
          </a:xfrm>
          <a:prstGeom prst="rect">
            <a:avLst/>
          </a:prstGeom>
          <a:solidFill>
            <a:srgbClr val="FFC000"/>
          </a:solidFill>
        </p:spPr>
        <p:txBody>
          <a:bodyPr wrap="square">
            <a:spAutoFit/>
          </a:bodyPr>
          <a:lstStyle/>
          <a:p>
            <a:pPr lvl="0" algn="ctr"/>
            <a:r>
              <a:rPr lang="en-US" altLang="en-US" sz="1600" b="1" dirty="0">
                <a:latin typeface="+mj-lt"/>
                <a:ea typeface="Times New Roman" panose="02020603050405020304" pitchFamily="18" charset="0"/>
              </a:rPr>
              <a:t>FATALITY DURING TIRE INFLATION</a:t>
            </a:r>
            <a:endParaRPr lang="en-GB" altLang="en-US" sz="1600" b="1" dirty="0">
              <a:latin typeface="+mj-lt"/>
              <a:ea typeface="Times New Roman" panose="02020603050405020304" pitchFamily="18" charset="0"/>
            </a:endParaRPr>
          </a:p>
        </p:txBody>
      </p:sp>
      <p:sp>
        <p:nvSpPr>
          <p:cNvPr id="14" name="TextBox 13">
            <a:extLst>
              <a:ext uri="{FF2B5EF4-FFF2-40B4-BE49-F238E27FC236}">
                <a16:creationId xmlns:a16="http://schemas.microsoft.com/office/drawing/2014/main" id="{C254120C-FCDB-EB62-57D6-6A10634C387E}"/>
              </a:ext>
            </a:extLst>
          </p:cNvPr>
          <p:cNvSpPr txBox="1"/>
          <p:nvPr/>
        </p:nvSpPr>
        <p:spPr>
          <a:xfrm>
            <a:off x="464217" y="2829731"/>
            <a:ext cx="7160981" cy="1031051"/>
          </a:xfrm>
          <a:prstGeom prst="rect">
            <a:avLst/>
          </a:prstGeom>
          <a:noFill/>
        </p:spPr>
        <p:txBody>
          <a:bodyPr wrap="square">
            <a:spAutoFit/>
          </a:bodyPr>
          <a:lstStyle/>
          <a:p>
            <a:r>
              <a:rPr lang="en-GB" altLang="zh-CN" sz="1600" b="1" dirty="0">
                <a:solidFill>
                  <a:srgbClr val="FF0000"/>
                </a:solidFill>
                <a:latin typeface="+mj-lt"/>
                <a:ea typeface="Times New Roman" panose="02020603050405020304" pitchFamily="18" charset="0"/>
              </a:rPr>
              <a:t>What happened</a:t>
            </a:r>
          </a:p>
          <a:p>
            <a:r>
              <a:rPr lang="en-GB" sz="1500" dirty="0">
                <a:solidFill>
                  <a:schemeClr val="accent4">
                    <a:lumMod val="50000"/>
                  </a:schemeClr>
                </a:solidFill>
                <a:latin typeface="+mj-lt"/>
              </a:rPr>
              <a:t>After the pre-inflation of a HGV tire inner tube, the inner tube ruptured around one side of the radius, ejecting the locking ring and hitting a 52 years old driver located nearby, causing fatal injuries.  </a:t>
            </a:r>
            <a:endParaRPr lang="en-US" sz="1500" dirty="0">
              <a:solidFill>
                <a:schemeClr val="accent4">
                  <a:lumMod val="50000"/>
                </a:schemeClr>
              </a:solidFill>
            </a:endParaRPr>
          </a:p>
        </p:txBody>
      </p:sp>
      <p:pic>
        <p:nvPicPr>
          <p:cNvPr id="15" name="Picture 2">
            <a:extLst>
              <a:ext uri="{FF2B5EF4-FFF2-40B4-BE49-F238E27FC236}">
                <a16:creationId xmlns:a16="http://schemas.microsoft.com/office/drawing/2014/main" id="{8EADDB42-F3ED-017E-68EA-2D86E2A106C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514" b="18858"/>
          <a:stretch/>
        </p:blipFill>
        <p:spPr bwMode="auto">
          <a:xfrm rot="16200000">
            <a:off x="7972499" y="3856073"/>
            <a:ext cx="1432893" cy="2127490"/>
          </a:xfrm>
          <a:prstGeom prst="rect">
            <a:avLst/>
          </a:prstGeom>
          <a:noFill/>
          <a:ln w="3175">
            <a:solidFill>
              <a:schemeClr val="accent1">
                <a:lumMod val="1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3">
            <a:extLst>
              <a:ext uri="{FF2B5EF4-FFF2-40B4-BE49-F238E27FC236}">
                <a16:creationId xmlns:a16="http://schemas.microsoft.com/office/drawing/2014/main" id="{6F0929D4-4D07-9C9B-842D-60E462DC2FC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318" t="5282" r="11397" b="46719"/>
          <a:stretch/>
        </p:blipFill>
        <p:spPr bwMode="auto">
          <a:xfrm>
            <a:off x="9901404" y="4204142"/>
            <a:ext cx="2127491" cy="1423414"/>
          </a:xfrm>
          <a:prstGeom prst="rect">
            <a:avLst/>
          </a:prstGeom>
          <a:noFill/>
          <a:ln w="3175">
            <a:solidFill>
              <a:schemeClr val="accent1">
                <a:lumMod val="1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C7927CAA-C240-E9A2-DE17-65CA45FE420A}"/>
              </a:ext>
            </a:extLst>
          </p:cNvPr>
          <p:cNvSpPr txBox="1"/>
          <p:nvPr/>
        </p:nvSpPr>
        <p:spPr>
          <a:xfrm>
            <a:off x="7943882" y="3669269"/>
            <a:ext cx="1549126" cy="276999"/>
          </a:xfrm>
          <a:prstGeom prst="rect">
            <a:avLst/>
          </a:prstGeom>
          <a:noFill/>
          <a:ln w="3175">
            <a:solidFill>
              <a:schemeClr val="accent1">
                <a:lumMod val="10000"/>
              </a:schemeClr>
            </a:solidFill>
          </a:ln>
        </p:spPr>
        <p:txBody>
          <a:bodyPr wrap="square" rtlCol="0">
            <a:spAutoFit/>
          </a:bodyPr>
          <a:lstStyle/>
          <a:p>
            <a:pPr algn="ctr"/>
            <a:r>
              <a:rPr lang="en-US" sz="1200" dirty="0"/>
              <a:t>Ruptured inner tube</a:t>
            </a:r>
          </a:p>
        </p:txBody>
      </p:sp>
      <p:sp>
        <p:nvSpPr>
          <p:cNvPr id="18" name="TextBox 17">
            <a:extLst>
              <a:ext uri="{FF2B5EF4-FFF2-40B4-BE49-F238E27FC236}">
                <a16:creationId xmlns:a16="http://schemas.microsoft.com/office/drawing/2014/main" id="{E4DEEE71-F83A-1111-C490-8091B0B979AB}"/>
              </a:ext>
            </a:extLst>
          </p:cNvPr>
          <p:cNvSpPr txBox="1"/>
          <p:nvPr/>
        </p:nvSpPr>
        <p:spPr>
          <a:xfrm>
            <a:off x="10217338" y="3660559"/>
            <a:ext cx="1475608" cy="461665"/>
          </a:xfrm>
          <a:prstGeom prst="rect">
            <a:avLst/>
          </a:prstGeom>
          <a:noFill/>
          <a:ln w="3175">
            <a:solidFill>
              <a:schemeClr val="accent1">
                <a:lumMod val="10000"/>
              </a:schemeClr>
            </a:solidFill>
          </a:ln>
        </p:spPr>
        <p:txBody>
          <a:bodyPr wrap="square" rtlCol="0">
            <a:spAutoFit/>
          </a:bodyPr>
          <a:lstStyle/>
          <a:p>
            <a:pPr algn="ctr"/>
            <a:r>
              <a:rPr lang="en-US" sz="1200" dirty="0"/>
              <a:t>Different inner tube from same batch</a:t>
            </a:r>
          </a:p>
        </p:txBody>
      </p:sp>
      <p:sp>
        <p:nvSpPr>
          <p:cNvPr id="19" name="TextBox 18">
            <a:extLst>
              <a:ext uri="{FF2B5EF4-FFF2-40B4-BE49-F238E27FC236}">
                <a16:creationId xmlns:a16="http://schemas.microsoft.com/office/drawing/2014/main" id="{B55FB15B-E932-63DA-F2EA-5496D264E8F3}"/>
              </a:ext>
            </a:extLst>
          </p:cNvPr>
          <p:cNvSpPr txBox="1"/>
          <p:nvPr/>
        </p:nvSpPr>
        <p:spPr>
          <a:xfrm>
            <a:off x="7625199" y="5675827"/>
            <a:ext cx="2127491" cy="276999"/>
          </a:xfrm>
          <a:prstGeom prst="rect">
            <a:avLst/>
          </a:prstGeom>
          <a:noFill/>
          <a:ln w="3175">
            <a:solidFill>
              <a:schemeClr val="accent1">
                <a:lumMod val="10000"/>
              </a:schemeClr>
            </a:solidFill>
          </a:ln>
        </p:spPr>
        <p:txBody>
          <a:bodyPr wrap="square" rtlCol="0">
            <a:spAutoFit/>
          </a:bodyPr>
          <a:lstStyle/>
          <a:p>
            <a:pPr algn="ctr"/>
            <a:r>
              <a:rPr lang="en-US" sz="1200" dirty="0"/>
              <a:t>Tire involved with incident</a:t>
            </a:r>
          </a:p>
        </p:txBody>
      </p:sp>
      <p:sp>
        <p:nvSpPr>
          <p:cNvPr id="20" name="TextBox 19">
            <a:extLst>
              <a:ext uri="{FF2B5EF4-FFF2-40B4-BE49-F238E27FC236}">
                <a16:creationId xmlns:a16="http://schemas.microsoft.com/office/drawing/2014/main" id="{675C4176-AEBB-99ED-56B9-3727DC867788}"/>
              </a:ext>
            </a:extLst>
          </p:cNvPr>
          <p:cNvSpPr txBox="1"/>
          <p:nvPr/>
        </p:nvSpPr>
        <p:spPr>
          <a:xfrm>
            <a:off x="9890537" y="5675826"/>
            <a:ext cx="2127491" cy="276999"/>
          </a:xfrm>
          <a:prstGeom prst="rect">
            <a:avLst/>
          </a:prstGeom>
          <a:noFill/>
          <a:ln w="3175">
            <a:solidFill>
              <a:schemeClr val="accent1">
                <a:lumMod val="10000"/>
              </a:schemeClr>
            </a:solidFill>
          </a:ln>
        </p:spPr>
        <p:txBody>
          <a:bodyPr wrap="square" rtlCol="0">
            <a:spAutoFit/>
          </a:bodyPr>
          <a:lstStyle/>
          <a:p>
            <a:pPr algn="ctr"/>
            <a:r>
              <a:rPr lang="en-US" sz="1200" dirty="0"/>
              <a:t>Ejected locking ring</a:t>
            </a:r>
          </a:p>
        </p:txBody>
      </p:sp>
    </p:spTree>
    <p:extLst>
      <p:ext uri="{BB962C8B-B14F-4D97-AF65-F5344CB8AC3E}">
        <p14:creationId xmlns:p14="http://schemas.microsoft.com/office/powerpoint/2010/main" val="3725890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365458" y="0"/>
            <a:ext cx="11826541" cy="801238"/>
          </a:xfrm>
          <a:solidFill>
            <a:srgbClr val="FF0000"/>
          </a:solidFill>
        </p:spPr>
        <p:txBody>
          <a:bodyPr>
            <a:noAutofit/>
          </a:bodyPr>
          <a:lstStyle/>
          <a:p>
            <a:pPr algn="ctr"/>
            <a:r>
              <a:rPr kumimoji="0" lang="en-GB" sz="4800" b="1" i="0" u="none" strike="noStrike" kern="1200" cap="none" spc="0" normalizeH="0" baseline="0" noProof="0" dirty="0">
                <a:ln>
                  <a:noFill/>
                </a:ln>
                <a:solidFill>
                  <a:prstClr val="white"/>
                </a:solidFill>
                <a:effectLst/>
                <a:uLnTx/>
                <a:uFillTx/>
                <a:latin typeface="Gill Sans"/>
                <a:ea typeface="+mj-ea"/>
                <a:cs typeface="+mj-cs"/>
              </a:rPr>
              <a:t>ACTION ALERT </a:t>
            </a:r>
            <a:r>
              <a:rPr kumimoji="0" lang="en-GB" sz="2400" b="1" i="0" u="none" strike="noStrike" kern="1200" cap="none" spc="0" normalizeH="0" baseline="0" noProof="0" dirty="0">
                <a:ln>
                  <a:noFill/>
                </a:ln>
                <a:solidFill>
                  <a:prstClr val="white"/>
                </a:solidFill>
                <a:effectLst/>
                <a:uLnTx/>
                <a:uFillTx/>
                <a:latin typeface="Gill Sans"/>
                <a:ea typeface="+mj-ea"/>
                <a:cs typeface="+mj-cs"/>
              </a:rPr>
              <a:t>(Non-PDO related)</a:t>
            </a:r>
            <a:endParaRPr lang="en-GB" sz="2800" b="1" dirty="0"/>
          </a:p>
        </p:txBody>
      </p:sp>
      <p:sp>
        <p:nvSpPr>
          <p:cNvPr id="8" name="Rectangle 7"/>
          <p:cNvSpPr/>
          <p:nvPr/>
        </p:nvSpPr>
        <p:spPr>
          <a:xfrm>
            <a:off x="600589" y="1323981"/>
            <a:ext cx="11481866" cy="3570208"/>
          </a:xfrm>
          <a:prstGeom prst="rect">
            <a:avLst/>
          </a:prstGeom>
        </p:spPr>
        <p:txBody>
          <a:bodyPr wrap="square">
            <a:spAutoFit/>
          </a:bodyPr>
          <a:lstStyle/>
          <a:p>
            <a:pPr lvl="0" eaLnBrk="0" fontAlgn="base" hangingPunct="0">
              <a:spcBef>
                <a:spcPct val="0"/>
              </a:spcBef>
              <a:spcAft>
                <a:spcPct val="0"/>
              </a:spcAft>
              <a:tabLst>
                <a:tab pos="107950" algn="l"/>
              </a:tabLst>
            </a:pPr>
            <a:r>
              <a:rPr lang="en-US" altLang="en-US" b="1" dirty="0">
                <a:solidFill>
                  <a:srgbClr val="FF0000"/>
                </a:solidFill>
                <a:latin typeface="+mj-lt"/>
                <a:ea typeface="Times New Roman" panose="02020603050405020304" pitchFamily="18" charset="0"/>
              </a:rPr>
              <a:t>How to prevent this type of incident </a:t>
            </a:r>
          </a:p>
          <a:p>
            <a:pPr lvl="0" eaLnBrk="0" fontAlgn="base" hangingPunct="0">
              <a:spcBef>
                <a:spcPct val="0"/>
              </a:spcBef>
              <a:spcAft>
                <a:spcPct val="0"/>
              </a:spcAft>
              <a:tabLst>
                <a:tab pos="107950" algn="l"/>
              </a:tabLst>
            </a:pPr>
            <a:endParaRPr lang="en-US" altLang="en-US" sz="1600" b="1" dirty="0">
              <a:solidFill>
                <a:srgbClr val="FF0000"/>
              </a:solidFill>
              <a:latin typeface="+mj-lt"/>
              <a:ea typeface="Times New Roman" panose="02020603050405020304" pitchFamily="18" charset="0"/>
            </a:endParaRPr>
          </a:p>
          <a:p>
            <a:pPr lvl="0" eaLnBrk="0" fontAlgn="base" hangingPunct="0">
              <a:spcBef>
                <a:spcPct val="0"/>
              </a:spcBef>
              <a:spcAft>
                <a:spcPct val="0"/>
              </a:spcAft>
              <a:tabLst>
                <a:tab pos="107950" algn="l"/>
              </a:tabLst>
            </a:pPr>
            <a:endParaRPr lang="en-US" altLang="en-US" sz="1600" b="1" dirty="0">
              <a:solidFill>
                <a:srgbClr val="FF0000"/>
              </a:solidFill>
              <a:latin typeface="+mj-lt"/>
              <a:ea typeface="Times New Roman" panose="02020603050405020304" pitchFamily="18" charset="0"/>
            </a:endParaRPr>
          </a:p>
          <a:p>
            <a:pPr lvl="0" eaLnBrk="0" fontAlgn="base" hangingPunct="0">
              <a:spcBef>
                <a:spcPct val="0"/>
              </a:spcBef>
              <a:spcAft>
                <a:spcPct val="0"/>
              </a:spcAft>
              <a:tabLst>
                <a:tab pos="107950" algn="l"/>
              </a:tabLst>
            </a:pPr>
            <a:r>
              <a:rPr lang="en-US" altLang="en-US" sz="1600" b="1" dirty="0">
                <a:solidFill>
                  <a:schemeClr val="accent3">
                    <a:lumMod val="50000"/>
                  </a:schemeClr>
                </a:solidFill>
                <a:latin typeface="+mj-lt"/>
                <a:ea typeface="Times New Roman" panose="02020603050405020304" pitchFamily="18" charset="0"/>
              </a:rPr>
              <a:t>ACTION - CONFIRM THE FOLLOWING:</a:t>
            </a:r>
          </a:p>
          <a:p>
            <a:pPr lvl="0" eaLnBrk="0" fontAlgn="base" hangingPunct="0">
              <a:spcBef>
                <a:spcPct val="0"/>
              </a:spcBef>
              <a:spcAft>
                <a:spcPct val="0"/>
              </a:spcAft>
              <a:tabLst>
                <a:tab pos="107950" algn="l"/>
              </a:tabLst>
            </a:pPr>
            <a:endParaRPr lang="en-US" altLang="en-US" sz="1600" b="1" dirty="0">
              <a:solidFill>
                <a:srgbClr val="58595B"/>
              </a:solidFill>
              <a:latin typeface="+mj-lt"/>
              <a:ea typeface="Times New Roman" panose="02020603050405020304" pitchFamily="18" charset="0"/>
            </a:endParaRPr>
          </a:p>
          <a:p>
            <a:pPr marL="342900" lvl="0" indent="-342900" eaLnBrk="0" fontAlgn="base" hangingPunct="0">
              <a:spcBef>
                <a:spcPct val="0"/>
              </a:spcBef>
              <a:spcAft>
                <a:spcPct val="0"/>
              </a:spcAft>
              <a:buAutoNum type="arabicPeriod"/>
              <a:tabLst>
                <a:tab pos="107950" algn="l"/>
              </a:tabLst>
            </a:pPr>
            <a:r>
              <a:rPr lang="en-US" altLang="en-US" sz="1600" dirty="0">
                <a:solidFill>
                  <a:schemeClr val="accent4">
                    <a:lumMod val="50000"/>
                  </a:schemeClr>
                </a:solidFill>
                <a:latin typeface="Calibri Light" panose="020F0302020204030204"/>
              </a:rPr>
              <a:t>Your process for procuring tire inner tubes does not allow for out of specification purchases to be made.</a:t>
            </a:r>
          </a:p>
          <a:p>
            <a:pPr marL="342900" lvl="0" indent="-342900" eaLnBrk="0" fontAlgn="base" hangingPunct="0">
              <a:spcBef>
                <a:spcPct val="0"/>
              </a:spcBef>
              <a:spcAft>
                <a:spcPct val="0"/>
              </a:spcAft>
              <a:buAutoNum type="arabicPeriod"/>
              <a:tabLst>
                <a:tab pos="107950" algn="l"/>
              </a:tabLst>
            </a:pPr>
            <a:endParaRPr lang="en-US" altLang="en-US" sz="1600" dirty="0">
              <a:solidFill>
                <a:schemeClr val="accent4">
                  <a:lumMod val="50000"/>
                </a:schemeClr>
              </a:solidFill>
              <a:latin typeface="Calibri Light" panose="020F0302020204030204"/>
            </a:endParaRPr>
          </a:p>
          <a:p>
            <a:pPr marL="342900" lvl="0" indent="-342900" eaLnBrk="0" fontAlgn="base" hangingPunct="0">
              <a:spcBef>
                <a:spcPct val="0"/>
              </a:spcBef>
              <a:spcAft>
                <a:spcPct val="0"/>
              </a:spcAft>
              <a:buAutoNum type="arabicPeriod"/>
              <a:tabLst>
                <a:tab pos="107950" algn="l"/>
              </a:tabLst>
            </a:pPr>
            <a:r>
              <a:rPr lang="en-US" altLang="en-US" sz="1600" dirty="0">
                <a:solidFill>
                  <a:schemeClr val="accent4">
                    <a:lumMod val="50000"/>
                  </a:schemeClr>
                </a:solidFill>
                <a:latin typeface="Calibri Light" panose="020F0302020204030204"/>
              </a:rPr>
              <a:t>Your tire inner tubes conform to the correct industry/country standards. </a:t>
            </a:r>
          </a:p>
          <a:p>
            <a:pPr marL="342900" lvl="0" indent="-342900" eaLnBrk="0" fontAlgn="base" hangingPunct="0">
              <a:spcBef>
                <a:spcPct val="0"/>
              </a:spcBef>
              <a:spcAft>
                <a:spcPct val="0"/>
              </a:spcAft>
              <a:buAutoNum type="arabicPeriod"/>
              <a:tabLst>
                <a:tab pos="107950" algn="l"/>
              </a:tabLst>
            </a:pPr>
            <a:endParaRPr lang="en-US" altLang="en-US" sz="1600" dirty="0">
              <a:solidFill>
                <a:schemeClr val="accent4">
                  <a:lumMod val="50000"/>
                </a:schemeClr>
              </a:solidFill>
              <a:latin typeface="Calibri Light" panose="020F0302020204030204"/>
            </a:endParaRPr>
          </a:p>
          <a:p>
            <a:pPr marL="342900" lvl="0" indent="-342900" eaLnBrk="0" fontAlgn="base" hangingPunct="0">
              <a:spcBef>
                <a:spcPct val="0"/>
              </a:spcBef>
              <a:spcAft>
                <a:spcPct val="0"/>
              </a:spcAft>
              <a:buFont typeface="+mj-lt"/>
              <a:buAutoNum type="arabicPeriod"/>
              <a:tabLst>
                <a:tab pos="107950" algn="l"/>
              </a:tabLst>
            </a:pPr>
            <a:r>
              <a:rPr lang="en-US" altLang="en-US" sz="1600" dirty="0">
                <a:solidFill>
                  <a:schemeClr val="accent4">
                    <a:lumMod val="50000"/>
                  </a:schemeClr>
                </a:solidFill>
                <a:latin typeface="Calibri Light" panose="020F0302020204030204"/>
              </a:rPr>
              <a:t>Your work practices related to tire inflation/deflation is compliant with the requirements of SP-2000 v.5 (Annex B-3: Tires). </a:t>
            </a:r>
          </a:p>
          <a:p>
            <a:pPr marL="342900" lvl="0" indent="-342900" eaLnBrk="0" fontAlgn="base" hangingPunct="0">
              <a:spcBef>
                <a:spcPct val="0"/>
              </a:spcBef>
              <a:spcAft>
                <a:spcPct val="0"/>
              </a:spcAft>
              <a:buFont typeface="+mj-lt"/>
              <a:buAutoNum type="arabicPeriod"/>
              <a:tabLst>
                <a:tab pos="107950" algn="l"/>
              </a:tabLst>
            </a:pPr>
            <a:endParaRPr lang="en-US" altLang="en-US" sz="1600" dirty="0">
              <a:solidFill>
                <a:schemeClr val="accent4">
                  <a:lumMod val="50000"/>
                </a:schemeClr>
              </a:solidFill>
              <a:latin typeface="Calibri Light" panose="020F0302020204030204"/>
            </a:endParaRPr>
          </a:p>
          <a:p>
            <a:pPr marL="342900" lvl="0" indent="-342900" eaLnBrk="0" fontAlgn="base" hangingPunct="0">
              <a:spcBef>
                <a:spcPct val="0"/>
              </a:spcBef>
              <a:spcAft>
                <a:spcPct val="0"/>
              </a:spcAft>
              <a:buFont typeface="+mj-lt"/>
              <a:buAutoNum type="arabicPeriod"/>
              <a:tabLst>
                <a:tab pos="107950" algn="l"/>
              </a:tabLst>
            </a:pPr>
            <a:r>
              <a:rPr lang="en-US" altLang="en-US" sz="1600" dirty="0">
                <a:solidFill>
                  <a:schemeClr val="accent4">
                    <a:lumMod val="50000"/>
                  </a:schemeClr>
                </a:solidFill>
                <a:latin typeface="Calibri Light" panose="020F0302020204030204"/>
              </a:rPr>
              <a:t>You have an established barricaded zone in the tire inflation area, preventing exposure to ‘Line Of Fire’ hazards.</a:t>
            </a:r>
          </a:p>
          <a:p>
            <a:pPr marL="342900" lvl="0" indent="-342900" eaLnBrk="0" fontAlgn="base" hangingPunct="0">
              <a:spcBef>
                <a:spcPct val="0"/>
              </a:spcBef>
              <a:spcAft>
                <a:spcPct val="0"/>
              </a:spcAft>
              <a:buFont typeface="+mj-lt"/>
              <a:buAutoNum type="arabicPeriod"/>
              <a:tabLst>
                <a:tab pos="107950" algn="l"/>
              </a:tabLst>
            </a:pPr>
            <a:endParaRPr lang="en-US" sz="1600" dirty="0">
              <a:solidFill>
                <a:schemeClr val="accent4">
                  <a:lumMod val="50000"/>
                </a:schemeClr>
              </a:solidFill>
              <a:latin typeface="Calibri Light" panose="020F0302020204030204"/>
            </a:endParaRPr>
          </a:p>
          <a:p>
            <a:pPr lvl="0" eaLnBrk="0" fontAlgn="base" hangingPunct="0">
              <a:spcBef>
                <a:spcPct val="0"/>
              </a:spcBef>
              <a:spcAft>
                <a:spcPct val="0"/>
              </a:spcAft>
              <a:tabLst>
                <a:tab pos="107950" algn="l"/>
              </a:tabLst>
            </a:pPr>
            <a:endParaRPr lang="en-US" altLang="en-US" sz="1600" dirty="0">
              <a:solidFill>
                <a:schemeClr val="accent4">
                  <a:lumMod val="50000"/>
                </a:schemeClr>
              </a:solidFill>
              <a:latin typeface="Calibri Light" panose="020F0302020204030204"/>
            </a:endParaRPr>
          </a:p>
        </p:txBody>
      </p:sp>
    </p:spTree>
    <p:extLst>
      <p:ext uri="{BB962C8B-B14F-4D97-AF65-F5344CB8AC3E}">
        <p14:creationId xmlns:p14="http://schemas.microsoft.com/office/powerpoint/2010/main" val="939802813"/>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685BFD0CEC8E7469C8FA8A8C61C58FE" ma:contentTypeVersion="3" ma:contentTypeDescription="Create a new document." ma:contentTypeScope="" ma:versionID="de72a3ab64bd629c4e91736770f98689">
  <xsd:schema xmlns:xsd="http://www.w3.org/2001/XMLSchema" xmlns:xs="http://www.w3.org/2001/XMLSchema" xmlns:p="http://schemas.microsoft.com/office/2006/metadata/properties" targetNamespace="http://schemas.microsoft.com/office/2006/metadata/properties" ma:root="true" ma:fieldsID="e87be59cef9ced8bff441fe18e57223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2.xml><?xml version="1.0" encoding="utf-8"?>
<ds:datastoreItem xmlns:ds="http://schemas.openxmlformats.org/officeDocument/2006/customXml" ds:itemID="{ECEB1FCF-0E89-482E-A62E-598FF58845D8}">
  <ds:schemaRefs>
    <ds:schemaRef ds:uri="http://schemas.openxmlformats.org/package/2006/metadata/core-properties"/>
    <ds:schemaRef ds:uri="http://purl.org/dc/elements/1.1/"/>
    <ds:schemaRef ds:uri="http://schemas.microsoft.com/office/infopath/2007/PartnerControls"/>
    <ds:schemaRef ds:uri="http://www.w3.org/XML/1998/namespace"/>
    <ds:schemaRef ds:uri="http://purl.org/dc/dcmitype/"/>
    <ds:schemaRef ds:uri="http://schemas.microsoft.com/office/2006/documentManagement/types"/>
    <ds:schemaRef ds:uri="http://schemas.microsoft.com/sharepoint/v3"/>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2AE68FB1-6E06-4404-A455-05C98585E0A6}"/>
</file>

<file path=docProps/app.xml><?xml version="1.0" encoding="utf-8"?>
<Properties xmlns="http://schemas.openxmlformats.org/officeDocument/2006/extended-properties" xmlns:vt="http://schemas.openxmlformats.org/officeDocument/2006/docPropsVTypes">
  <TotalTime>11509</TotalTime>
  <Words>658</Words>
  <Application>Microsoft Office PowerPoint</Application>
  <PresentationFormat>Widescreen</PresentationFormat>
  <Paragraphs>73</Paragraphs>
  <Slides>2</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vt:i4>
      </vt:variant>
    </vt:vector>
  </HeadingPairs>
  <TitlesOfParts>
    <vt:vector size="9" baseType="lpstr">
      <vt:lpstr>Arial</vt:lpstr>
      <vt:lpstr>Calibri</vt:lpstr>
      <vt:lpstr>Calibri Light</vt:lpstr>
      <vt:lpstr>Gill Sans</vt:lpstr>
      <vt:lpstr>Gill Sans Light</vt:lpstr>
      <vt:lpstr>Office Theme</vt:lpstr>
      <vt:lpstr>Custom Design</vt:lpstr>
      <vt:lpstr>ACTION ALERT (Non-PDO related)</vt:lpstr>
      <vt:lpstr>ACTION ALERT (Non-PDO related)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PDO-LFI August-2024-  Tyre burst fatality  Non PDO Incident </dc:title>
  <dc:creator>nazar@umsoman.com</dc:creator>
  <cp:lastModifiedBy>Masroori, Ahmed MSE31</cp:lastModifiedBy>
  <cp:revision>137</cp:revision>
  <dcterms:created xsi:type="dcterms:W3CDTF">2018-09-24T07:27:56Z</dcterms:created>
  <dcterms:modified xsi:type="dcterms:W3CDTF">2024-08-22T11:02:59Z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0x0101007685BFD0CEC8E7469C8FA8A8C61C58FE</vt:lpwstr>
  </property>
  <property fmtid="{D5CDD505-2E9C-101B-9397-08002B2CF9AE}" pid="3" name="Language">
    <vt:lpwstr>English</vt:lpwstr>
  </property>
  <property fmtid="{D5CDD505-2E9C-101B-9397-08002B2CF9AE}" pid="4" name="DocId">
    <vt:lpwstr>92882</vt:lpwstr>
  </property>
</Properties>
</file>