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Layouts/slideLayout5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2.xml" ContentType="application/vnd.openxmlformats-officedocument.themeOverride+xml"/>
  <Override PartName="/ppt/theme/theme6.xml" ContentType="application/vnd.openxmlformats-officedocument.theme+xml"/>
  <Override PartName="/ppt/theme/themeOverride1.xml" ContentType="application/vnd.openxmlformats-officedocument.themeOverride+xml"/>
  <Override PartName="/ppt/charts/style1.xml" ContentType="application/vnd.ms-office.chartstyle+xml"/>
  <Override PartName="/ppt/charts/chart1.xml" ContentType="application/vnd.openxmlformats-officedocument.drawingml.chart+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charts/colors1.xml" ContentType="application/vnd.ms-office.chartcolorstyle+xml"/>
  <Override PartName="/ppt/theme/theme8.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6" r:id="rId2"/>
    <p:sldMasterId id="2147483794" r:id="rId3"/>
    <p:sldMasterId id="2147483806" r:id="rId4"/>
    <p:sldMasterId id="2147483818" r:id="rId5"/>
    <p:sldMasterId id="2147483830" r:id="rId6"/>
    <p:sldMasterId id="2147483842" r:id="rId7"/>
    <p:sldMasterId id="2147483854" r:id="rId8"/>
    <p:sldMasterId id="2147483866" r:id="rId9"/>
    <p:sldMasterId id="2147483878" r:id="rId10"/>
  </p:sldMasterIdLst>
  <p:notesMasterIdLst>
    <p:notesMasterId r:id="rId63"/>
  </p:notesMasterIdLst>
  <p:sldIdLst>
    <p:sldId id="641" r:id="rId11"/>
    <p:sldId id="451" r:id="rId12"/>
    <p:sldId id="1032" r:id="rId13"/>
    <p:sldId id="645" r:id="rId14"/>
    <p:sldId id="370" r:id="rId15"/>
    <p:sldId id="1058" r:id="rId16"/>
    <p:sldId id="369" r:id="rId17"/>
    <p:sldId id="1059" r:id="rId18"/>
    <p:sldId id="2134804146" r:id="rId19"/>
    <p:sldId id="2134804147" r:id="rId20"/>
    <p:sldId id="1056" r:id="rId21"/>
    <p:sldId id="1057" r:id="rId22"/>
    <p:sldId id="1034" r:id="rId23"/>
    <p:sldId id="1035" r:id="rId24"/>
    <p:sldId id="357" r:id="rId25"/>
    <p:sldId id="2134804145" r:id="rId26"/>
    <p:sldId id="1049" r:id="rId27"/>
    <p:sldId id="1050" r:id="rId28"/>
    <p:sldId id="1041" r:id="rId29"/>
    <p:sldId id="1042" r:id="rId30"/>
    <p:sldId id="381" r:id="rId31"/>
    <p:sldId id="1002" r:id="rId32"/>
    <p:sldId id="646" r:id="rId33"/>
    <p:sldId id="364" r:id="rId34"/>
    <p:sldId id="365" r:id="rId35"/>
    <p:sldId id="1062" r:id="rId36"/>
    <p:sldId id="1063" r:id="rId37"/>
    <p:sldId id="1036" r:id="rId38"/>
    <p:sldId id="1037" r:id="rId39"/>
    <p:sldId id="372" r:id="rId40"/>
    <p:sldId id="1038" r:id="rId41"/>
    <p:sldId id="366" r:id="rId42"/>
    <p:sldId id="367" r:id="rId43"/>
    <p:sldId id="649" r:id="rId44"/>
    <p:sldId id="1044" r:id="rId45"/>
    <p:sldId id="1045" r:id="rId46"/>
    <p:sldId id="356" r:id="rId47"/>
    <p:sldId id="350" r:id="rId48"/>
    <p:sldId id="647" r:id="rId49"/>
    <p:sldId id="1060" r:id="rId50"/>
    <p:sldId id="1061" r:id="rId51"/>
    <p:sldId id="1043" r:id="rId52"/>
    <p:sldId id="1046" r:id="rId53"/>
    <p:sldId id="1001" r:id="rId54"/>
    <p:sldId id="1047" r:id="rId55"/>
    <p:sldId id="327" r:id="rId56"/>
    <p:sldId id="1053" r:id="rId57"/>
    <p:sldId id="1051" r:id="rId58"/>
    <p:sldId id="1052" r:id="rId59"/>
    <p:sldId id="1054" r:id="rId60"/>
    <p:sldId id="1055" r:id="rId61"/>
    <p:sldId id="98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6666FF"/>
    <a:srgbClr val="3366CC"/>
    <a:srgbClr val="F2B800"/>
    <a:srgbClr val="FE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8" autoAdjust="0"/>
    <p:restoredTop sz="94660"/>
  </p:normalViewPr>
  <p:slideViewPr>
    <p:cSldViewPr snapToGrid="0">
      <p:cViewPr varScale="1">
        <p:scale>
          <a:sx n="58" d="100"/>
          <a:sy n="58" d="100"/>
        </p:scale>
        <p:origin x="704" y="2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notesMaster" Target="notesMasters/notesMaster1.xml"/><Relationship Id="rId68" Type="http://schemas.openxmlformats.org/officeDocument/2006/relationships/customXml" Target="../customXml/item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presProps" Target="presProps.xml"/><Relationship Id="rId69" Type="http://schemas.openxmlformats.org/officeDocument/2006/relationships/customXml" Target="../customXml/item2.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Sheet1!$H$5</c:f>
              <c:strCache>
                <c:ptCount val="1"/>
                <c:pt idx="0">
                  <c:v># of incident</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83-41CF-88A4-1A5715FB0AB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83-41CF-88A4-1A5715FB0AB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83-41CF-88A4-1A5715FB0AB3}"/>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83-41CF-88A4-1A5715FB0AB3}"/>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9683-41CF-88A4-1A5715FB0AB3}"/>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9683-41CF-88A4-1A5715FB0AB3}"/>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6186-4240-BD28-6DB4BDE6A276}"/>
              </c:ext>
            </c:extLst>
          </c:dPt>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Sheet1!$G$6:$G$12</c:f>
              <c:strCache>
                <c:ptCount val="6"/>
                <c:pt idx="0">
                  <c:v>Drops</c:v>
                </c:pt>
                <c:pt idx="1">
                  <c:v>Motor vehicle </c:v>
                </c:pt>
                <c:pt idx="2">
                  <c:v>Released Energy</c:v>
                </c:pt>
                <c:pt idx="3">
                  <c:v>Slip &amp; Fall</c:v>
                </c:pt>
                <c:pt idx="4">
                  <c:v>NAD</c:v>
                </c:pt>
                <c:pt idx="5">
                  <c:v>Hand &amp; Finger </c:v>
                </c:pt>
              </c:strCache>
            </c:strRef>
          </c:cat>
          <c:val>
            <c:numRef>
              <c:f>Sheet1!$H$6:$H$12</c:f>
              <c:numCache>
                <c:formatCode>General</c:formatCode>
                <c:ptCount val="7"/>
                <c:pt idx="0">
                  <c:v>9</c:v>
                </c:pt>
                <c:pt idx="1">
                  <c:v>5</c:v>
                </c:pt>
                <c:pt idx="2">
                  <c:v>2</c:v>
                </c:pt>
                <c:pt idx="3">
                  <c:v>2</c:v>
                </c:pt>
                <c:pt idx="4">
                  <c:v>2</c:v>
                </c:pt>
                <c:pt idx="5">
                  <c:v>2</c:v>
                </c:pt>
              </c:numCache>
            </c:numRef>
          </c:val>
          <c:extLst>
            <c:ext xmlns:c16="http://schemas.microsoft.com/office/drawing/2014/chart" uri="{C3380CC4-5D6E-409C-BE32-E72D297353CC}">
              <c16:uniqueId val="{0000000C-9683-41CF-88A4-1A5715FB0AB3}"/>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showDLblsOverMax val="0"/>
  </c:chart>
  <c:spPr>
    <a:noFill/>
    <a:ln>
      <a:noFill/>
    </a:ln>
    <a:effectLst/>
  </c:spPr>
  <c:txPr>
    <a:bodyPr/>
    <a:lstStyle/>
    <a:p>
      <a:pPr>
        <a:defRPr sz="105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9C2D2-753B-48B2-B64B-F3DA18287470}" type="datetimeFigureOut">
              <a:rPr lang="en-US" smtClean="0"/>
              <a:t>31/08/2023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39E33-00C3-438E-A84B-CED9744461E4}" type="slidenum">
              <a:rPr lang="en-US" smtClean="0"/>
              <a:t>‹#›</a:t>
            </a:fld>
            <a:endParaRPr lang="en-US"/>
          </a:p>
        </p:txBody>
      </p:sp>
    </p:spTree>
    <p:extLst>
      <p:ext uri="{BB962C8B-B14F-4D97-AF65-F5344CB8AC3E}">
        <p14:creationId xmlns:p14="http://schemas.microsoft.com/office/powerpoint/2010/main" val="939527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42901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t>16</a:t>
            </a:fld>
            <a:endParaRPr lang="en-US" dirty="0"/>
          </a:p>
        </p:txBody>
      </p:sp>
    </p:spTree>
    <p:extLst>
      <p:ext uri="{BB962C8B-B14F-4D97-AF65-F5344CB8AC3E}">
        <p14:creationId xmlns:p14="http://schemas.microsoft.com/office/powerpoint/2010/main" val="1620545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20762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7697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pPr/>
              <a:t>22</a:t>
            </a:fld>
            <a:endParaRPr lang="en-US" dirty="0"/>
          </a:p>
        </p:txBody>
      </p:sp>
    </p:spTree>
    <p:extLst>
      <p:ext uri="{BB962C8B-B14F-4D97-AF65-F5344CB8AC3E}">
        <p14:creationId xmlns:p14="http://schemas.microsoft.com/office/powerpoint/2010/main" val="1620545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07642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t>25</a:t>
            </a:fld>
            <a:endParaRPr lang="en-US" dirty="0"/>
          </a:p>
        </p:txBody>
      </p:sp>
    </p:spTree>
    <p:extLst>
      <p:ext uri="{BB962C8B-B14F-4D97-AF65-F5344CB8AC3E}">
        <p14:creationId xmlns:p14="http://schemas.microsoft.com/office/powerpoint/2010/main" val="405816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t>6</a:t>
            </a:fld>
            <a:endParaRPr lang="en-US" dirty="0"/>
          </a:p>
        </p:txBody>
      </p:sp>
    </p:spTree>
    <p:extLst>
      <p:ext uri="{BB962C8B-B14F-4D97-AF65-F5344CB8AC3E}">
        <p14:creationId xmlns:p14="http://schemas.microsoft.com/office/powerpoint/2010/main" val="1620545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72" eaLnBrk="0" fontAlgn="base" hangingPunct="0">
              <a:spcBef>
                <a:spcPct val="30000"/>
              </a:spcBef>
              <a:spcAft>
                <a:spcPct val="0"/>
              </a:spcAft>
              <a:defRPr/>
            </a:pPr>
            <a:r>
              <a:rPr lang="en-US" dirty="0">
                <a:solidFill>
                  <a:srgbClr val="000000"/>
                </a:solidFill>
                <a:latin typeface="Times New Roman" pitchFamily="18" charset="0"/>
              </a:rPr>
              <a:t>Ensure all dates and titles are input </a:t>
            </a:r>
          </a:p>
          <a:p>
            <a:pPr defTabSz="933172" eaLnBrk="0" fontAlgn="base" hangingPunct="0">
              <a:spcBef>
                <a:spcPct val="30000"/>
              </a:spcBef>
              <a:spcAft>
                <a:spcPct val="0"/>
              </a:spcAft>
              <a:defRPr/>
            </a:pPr>
            <a:endParaRPr lang="en-US" dirty="0">
              <a:solidFill>
                <a:srgbClr val="000000"/>
              </a:solidFill>
              <a:latin typeface="Times New Roman" pitchFamily="18" charset="0"/>
            </a:endParaRPr>
          </a:p>
          <a:p>
            <a:pPr defTabSz="933172" eaLnBrk="0" fontAlgn="base" hangingPunct="0">
              <a:spcBef>
                <a:spcPct val="30000"/>
              </a:spcBef>
              <a:spcAft>
                <a:spcPct val="0"/>
              </a:spcAft>
              <a:defRPr/>
            </a:pPr>
            <a:r>
              <a:rPr lang="en-US" dirty="0">
                <a:solidFill>
                  <a:srgbClr val="000000"/>
                </a:solidFill>
                <a:latin typeface="Times New Roman" pitchFamily="18" charset="0"/>
              </a:rPr>
              <a:t>A short description should be provided without mentioning names of contractors or individuals.  You should include, what happened, to who (by job title) and what injuries this resulted in.  Nothing more!</a:t>
            </a:r>
          </a:p>
          <a:p>
            <a:pPr defTabSz="933172" eaLnBrk="0" fontAlgn="base" hangingPunct="0">
              <a:spcBef>
                <a:spcPct val="30000"/>
              </a:spcBef>
              <a:spcAft>
                <a:spcPct val="0"/>
              </a:spcAft>
              <a:defRPr/>
            </a:pPr>
            <a:endParaRPr lang="en-US" dirty="0">
              <a:solidFill>
                <a:srgbClr val="000000"/>
              </a:solidFill>
              <a:latin typeface="Times New Roman" pitchFamily="18" charset="0"/>
            </a:endParaRPr>
          </a:p>
          <a:p>
            <a:pPr defTabSz="933172" eaLnBrk="0" fontAlgn="base" hangingPunct="0">
              <a:spcBef>
                <a:spcPct val="30000"/>
              </a:spcBef>
              <a:spcAft>
                <a:spcPct val="0"/>
              </a:spcAft>
              <a:defRPr/>
            </a:pPr>
            <a:r>
              <a:rPr lang="en-US" dirty="0">
                <a:solidFill>
                  <a:srgbClr val="000000"/>
                </a:solidFill>
                <a:latin typeface="Times New Roman" pitchFamily="18" charset="0"/>
              </a:rPr>
              <a:t>Four to five bullet points highlighting the main findings from the investigation.  Remember the target audience is the front line staff so this should be written in simple terms in a way that everyone can understand.</a:t>
            </a:r>
          </a:p>
          <a:p>
            <a:pPr defTabSz="933172" eaLnBrk="0" fontAlgn="base" hangingPunct="0">
              <a:spcBef>
                <a:spcPct val="30000"/>
              </a:spcBef>
              <a:spcAft>
                <a:spcPct val="0"/>
              </a:spcAft>
              <a:defRPr/>
            </a:pPr>
            <a:endParaRPr lang="en-US" dirty="0">
              <a:solidFill>
                <a:srgbClr val="000000"/>
              </a:solidFill>
              <a:latin typeface="Times New Roman" pitchFamily="18" charset="0"/>
            </a:endParaRPr>
          </a:p>
          <a:p>
            <a:pPr defTabSz="933172" eaLnBrk="0" fontAlgn="base" hangingPunct="0">
              <a:spcBef>
                <a:spcPct val="30000"/>
              </a:spcBef>
              <a:spcAft>
                <a:spcPct val="0"/>
              </a:spcAft>
              <a:defRPr/>
            </a:pPr>
            <a:r>
              <a:rPr lang="en-US" dirty="0">
                <a:solidFill>
                  <a:srgbClr val="000000"/>
                </a:solidFill>
                <a:latin typeface="Times New Roman" pitchFamily="18" charset="0"/>
              </a:rPr>
              <a:t>The strap line should be the main point you want to get across</a:t>
            </a:r>
          </a:p>
          <a:p>
            <a:pPr defTabSz="933172" eaLnBrk="0" fontAlgn="base" hangingPunct="0">
              <a:spcBef>
                <a:spcPct val="30000"/>
              </a:spcBef>
              <a:spcAft>
                <a:spcPct val="0"/>
              </a:spcAft>
              <a:defRPr/>
            </a:pPr>
            <a:endParaRPr lang="en-US" dirty="0">
              <a:solidFill>
                <a:srgbClr val="000000"/>
              </a:solidFill>
              <a:latin typeface="Times New Roman" pitchFamily="18" charset="0"/>
            </a:endParaRPr>
          </a:p>
          <a:p>
            <a:pPr defTabSz="933172" eaLnBrk="0" fontAlgn="base" hangingPunct="0">
              <a:spcBef>
                <a:spcPct val="30000"/>
              </a:spcBef>
              <a:spcAft>
                <a:spcPct val="0"/>
              </a:spcAft>
              <a:defRPr/>
            </a:pPr>
            <a:r>
              <a:rPr lang="en-US" dirty="0">
                <a:solidFill>
                  <a:srgbClr val="000000"/>
                </a:solidFill>
                <a:latin typeface="Times New Roman" pitchFamily="18" charset="0"/>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defTabSz="933172">
              <a:defRPr/>
            </a:pPr>
            <a:r>
              <a:rPr lang="en-US" dirty="0">
                <a:solidFill>
                  <a:srgbClr val="000000"/>
                </a:solidFill>
              </a:rPr>
              <a:t>Confidential - Not to be shared outside of PDO/PDO contractors </a:t>
            </a:r>
          </a:p>
          <a:p>
            <a:pPr defTabSz="933172">
              <a:defRPr/>
            </a:pPr>
            <a:endParaRPr lang="en-US" dirty="0">
              <a:solidFill>
                <a:prstClr val="black"/>
              </a:solidFill>
            </a:endParaRPr>
          </a:p>
        </p:txBody>
      </p:sp>
      <p:sp>
        <p:nvSpPr>
          <p:cNvPr id="5" name="Slide Number Placeholder 4"/>
          <p:cNvSpPr>
            <a:spLocks noGrp="1"/>
          </p:cNvSpPr>
          <p:nvPr>
            <p:ph type="sldNum" sz="quarter" idx="5"/>
          </p:nvPr>
        </p:nvSpPr>
        <p:spPr/>
        <p:txBody>
          <a:bodyPr/>
          <a:lstStyle/>
          <a:p>
            <a:pPr defTabSz="933172">
              <a:defRPr/>
            </a:pPr>
            <a:fld id="{F88714CE-FB4E-4316-BED5-DE0DF6B1D8E5}" type="slidenum">
              <a:rPr lang="en-US">
                <a:solidFill>
                  <a:prstClr val="black"/>
                </a:solidFill>
              </a:rPr>
              <a:pPr defTabSz="933172">
                <a:defRPr/>
              </a:pPr>
              <a:t>26</a:t>
            </a:fld>
            <a:endParaRPr lang="en-US" dirty="0">
              <a:solidFill>
                <a:prstClr val="black"/>
              </a:solidFill>
            </a:endParaRPr>
          </a:p>
        </p:txBody>
      </p:sp>
    </p:spTree>
    <p:extLst>
      <p:ext uri="{BB962C8B-B14F-4D97-AF65-F5344CB8AC3E}">
        <p14:creationId xmlns:p14="http://schemas.microsoft.com/office/powerpoint/2010/main" val="1311354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72" eaLnBrk="0" fontAlgn="base" hangingPunct="0">
              <a:spcBef>
                <a:spcPct val="30000"/>
              </a:spcBef>
              <a:spcAft>
                <a:spcPct val="0"/>
              </a:spcAft>
              <a:defRPr/>
            </a:pPr>
            <a:r>
              <a:rPr lang="en-US" dirty="0">
                <a:solidFill>
                  <a:srgbClr val="000000"/>
                </a:solidFill>
                <a:latin typeface="Times New Roman" pitchFamily="18" charset="0"/>
              </a:rPr>
              <a:t>Ensure all dates and titles are input </a:t>
            </a:r>
          </a:p>
          <a:p>
            <a:pPr defTabSz="933172"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3172"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defTabSz="933172"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3172"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Imagine you have to audit other companies to see if they could have the same issues.</a:t>
            </a:r>
          </a:p>
          <a:p>
            <a:pPr defTabSz="933172"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3172"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These questions should start with: Do you ensure…………………?</a:t>
            </a:r>
            <a:endParaRPr lang="en-US" dirty="0">
              <a:solidFill>
                <a:srgbClr val="000000"/>
              </a:solidFill>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pPr/>
              <a:t>27</a:t>
            </a:fld>
            <a:endParaRPr lang="en-US" dirty="0"/>
          </a:p>
        </p:txBody>
      </p:sp>
    </p:spTree>
    <p:extLst>
      <p:ext uri="{BB962C8B-B14F-4D97-AF65-F5344CB8AC3E}">
        <p14:creationId xmlns:p14="http://schemas.microsoft.com/office/powerpoint/2010/main" val="1620545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65" eaLnBrk="0" fontAlgn="base" hangingPunct="0">
              <a:spcBef>
                <a:spcPct val="30000"/>
              </a:spcBef>
              <a:spcAft>
                <a:spcPct val="0"/>
              </a:spcAft>
              <a:defRPr/>
            </a:pPr>
            <a:r>
              <a:rPr lang="en-US" dirty="0">
                <a:solidFill>
                  <a:srgbClr val="000000"/>
                </a:solidFill>
                <a:latin typeface="Times New Roman" pitchFamily="18" charset="0"/>
              </a:rPr>
              <a:t>Ensure all dates and titles are input </a:t>
            </a:r>
          </a:p>
          <a:p>
            <a:pPr defTabSz="923065" eaLnBrk="0" fontAlgn="base" hangingPunct="0">
              <a:spcBef>
                <a:spcPct val="30000"/>
              </a:spcBef>
              <a:spcAft>
                <a:spcPct val="0"/>
              </a:spcAft>
              <a:defRPr/>
            </a:pPr>
            <a:endParaRPr lang="en-US" dirty="0">
              <a:solidFill>
                <a:srgbClr val="000000"/>
              </a:solidFill>
              <a:latin typeface="Times New Roman" pitchFamily="18" charset="0"/>
            </a:endParaRPr>
          </a:p>
          <a:p>
            <a:pPr defTabSz="923065" eaLnBrk="0" fontAlgn="base" hangingPunct="0">
              <a:spcBef>
                <a:spcPct val="30000"/>
              </a:spcBef>
              <a:spcAft>
                <a:spcPct val="0"/>
              </a:spcAft>
              <a:defRPr/>
            </a:pPr>
            <a:r>
              <a:rPr lang="en-US" dirty="0">
                <a:solidFill>
                  <a:srgbClr val="000000"/>
                </a:solidFill>
                <a:latin typeface="Times New Roman" pitchFamily="18" charset="0"/>
              </a:rPr>
              <a:t>A short description should be provided without mentioning names of contractors or individuals.  You should include, what happened, to who (by job title) and what injuries this resulted in.  Nothing more!</a:t>
            </a:r>
          </a:p>
          <a:p>
            <a:pPr defTabSz="923065" eaLnBrk="0" fontAlgn="base" hangingPunct="0">
              <a:spcBef>
                <a:spcPct val="30000"/>
              </a:spcBef>
              <a:spcAft>
                <a:spcPct val="0"/>
              </a:spcAft>
              <a:defRPr/>
            </a:pPr>
            <a:endParaRPr lang="en-US" dirty="0">
              <a:solidFill>
                <a:srgbClr val="000000"/>
              </a:solidFill>
              <a:latin typeface="Times New Roman" pitchFamily="18" charset="0"/>
            </a:endParaRPr>
          </a:p>
          <a:p>
            <a:pPr defTabSz="923065" eaLnBrk="0" fontAlgn="base" hangingPunct="0">
              <a:spcBef>
                <a:spcPct val="30000"/>
              </a:spcBef>
              <a:spcAft>
                <a:spcPct val="0"/>
              </a:spcAft>
              <a:defRPr/>
            </a:pPr>
            <a:r>
              <a:rPr lang="en-US" dirty="0">
                <a:solidFill>
                  <a:srgbClr val="000000"/>
                </a:solidFill>
                <a:latin typeface="Times New Roman" pitchFamily="18" charset="0"/>
              </a:rPr>
              <a:t>Four to five bullet points highlighting the main findings from the investigation.  Remember the target audience is the front line staff so this should be written in simple terms in a way that everyone can understand.</a:t>
            </a:r>
          </a:p>
          <a:p>
            <a:pPr defTabSz="923065" eaLnBrk="0" fontAlgn="base" hangingPunct="0">
              <a:spcBef>
                <a:spcPct val="30000"/>
              </a:spcBef>
              <a:spcAft>
                <a:spcPct val="0"/>
              </a:spcAft>
              <a:defRPr/>
            </a:pPr>
            <a:endParaRPr lang="en-US" dirty="0">
              <a:solidFill>
                <a:srgbClr val="000000"/>
              </a:solidFill>
              <a:latin typeface="Times New Roman" pitchFamily="18" charset="0"/>
            </a:endParaRPr>
          </a:p>
          <a:p>
            <a:pPr defTabSz="923065" eaLnBrk="0" fontAlgn="base" hangingPunct="0">
              <a:spcBef>
                <a:spcPct val="30000"/>
              </a:spcBef>
              <a:spcAft>
                <a:spcPct val="0"/>
              </a:spcAft>
              <a:defRPr/>
            </a:pPr>
            <a:r>
              <a:rPr lang="en-US" dirty="0">
                <a:solidFill>
                  <a:srgbClr val="000000"/>
                </a:solidFill>
                <a:latin typeface="Times New Roman" pitchFamily="18" charset="0"/>
              </a:rPr>
              <a:t>The strap line should be the main point you want to get across</a:t>
            </a:r>
          </a:p>
          <a:p>
            <a:pPr defTabSz="923065" eaLnBrk="0" fontAlgn="base" hangingPunct="0">
              <a:spcBef>
                <a:spcPct val="30000"/>
              </a:spcBef>
              <a:spcAft>
                <a:spcPct val="0"/>
              </a:spcAft>
              <a:defRPr/>
            </a:pPr>
            <a:endParaRPr lang="en-US" dirty="0">
              <a:solidFill>
                <a:srgbClr val="000000"/>
              </a:solidFill>
              <a:latin typeface="Times New Roman" pitchFamily="18" charset="0"/>
            </a:endParaRPr>
          </a:p>
          <a:p>
            <a:pPr defTabSz="923065" eaLnBrk="0" fontAlgn="base" hangingPunct="0">
              <a:spcBef>
                <a:spcPct val="30000"/>
              </a:spcBef>
              <a:spcAft>
                <a:spcPct val="0"/>
              </a:spcAft>
              <a:defRPr/>
            </a:pPr>
            <a:r>
              <a:rPr lang="en-US" dirty="0">
                <a:solidFill>
                  <a:srgbClr val="000000"/>
                </a:solidFill>
                <a:latin typeface="Times New Roman" pitchFamily="18" charset="0"/>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2306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2306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23065"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23065"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65" eaLnBrk="0" fontAlgn="base" hangingPunct="0">
              <a:spcBef>
                <a:spcPct val="30000"/>
              </a:spcBef>
              <a:spcAft>
                <a:spcPct val="0"/>
              </a:spcAft>
              <a:defRPr/>
            </a:pPr>
            <a:r>
              <a:rPr lang="en-US" dirty="0">
                <a:solidFill>
                  <a:srgbClr val="000000"/>
                </a:solidFill>
                <a:latin typeface="Times New Roman" pitchFamily="18" charset="0"/>
              </a:rPr>
              <a:t>Ensure all dates and titles are input </a:t>
            </a:r>
          </a:p>
          <a:p>
            <a:pPr defTabSz="923065"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23065"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defTabSz="923065"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23065"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Imagine you have to audit other companies to see if they could have the same issues.</a:t>
            </a:r>
          </a:p>
          <a:p>
            <a:pPr defTabSz="923065"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23065"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These questions should start with: Do you ensure…………………?</a:t>
            </a:r>
            <a:endParaRPr lang="en-US" dirty="0">
              <a:solidFill>
                <a:srgbClr val="000000"/>
              </a:solidFill>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mn-ea"/>
                <a:cs typeface="Calibri" panose="020F0502020204030204" pitchFamily="34" charset="0"/>
              </a:rPr>
              <a:t>To be signed prior to MSE IRC</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mn-ea"/>
                <a:cs typeface="Calibri" panose="020F0502020204030204" pitchFamily="34" charset="0"/>
              </a:rPr>
              <a:t>Here the CEO or senior manager agrees their commitment in writing in front of the PDO Director or MD stating that they will ensure all actions are implemented, contract holder informed for PIM closeout and that they will show adequate leadership to improve safety and prevent a re-occurrence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mn-ea"/>
                <a:cs typeface="Calibri" panose="020F050202020403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mn-ea"/>
                <a:cs typeface="Calibri" panose="020F0502020204030204" pitchFamily="34" charset="0"/>
              </a:rPr>
              <a:t>They also agree to pass on the learning's to their workforce and sub-contractors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70537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60339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t>33</a:t>
            </a:fld>
            <a:endParaRPr lang="en-US" dirty="0"/>
          </a:p>
        </p:txBody>
      </p:sp>
    </p:spTree>
    <p:extLst>
      <p:ext uri="{BB962C8B-B14F-4D97-AF65-F5344CB8AC3E}">
        <p14:creationId xmlns:p14="http://schemas.microsoft.com/office/powerpoint/2010/main" val="1620545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p:txBody>
          <a:bodyPr/>
          <a:lstStyle/>
          <a:p>
            <a:endParaRPr/>
          </a:p>
        </p:txBody>
      </p:sp>
      <p:sp>
        <p:nvSpPr>
          <p:cNvPr id="3" name="Notes Placeholder 2"/>
          <p:cNvSpPr>
            <a:spLocks noGrp="1" noEditPoints="1"/>
          </p:cNvSpPr>
          <p:nvPr>
            <p:ph type="body" idx="1"/>
          </p:nvPr>
        </p:nvSpPr>
        <p:spPr/>
        <p:txBody>
          <a:bodyPr/>
          <a:lstStyle/>
          <a:p>
            <a:pPr defTabSz="931774" eaLnBrk="0" fontAlgn="base" hangingPunct="0">
              <a:spcBef>
                <a:spcPct val="30000"/>
              </a:spcBef>
              <a:spcAft>
                <a:spcPct val="0"/>
              </a:spcAft>
            </a:pPr>
            <a:r>
              <a:rPr lang="en-US" dirty="0">
                <a:solidFill>
                  <a:srgbClr val="000000"/>
                </a:solidFill>
                <a:latin typeface="Times New Roman" panose="02020603050405020304" pitchFamily="18" charset="0"/>
              </a:rPr>
              <a:t>Ensure all dates and titles are input </a:t>
            </a:r>
          </a:p>
          <a:p>
            <a:pPr defTabSz="931774" eaLnBrk="0" fontAlgn="base" hangingPunct="0">
              <a:spcBef>
                <a:spcPct val="30000"/>
              </a:spcBef>
              <a:spcAft>
                <a:spcPct val="0"/>
              </a:spcAft>
            </a:pPr>
            <a:endParaRPr lang="en-US" dirty="0">
              <a:solidFill>
                <a:srgbClr val="0033CC"/>
              </a:solidFill>
              <a:cs typeface="Calibri" panose="020F0502020204030204" pitchFamily="34" charset="0"/>
              <a:sym typeface="Wingdings" pitchFamily="2" charset="2"/>
            </a:endParaRPr>
          </a:p>
          <a:p>
            <a:pPr defTabSz="931774" eaLnBrk="0" fontAlgn="base" hangingPunct="0">
              <a:spcBef>
                <a:spcPct val="30000"/>
              </a:spcBef>
              <a:spcAft>
                <a:spcPct val="0"/>
              </a:spcAft>
            </a:pPr>
            <a:r>
              <a:rPr lang="en-US" dirty="0">
                <a:solidFill>
                  <a:srgbClr val="0033CC"/>
                </a:solidFill>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defTabSz="931774" eaLnBrk="0" fontAlgn="base" hangingPunct="0">
              <a:spcBef>
                <a:spcPct val="30000"/>
              </a:spcBef>
              <a:spcAft>
                <a:spcPct val="0"/>
              </a:spcAft>
            </a:pPr>
            <a:endParaRPr lang="en-US" dirty="0">
              <a:solidFill>
                <a:srgbClr val="0033CC"/>
              </a:solidFill>
              <a:cs typeface="Calibri" panose="020F0502020204030204" pitchFamily="34" charset="0"/>
              <a:sym typeface="Wingdings" pitchFamily="2" charset="2"/>
            </a:endParaRPr>
          </a:p>
          <a:p>
            <a:pPr defTabSz="931774" eaLnBrk="0" fontAlgn="base" hangingPunct="0">
              <a:spcBef>
                <a:spcPct val="30000"/>
              </a:spcBef>
              <a:spcAft>
                <a:spcPct val="0"/>
              </a:spcAft>
            </a:pPr>
            <a:r>
              <a:rPr lang="en-US" dirty="0">
                <a:solidFill>
                  <a:srgbClr val="0033CC"/>
                </a:solidFill>
                <a:cs typeface="Calibri" panose="020F0502020204030204" pitchFamily="34" charset="0"/>
                <a:sym typeface="Wingdings" pitchFamily="2" charset="2"/>
              </a:rPr>
              <a:t>Imagine you have to audit other companies to see if they could have the same issues.</a:t>
            </a:r>
          </a:p>
          <a:p>
            <a:pPr defTabSz="931774" eaLnBrk="0" fontAlgn="base" hangingPunct="0">
              <a:spcBef>
                <a:spcPct val="30000"/>
              </a:spcBef>
              <a:spcAft>
                <a:spcPct val="0"/>
              </a:spcAft>
            </a:pPr>
            <a:endParaRPr lang="en-US" dirty="0">
              <a:solidFill>
                <a:srgbClr val="0033CC"/>
              </a:solidFill>
              <a:cs typeface="Calibri" panose="020F0502020204030204" pitchFamily="34" charset="0"/>
              <a:sym typeface="Wingdings" pitchFamily="2" charset="2"/>
            </a:endParaRPr>
          </a:p>
          <a:p>
            <a:pPr defTabSz="931774" eaLnBrk="0" fontAlgn="base" hangingPunct="0">
              <a:spcBef>
                <a:spcPct val="30000"/>
              </a:spcBef>
              <a:spcAft>
                <a:spcPct val="0"/>
              </a:spcAft>
            </a:pPr>
            <a:r>
              <a:rPr lang="en-US" dirty="0">
                <a:solidFill>
                  <a:srgbClr val="0033CC"/>
                </a:solidFill>
                <a:cs typeface="Calibri" panose="020F0502020204030204" pitchFamily="34" charset="0"/>
                <a:sym typeface="Wingdings" pitchFamily="2" charset="2"/>
              </a:rPr>
              <a:t>These questions should start with: Do you ensure…………………?</a:t>
            </a:r>
            <a:endParaRPr lang="en-US" dirty="0">
              <a:solidFill>
                <a:srgbClr val="000000"/>
              </a:solidFill>
              <a:cs typeface="Calibri" panose="020F0502020204030204" pitchFamily="34" charset="0"/>
            </a:endParaRPr>
          </a:p>
          <a:p>
            <a:endParaRPr lang="en-US" dirty="0"/>
          </a:p>
        </p:txBody>
      </p:sp>
      <p:sp>
        <p:nvSpPr>
          <p:cNvPr id="4" name="Footer Placeholder 3"/>
          <p:cNvSpPr>
            <a:spLocks noGrp="1" noEditPoints="1"/>
          </p:cNvSpPr>
          <p:nvPr>
            <p:ph type="ftr" sz="quarter" idx="4"/>
          </p:nvPr>
        </p:nvSpPr>
        <p:spPr/>
        <p:txBody>
          <a:bodyPr/>
          <a:lstStyle/>
          <a:p>
            <a:r>
              <a:rPr lang="en-US" dirty="0">
                <a:solidFill>
                  <a:srgbClr val="000000"/>
                </a:solidFill>
              </a:rPr>
              <a:t>Confidential - Not to be shared outside of PDO/PDO contractors </a:t>
            </a:r>
          </a:p>
          <a:p>
            <a:endParaRPr lang="en-US" dirty="0"/>
          </a:p>
        </p:txBody>
      </p:sp>
      <p:sp>
        <p:nvSpPr>
          <p:cNvPr id="5" name="Slide Number Placeholder 4"/>
          <p:cNvSpPr>
            <a:spLocks noGrp="1" noEditPoints="1"/>
          </p:cNvSpPr>
          <p:nvPr>
            <p:ph type="sldNum" sz="quarter" idx="5"/>
          </p:nvPr>
        </p:nvSpPr>
        <p:spPr/>
        <p:txBody>
          <a:bodyPr/>
          <a:lstStyle/>
          <a:p>
            <a:fld id="{F88714CE-FB4E-4316-BED5-DE0DF6B1D8E5}" type="slidenum">
              <a:rPr lang="en-US" smtClean="0"/>
              <a:t>8</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descrhelpertion</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t>38</a:t>
            </a:fld>
            <a:endParaRPr lang="en-US" dirty="0"/>
          </a:p>
        </p:txBody>
      </p:sp>
    </p:spTree>
    <p:extLst>
      <p:ext uri="{BB962C8B-B14F-4D97-AF65-F5344CB8AC3E}">
        <p14:creationId xmlns:p14="http://schemas.microsoft.com/office/powerpoint/2010/main" val="1620545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t>41</a:t>
            </a:fld>
            <a:endParaRPr lang="en-US" dirty="0"/>
          </a:p>
        </p:txBody>
      </p:sp>
    </p:spTree>
    <p:extLst>
      <p:ext uri="{BB962C8B-B14F-4D97-AF65-F5344CB8AC3E}">
        <p14:creationId xmlns:p14="http://schemas.microsoft.com/office/powerpoint/2010/main" val="1620545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dirty="0"/>
              <a:t>Ensure all dates and titles are input </a:t>
            </a:r>
          </a:p>
          <a:p>
            <a:endParaRPr lang="en-US" dirty="0"/>
          </a:p>
          <a:p>
            <a:r>
              <a:rPr lang="en-US" dirty="0"/>
              <a:t>A short description should be provided without mentioning names of contractors or</a:t>
            </a:r>
            <a:r>
              <a:rPr lang="en-US" baseline="0" dirty="0"/>
              <a:t> individuals.  You should include, what happened, to who (by job title) and what injuries this resulted in.  Nothing more!</a:t>
            </a:r>
          </a:p>
          <a:p>
            <a:endParaRPr lang="en-US" baseline="0" dirty="0"/>
          </a:p>
          <a:p>
            <a:r>
              <a:rPr lang="en-US" baseline="0" dirty="0"/>
              <a:t>Four to five bullet points highlighting the main findings from the investigation.  Remember the target audience is the front line staff so this should be written in simple terms in a way that everyone can understand.</a:t>
            </a:r>
          </a:p>
          <a:p>
            <a:endParaRPr lang="en-US" baseline="0" dirty="0"/>
          </a:p>
          <a:p>
            <a:r>
              <a:rPr lang="en-US" baseline="0" dirty="0"/>
              <a:t>The strap line should be the main point you want to get across</a:t>
            </a:r>
          </a:p>
          <a:p>
            <a:endParaRPr lang="en-US" baseline="0" dirty="0"/>
          </a:p>
          <a:p>
            <a:r>
              <a:rPr lang="en-US" baseline="0" dirty="0"/>
              <a:t>The images should be self explanatory, what went wrong (if you create a reconstruction please ensure you do not put people at risk) and below how it should be done.   </a:t>
            </a:r>
            <a:endParaRPr lang="en-US" dirty="0"/>
          </a:p>
        </p:txBody>
      </p:sp>
      <p:sp>
        <p:nvSpPr>
          <p:cNvPr id="5120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138CA7-92E6-41FD-A1B7-5ABDE6F177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485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No names or detail of company to link this to any recent specific incident </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085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No names or detail of company to link this to any recent specific incident </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a:p>
            <a:endParaRPr lang="en-US" dirty="0"/>
          </a:p>
        </p:txBody>
      </p:sp>
      <p:sp>
        <p:nvSpPr>
          <p:cNvPr id="4" name="Footer Placeholder 3"/>
          <p:cNvSpPr>
            <a:spLocks noGrp="1"/>
          </p:cNvSpPr>
          <p:nvPr>
            <p:ph type="ftr" sz="quarter" idx="4"/>
          </p:nvPr>
        </p:nvSpPr>
        <p:spPr/>
        <p:txBody>
          <a:bodyPr/>
          <a:lstStyle/>
          <a:p>
            <a:pPr>
              <a:defRPr/>
            </a:pPr>
            <a:r>
              <a:rPr lang="en-US">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t>46</a:t>
            </a:fld>
            <a:endParaRPr lang="en-US"/>
          </a:p>
        </p:txBody>
      </p:sp>
    </p:spTree>
    <p:extLst>
      <p:ext uri="{BB962C8B-B14F-4D97-AF65-F5344CB8AC3E}">
        <p14:creationId xmlns:p14="http://schemas.microsoft.com/office/powerpoint/2010/main" val="527085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44228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t>49</a:t>
            </a:fld>
            <a:endParaRPr lang="en-US" dirty="0"/>
          </a:p>
        </p:txBody>
      </p:sp>
    </p:spTree>
    <p:extLst>
      <p:ext uri="{BB962C8B-B14F-4D97-AF65-F5344CB8AC3E}">
        <p14:creationId xmlns:p14="http://schemas.microsoft.com/office/powerpoint/2010/main" val="16205451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solidFill>
                  <a:srgbClr val="000000"/>
                </a:solidFill>
                <a:latin typeface="Times New Roman" pitchFamily="18" charset="0"/>
              </a:rPr>
              <a:t>Ensure all dates and titles are input </a:t>
            </a:r>
          </a:p>
          <a:p>
            <a:pPr defTabSz="931774" eaLnBrk="0" fontAlgn="base" hangingPunct="0">
              <a:spcBef>
                <a:spcPct val="30000"/>
              </a:spcBef>
              <a:spcAft>
                <a:spcPct val="0"/>
              </a:spcAft>
              <a:defRPr/>
            </a:pPr>
            <a:endParaRPr lang="en-US" dirty="0">
              <a:solidFill>
                <a:srgbClr val="000000"/>
              </a:solidFill>
              <a:latin typeface="Times New Roman" pitchFamily="18" charset="0"/>
            </a:endParaRPr>
          </a:p>
          <a:p>
            <a:pPr defTabSz="931774" eaLnBrk="0" fontAlgn="base" hangingPunct="0">
              <a:spcBef>
                <a:spcPct val="30000"/>
              </a:spcBef>
              <a:spcAft>
                <a:spcPct val="0"/>
              </a:spcAft>
              <a:defRPr/>
            </a:pPr>
            <a:r>
              <a:rPr lang="en-US" dirty="0">
                <a:solidFill>
                  <a:srgbClr val="000000"/>
                </a:solidFill>
                <a:latin typeface="Times New Roman" pitchFamily="18" charset="0"/>
              </a:rPr>
              <a:t>A short description should be provided without mentioning names of contractors or individuals.  You should include, what happened, to who (by job title) and what injuries this resulted in.  Nothing more!</a:t>
            </a:r>
          </a:p>
          <a:p>
            <a:pPr defTabSz="931774" eaLnBrk="0" fontAlgn="base" hangingPunct="0">
              <a:spcBef>
                <a:spcPct val="30000"/>
              </a:spcBef>
              <a:spcAft>
                <a:spcPct val="0"/>
              </a:spcAft>
              <a:defRPr/>
            </a:pPr>
            <a:endParaRPr lang="en-US" dirty="0">
              <a:solidFill>
                <a:srgbClr val="000000"/>
              </a:solidFill>
              <a:latin typeface="Times New Roman" pitchFamily="18" charset="0"/>
            </a:endParaRPr>
          </a:p>
          <a:p>
            <a:pPr defTabSz="931774" eaLnBrk="0" fontAlgn="base" hangingPunct="0">
              <a:spcBef>
                <a:spcPct val="30000"/>
              </a:spcBef>
              <a:spcAft>
                <a:spcPct val="0"/>
              </a:spcAft>
              <a:defRPr/>
            </a:pPr>
            <a:r>
              <a:rPr lang="en-US" dirty="0">
                <a:solidFill>
                  <a:srgbClr val="000000"/>
                </a:solidFill>
                <a:latin typeface="Times New Roman" pitchFamily="18" charset="0"/>
              </a:rPr>
              <a:t>Four to five bullet points highlighting the main findings from the investigation.  Remember the target audience is the front line staff so this should be written in simple terms in a way that everyone can understand.</a:t>
            </a:r>
          </a:p>
          <a:p>
            <a:pPr defTabSz="931774" eaLnBrk="0" fontAlgn="base" hangingPunct="0">
              <a:spcBef>
                <a:spcPct val="30000"/>
              </a:spcBef>
              <a:spcAft>
                <a:spcPct val="0"/>
              </a:spcAft>
              <a:defRPr/>
            </a:pPr>
            <a:endParaRPr lang="en-US" dirty="0">
              <a:solidFill>
                <a:srgbClr val="000000"/>
              </a:solidFill>
              <a:latin typeface="Times New Roman" pitchFamily="18" charset="0"/>
            </a:endParaRPr>
          </a:p>
          <a:p>
            <a:pPr defTabSz="931774" eaLnBrk="0" fontAlgn="base" hangingPunct="0">
              <a:spcBef>
                <a:spcPct val="30000"/>
              </a:spcBef>
              <a:spcAft>
                <a:spcPct val="0"/>
              </a:spcAft>
              <a:defRPr/>
            </a:pPr>
            <a:r>
              <a:rPr lang="en-US" dirty="0">
                <a:solidFill>
                  <a:srgbClr val="000000"/>
                </a:solidFill>
                <a:latin typeface="Times New Roman" pitchFamily="18" charset="0"/>
              </a:rPr>
              <a:t>The strap line should be the main point you want to get across</a:t>
            </a:r>
          </a:p>
          <a:p>
            <a:pPr defTabSz="931774" eaLnBrk="0" fontAlgn="base" hangingPunct="0">
              <a:spcBef>
                <a:spcPct val="30000"/>
              </a:spcBef>
              <a:spcAft>
                <a:spcPct val="0"/>
              </a:spcAft>
              <a:defRPr/>
            </a:pPr>
            <a:endParaRPr lang="en-US" dirty="0">
              <a:solidFill>
                <a:srgbClr val="000000"/>
              </a:solidFill>
              <a:latin typeface="Times New Roman" pitchFamily="18" charset="0"/>
            </a:endParaRPr>
          </a:p>
          <a:p>
            <a:pPr defTabSz="931774" eaLnBrk="0" fontAlgn="base" hangingPunct="0">
              <a:spcBef>
                <a:spcPct val="30000"/>
              </a:spcBef>
              <a:spcAft>
                <a:spcPct val="0"/>
              </a:spcAft>
              <a:defRPr/>
            </a:pPr>
            <a:r>
              <a:rPr lang="en-US" dirty="0">
                <a:solidFill>
                  <a:srgbClr val="000000"/>
                </a:solidFill>
                <a:latin typeface="Times New Roman" pitchFamily="18" charset="0"/>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defTabSz="931774">
              <a:defRPr/>
            </a:pPr>
            <a:r>
              <a:rPr lang="en-US" dirty="0">
                <a:solidFill>
                  <a:srgbClr val="000000"/>
                </a:solidFill>
              </a:rPr>
              <a:t>Confidential - Not to be shared outside of PDO/PDO contractors </a:t>
            </a:r>
          </a:p>
          <a:p>
            <a:pPr defTabSz="931774">
              <a:defRPr/>
            </a:pPr>
            <a:endParaRPr lang="en-US" dirty="0">
              <a:solidFill>
                <a:prstClr val="black"/>
              </a:solidFill>
            </a:endParaRPr>
          </a:p>
        </p:txBody>
      </p:sp>
      <p:sp>
        <p:nvSpPr>
          <p:cNvPr id="5" name="Slide Number Placeholder 4"/>
          <p:cNvSpPr>
            <a:spLocks noGrp="1"/>
          </p:cNvSpPr>
          <p:nvPr>
            <p:ph type="sldNum" sz="quarter" idx="5"/>
          </p:nvPr>
        </p:nvSpPr>
        <p:spPr/>
        <p:txBody>
          <a:bodyPr/>
          <a:lstStyle/>
          <a:p>
            <a:pPr defTabSz="931774">
              <a:defRPr/>
            </a:pPr>
            <a:fld id="{F88714CE-FB4E-4316-BED5-DE0DF6B1D8E5}" type="slidenum">
              <a:rPr lang="en-US">
                <a:solidFill>
                  <a:prstClr val="black"/>
                </a:solidFill>
              </a:rPr>
              <a:pPr defTabSz="931774">
                <a:defRPr/>
              </a:pPr>
              <a:t>50</a:t>
            </a:fld>
            <a:endParaRPr lang="en-US" dirty="0">
              <a:solidFill>
                <a:prstClr val="black"/>
              </a:solidFill>
            </a:endParaRPr>
          </a:p>
        </p:txBody>
      </p:sp>
    </p:spTree>
    <p:extLst>
      <p:ext uri="{BB962C8B-B14F-4D97-AF65-F5344CB8AC3E}">
        <p14:creationId xmlns:p14="http://schemas.microsoft.com/office/powerpoint/2010/main" val="1311354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solidFill>
                  <a:srgbClr val="000000"/>
                </a:solidFill>
                <a:latin typeface="Times New Roman" pitchFamily="18" charset="0"/>
              </a:rPr>
              <a:t>Ensure all dates and titles are input </a:t>
            </a:r>
          </a:p>
          <a:p>
            <a:pPr defTabSz="931774"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1774"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defTabSz="931774"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1774"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Imagine you have to audit other companies to see if they could have the same issues.</a:t>
            </a:r>
          </a:p>
          <a:p>
            <a:pPr defTabSz="931774"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1774"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These questions should start with: Do you ensure…………………?</a:t>
            </a:r>
            <a:endParaRPr lang="en-US" dirty="0">
              <a:solidFill>
                <a:srgbClr val="000000"/>
              </a:solidFill>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t>51</a:t>
            </a:fld>
            <a:endParaRPr lang="en-US" dirty="0"/>
          </a:p>
        </p:txBody>
      </p:sp>
    </p:spTree>
    <p:extLst>
      <p:ext uri="{BB962C8B-B14F-4D97-AF65-F5344CB8AC3E}">
        <p14:creationId xmlns:p14="http://schemas.microsoft.com/office/powerpoint/2010/main" val="162054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solidFill>
                  <a:srgbClr val="000000"/>
                </a:solidFill>
                <a:latin typeface="Times New Roman" pitchFamily="18" charset="0"/>
              </a:rPr>
              <a:t>Ensure all dates and titles are input </a:t>
            </a:r>
          </a:p>
          <a:p>
            <a:pPr defTabSz="931774"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1774"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defTabSz="931774"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1774"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Imagine you have to audit other companies to see if they could have the same issues.</a:t>
            </a:r>
          </a:p>
          <a:p>
            <a:pPr defTabSz="931774"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1774"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These questions should start with: Do you ensure…………………?</a:t>
            </a:r>
            <a:endParaRPr lang="en-US" dirty="0">
              <a:solidFill>
                <a:srgbClr val="000000"/>
              </a:solidFill>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t>10</a:t>
            </a:fld>
            <a:endParaRPr lang="en-US" dirty="0"/>
          </a:p>
        </p:txBody>
      </p:sp>
    </p:spTree>
    <p:extLst>
      <p:ext uri="{BB962C8B-B14F-4D97-AF65-F5344CB8AC3E}">
        <p14:creationId xmlns:p14="http://schemas.microsoft.com/office/powerpoint/2010/main" val="217541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eaLnBrk="0" fontAlgn="base" hangingPunct="0">
              <a:spcBef>
                <a:spcPct val="30000"/>
              </a:spcBef>
              <a:spcAft>
                <a:spcPct val="0"/>
              </a:spcAft>
              <a:defRPr/>
            </a:pPr>
            <a:r>
              <a:rPr lang="en-US" sz="1300" dirty="0">
                <a:solidFill>
                  <a:srgbClr val="000000"/>
                </a:solidFill>
                <a:latin typeface="Times New Roman" pitchFamily="18" charset="0"/>
              </a:rPr>
              <a:t>Ensure all dates and titles are input </a:t>
            </a:r>
          </a:p>
          <a:p>
            <a:pPr defTabSz="931717" eaLnBrk="0" fontAlgn="base" hangingPunct="0">
              <a:spcBef>
                <a:spcPct val="30000"/>
              </a:spcBef>
              <a:spcAft>
                <a:spcPct val="0"/>
              </a:spcAft>
              <a:defRPr/>
            </a:pPr>
            <a:endParaRPr lang="en-US" sz="1300" dirty="0">
              <a:solidFill>
                <a:srgbClr val="000000"/>
              </a:solidFill>
              <a:latin typeface="Times New Roman" pitchFamily="18" charset="0"/>
            </a:endParaRPr>
          </a:p>
          <a:p>
            <a:pPr defTabSz="931717" eaLnBrk="0" fontAlgn="base" hangingPunct="0">
              <a:spcBef>
                <a:spcPct val="30000"/>
              </a:spcBef>
              <a:spcAft>
                <a:spcPct val="0"/>
              </a:spcAft>
              <a:defRPr/>
            </a:pPr>
            <a:r>
              <a:rPr lang="en-US" sz="1300" dirty="0">
                <a:solidFill>
                  <a:srgbClr val="000000"/>
                </a:solidFill>
                <a:latin typeface="Times New Roman" pitchFamily="18" charset="0"/>
              </a:rPr>
              <a:t>A short description should be provided without mentioning names of contractors or individuals.  You should include, what happened, to who (by job title) and what injuries this resulted in.  Nothing more!</a:t>
            </a:r>
          </a:p>
          <a:p>
            <a:pPr defTabSz="931717" eaLnBrk="0" fontAlgn="base" hangingPunct="0">
              <a:spcBef>
                <a:spcPct val="30000"/>
              </a:spcBef>
              <a:spcAft>
                <a:spcPct val="0"/>
              </a:spcAft>
              <a:defRPr/>
            </a:pPr>
            <a:endParaRPr lang="en-US" sz="1300" dirty="0">
              <a:solidFill>
                <a:srgbClr val="000000"/>
              </a:solidFill>
              <a:latin typeface="Times New Roman" pitchFamily="18" charset="0"/>
            </a:endParaRPr>
          </a:p>
          <a:p>
            <a:pPr defTabSz="931717" eaLnBrk="0" fontAlgn="base" hangingPunct="0">
              <a:spcBef>
                <a:spcPct val="30000"/>
              </a:spcBef>
              <a:spcAft>
                <a:spcPct val="0"/>
              </a:spcAft>
              <a:defRPr/>
            </a:pPr>
            <a:r>
              <a:rPr lang="en-US" sz="1300" dirty="0">
                <a:solidFill>
                  <a:srgbClr val="000000"/>
                </a:solidFill>
                <a:latin typeface="Times New Roman" pitchFamily="18" charset="0"/>
              </a:rPr>
              <a:t>Four to five bullet points highlighting the main findings from the investigation.  Remember the target audience is the front line staff so this should be written in simple terms in a way that everyone can understand.</a:t>
            </a:r>
          </a:p>
          <a:p>
            <a:pPr defTabSz="931717" eaLnBrk="0" fontAlgn="base" hangingPunct="0">
              <a:spcBef>
                <a:spcPct val="30000"/>
              </a:spcBef>
              <a:spcAft>
                <a:spcPct val="0"/>
              </a:spcAft>
              <a:defRPr/>
            </a:pPr>
            <a:endParaRPr lang="en-US" sz="1300" dirty="0">
              <a:solidFill>
                <a:srgbClr val="000000"/>
              </a:solidFill>
              <a:latin typeface="Times New Roman" pitchFamily="18" charset="0"/>
            </a:endParaRPr>
          </a:p>
          <a:p>
            <a:pPr defTabSz="931717" eaLnBrk="0" fontAlgn="base" hangingPunct="0">
              <a:spcBef>
                <a:spcPct val="30000"/>
              </a:spcBef>
              <a:spcAft>
                <a:spcPct val="0"/>
              </a:spcAft>
              <a:defRPr/>
            </a:pPr>
            <a:r>
              <a:rPr lang="en-US" sz="1300" dirty="0">
                <a:solidFill>
                  <a:srgbClr val="000000"/>
                </a:solidFill>
                <a:latin typeface="Times New Roman" pitchFamily="18" charset="0"/>
              </a:rPr>
              <a:t>The strap line should be the main point you want to get across</a:t>
            </a:r>
          </a:p>
          <a:p>
            <a:pPr defTabSz="931717" eaLnBrk="0" fontAlgn="base" hangingPunct="0">
              <a:spcBef>
                <a:spcPct val="30000"/>
              </a:spcBef>
              <a:spcAft>
                <a:spcPct val="0"/>
              </a:spcAft>
              <a:defRPr/>
            </a:pPr>
            <a:endParaRPr lang="en-US" sz="1300" dirty="0">
              <a:solidFill>
                <a:srgbClr val="000000"/>
              </a:solidFill>
              <a:latin typeface="Times New Roman" pitchFamily="18" charset="0"/>
            </a:endParaRPr>
          </a:p>
          <a:p>
            <a:pPr defTabSz="931717" eaLnBrk="0" fontAlgn="base" hangingPunct="0">
              <a:spcBef>
                <a:spcPct val="30000"/>
              </a:spcBef>
              <a:spcAft>
                <a:spcPct val="0"/>
              </a:spcAft>
              <a:defRPr/>
            </a:pPr>
            <a:r>
              <a:rPr lang="en-US" sz="1300" dirty="0">
                <a:solidFill>
                  <a:srgbClr val="000000"/>
                </a:solidFill>
                <a:latin typeface="Times New Roman" pitchFamily="18" charset="0"/>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defTabSz="931717">
              <a:defRPr/>
            </a:pPr>
            <a:r>
              <a:rPr lang="en-US" dirty="0">
                <a:solidFill>
                  <a:srgbClr val="000000"/>
                </a:solidFill>
              </a:rPr>
              <a:t>Confidential - Not to be shared outside of PDO/PDO contractors </a:t>
            </a:r>
          </a:p>
          <a:p>
            <a:pPr defTabSz="931717">
              <a:defRPr/>
            </a:pPr>
            <a:endParaRPr lang="en-US" dirty="0">
              <a:solidFill>
                <a:prstClr val="black"/>
              </a:solidFill>
            </a:endParaRPr>
          </a:p>
        </p:txBody>
      </p:sp>
      <p:sp>
        <p:nvSpPr>
          <p:cNvPr id="5" name="Slide Number Placeholder 4"/>
          <p:cNvSpPr>
            <a:spLocks noGrp="1"/>
          </p:cNvSpPr>
          <p:nvPr>
            <p:ph type="sldNum" sz="quarter" idx="5"/>
          </p:nvPr>
        </p:nvSpPr>
        <p:spPr/>
        <p:txBody>
          <a:bodyPr/>
          <a:lstStyle/>
          <a:p>
            <a:pPr defTabSz="931717">
              <a:defRPr/>
            </a:pPr>
            <a:fld id="{F88714CE-FB4E-4316-BED5-DE0DF6B1D8E5}" type="slidenum">
              <a:rPr lang="en-US">
                <a:solidFill>
                  <a:prstClr val="black"/>
                </a:solidFill>
              </a:rPr>
              <a:pPr defTabSz="931717">
                <a:defRPr/>
              </a:pPr>
              <a:t>11</a:t>
            </a:fld>
            <a:endParaRPr lang="en-US" dirty="0">
              <a:solidFill>
                <a:prstClr val="black"/>
              </a:solidFill>
            </a:endParaRPr>
          </a:p>
        </p:txBody>
      </p:sp>
    </p:spTree>
    <p:extLst>
      <p:ext uri="{BB962C8B-B14F-4D97-AF65-F5344CB8AC3E}">
        <p14:creationId xmlns:p14="http://schemas.microsoft.com/office/powerpoint/2010/main" val="1311354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eaLnBrk="0" fontAlgn="base" hangingPunct="0">
              <a:spcBef>
                <a:spcPct val="30000"/>
              </a:spcBef>
              <a:spcAft>
                <a:spcPct val="0"/>
              </a:spcAft>
              <a:defRPr/>
            </a:pPr>
            <a:r>
              <a:rPr lang="en-US" sz="1300" dirty="0">
                <a:solidFill>
                  <a:srgbClr val="000000"/>
                </a:solidFill>
                <a:latin typeface="Times New Roman" pitchFamily="18" charset="0"/>
              </a:rPr>
              <a:t>Ensure all dates and titles are input </a:t>
            </a:r>
          </a:p>
          <a:p>
            <a:pPr defTabSz="931717" eaLnBrk="0" fontAlgn="base" hangingPunct="0">
              <a:spcBef>
                <a:spcPct val="30000"/>
              </a:spcBef>
              <a:spcAft>
                <a:spcPct val="0"/>
              </a:spcAft>
              <a:defRPr/>
            </a:pPr>
            <a:endParaRPr lang="en-US" sz="1300" dirty="0">
              <a:solidFill>
                <a:srgbClr val="0033CC"/>
              </a:solidFill>
              <a:cs typeface="Calibri" panose="020F0502020204030204" pitchFamily="34" charset="0"/>
              <a:sym typeface="Wingdings" pitchFamily="2" charset="2"/>
            </a:endParaRPr>
          </a:p>
          <a:p>
            <a:pPr defTabSz="931717" eaLnBrk="0" fontAlgn="base" hangingPunct="0">
              <a:spcBef>
                <a:spcPct val="30000"/>
              </a:spcBef>
              <a:spcAft>
                <a:spcPct val="0"/>
              </a:spcAft>
              <a:defRPr/>
            </a:pPr>
            <a:r>
              <a:rPr lang="en-US" sz="1300" dirty="0">
                <a:solidFill>
                  <a:srgbClr val="0033CC"/>
                </a:solidFill>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defTabSz="931717" eaLnBrk="0" fontAlgn="base" hangingPunct="0">
              <a:spcBef>
                <a:spcPct val="30000"/>
              </a:spcBef>
              <a:spcAft>
                <a:spcPct val="0"/>
              </a:spcAft>
              <a:defRPr/>
            </a:pPr>
            <a:endParaRPr lang="en-US" sz="1300" dirty="0">
              <a:solidFill>
                <a:srgbClr val="0033CC"/>
              </a:solidFill>
              <a:cs typeface="Calibri" panose="020F0502020204030204" pitchFamily="34" charset="0"/>
              <a:sym typeface="Wingdings" pitchFamily="2" charset="2"/>
            </a:endParaRPr>
          </a:p>
          <a:p>
            <a:pPr defTabSz="931717" eaLnBrk="0" fontAlgn="base" hangingPunct="0">
              <a:spcBef>
                <a:spcPct val="30000"/>
              </a:spcBef>
              <a:spcAft>
                <a:spcPct val="0"/>
              </a:spcAft>
              <a:defRPr/>
            </a:pPr>
            <a:r>
              <a:rPr lang="en-US" sz="1300" dirty="0">
                <a:solidFill>
                  <a:srgbClr val="0033CC"/>
                </a:solidFill>
                <a:cs typeface="Calibri" panose="020F0502020204030204" pitchFamily="34" charset="0"/>
                <a:sym typeface="Wingdings" pitchFamily="2" charset="2"/>
              </a:rPr>
              <a:t>Imagine you have to audit other companies to see if they could have the same issues.</a:t>
            </a:r>
          </a:p>
          <a:p>
            <a:pPr defTabSz="931717" eaLnBrk="0" fontAlgn="base" hangingPunct="0">
              <a:spcBef>
                <a:spcPct val="30000"/>
              </a:spcBef>
              <a:spcAft>
                <a:spcPct val="0"/>
              </a:spcAft>
              <a:defRPr/>
            </a:pPr>
            <a:endParaRPr lang="en-US" sz="1300" dirty="0">
              <a:solidFill>
                <a:srgbClr val="0033CC"/>
              </a:solidFill>
              <a:cs typeface="Calibri" panose="020F0502020204030204" pitchFamily="34" charset="0"/>
              <a:sym typeface="Wingdings" pitchFamily="2" charset="2"/>
            </a:endParaRPr>
          </a:p>
          <a:p>
            <a:pPr defTabSz="931717" eaLnBrk="0" fontAlgn="base" hangingPunct="0">
              <a:spcBef>
                <a:spcPct val="30000"/>
              </a:spcBef>
              <a:spcAft>
                <a:spcPct val="0"/>
              </a:spcAft>
              <a:defRPr/>
            </a:pPr>
            <a:r>
              <a:rPr lang="en-US" sz="1300" dirty="0">
                <a:solidFill>
                  <a:srgbClr val="0033CC"/>
                </a:solidFill>
                <a:cs typeface="Calibri" panose="020F0502020204030204" pitchFamily="34" charset="0"/>
                <a:sym typeface="Wingdings" pitchFamily="2" charset="2"/>
              </a:rPr>
              <a:t>These questions should start with: Do you ensure…………………?</a:t>
            </a:r>
            <a:endParaRPr lang="en-US" sz="1300" dirty="0">
              <a:solidFill>
                <a:srgbClr val="000000"/>
              </a:solidFill>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dirty="0">
                <a:solidFill>
                  <a:srgbClr val="000000"/>
                </a:solidFill>
              </a:rPr>
              <a:t>Confidential - Not to be shared outside of PDO/PDO contractors </a:t>
            </a:r>
          </a:p>
          <a:p>
            <a:endParaRPr lang="en-US" dirty="0"/>
          </a:p>
        </p:txBody>
      </p:sp>
      <p:sp>
        <p:nvSpPr>
          <p:cNvPr id="5" name="Slide Number Placeholder 4"/>
          <p:cNvSpPr>
            <a:spLocks noGrp="1"/>
          </p:cNvSpPr>
          <p:nvPr>
            <p:ph type="sldNum" sz="quarter" idx="5"/>
          </p:nvPr>
        </p:nvSpPr>
        <p:spPr/>
        <p:txBody>
          <a:bodyPr/>
          <a:lstStyle/>
          <a:p>
            <a:fld id="{F88714CE-FB4E-4316-BED5-DE0DF6B1D8E5}" type="slidenum">
              <a:rPr lang="en-US" smtClean="0"/>
              <a:t>12</a:t>
            </a:fld>
            <a:endParaRPr lang="en-US" dirty="0"/>
          </a:p>
        </p:txBody>
      </p:sp>
    </p:spTree>
    <p:extLst>
      <p:ext uri="{BB962C8B-B14F-4D97-AF65-F5344CB8AC3E}">
        <p14:creationId xmlns:p14="http://schemas.microsoft.com/office/powerpoint/2010/main" val="162054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0A81E8-6622-4A49-9FF2-EB24B86713DF}" type="datetime1">
              <a:rPr lang="en-US" smtClean="0"/>
              <a:t>31/08/2023</a:t>
            </a:fld>
            <a:endParaRPr lang="en-US"/>
          </a:p>
        </p:txBody>
      </p:sp>
      <p:sp>
        <p:nvSpPr>
          <p:cNvPr id="5" name="Footer Placeholder 4"/>
          <p:cNvSpPr>
            <a:spLocks noGrp="1"/>
          </p:cNvSpPr>
          <p:nvPr>
            <p:ph type="ftr" sz="quarter" idx="11"/>
          </p:nvPr>
        </p:nvSpPr>
        <p:spPr/>
        <p:txBody>
          <a:bodyPr/>
          <a:lstStyle/>
          <a:p>
            <a:r>
              <a:rPr lang="en-US"/>
              <a:t>V 1 (2020)</a:t>
            </a:r>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561609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6146D2-AFA6-4972-98EA-669A7C4EF4C1}" type="datetime1">
              <a:rPr lang="en-US" smtClean="0"/>
              <a:t>31/08/2023</a:t>
            </a:fld>
            <a:endParaRPr lang="en-US"/>
          </a:p>
        </p:txBody>
      </p:sp>
      <p:sp>
        <p:nvSpPr>
          <p:cNvPr id="5" name="Footer Placeholder 4"/>
          <p:cNvSpPr>
            <a:spLocks noGrp="1"/>
          </p:cNvSpPr>
          <p:nvPr>
            <p:ph type="ftr" sz="quarter" idx="11"/>
          </p:nvPr>
        </p:nvSpPr>
        <p:spPr/>
        <p:txBody>
          <a:bodyPr/>
          <a:lstStyle/>
          <a:p>
            <a:r>
              <a:rPr lang="en-US"/>
              <a:t>V 1 (2020)</a:t>
            </a:r>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8454024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9202909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5479584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8131907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6709908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4038597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7725235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3496477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2596926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7670207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050141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44A6E8-E675-402B-A2BD-D7D9A0B28C11}" type="datetime1">
              <a:rPr lang="en-US" smtClean="0"/>
              <a:t>31/08/2023</a:t>
            </a:fld>
            <a:endParaRPr lang="en-US"/>
          </a:p>
        </p:txBody>
      </p:sp>
      <p:sp>
        <p:nvSpPr>
          <p:cNvPr id="5" name="Footer Placeholder 4"/>
          <p:cNvSpPr>
            <a:spLocks noGrp="1"/>
          </p:cNvSpPr>
          <p:nvPr>
            <p:ph type="ftr" sz="quarter" idx="11"/>
          </p:nvPr>
        </p:nvSpPr>
        <p:spPr/>
        <p:txBody>
          <a:bodyPr/>
          <a:lstStyle/>
          <a:p>
            <a:r>
              <a:rPr lang="en-US"/>
              <a:t>V 1 (2020)</a:t>
            </a:r>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1829447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67781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31/08/2023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261015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31/08/2023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3786663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31/08/2023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3792767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31/08/2023</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186291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31/08/2023</a:t>
            </a:fld>
            <a:endParaRPr lang="en-US"/>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1780083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31/08/2023</a:t>
            </a:fld>
            <a:endParaRPr lang="en-US"/>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231012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31/08/2023</a:t>
            </a:fld>
            <a:endParaRPr lang="en-US"/>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4124408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31/08/2023</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136090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2D58F9-0DED-40AE-A7F2-D2F56296859A}" type="datetime1">
              <a:rPr lang="en-US" smtClean="0"/>
              <a:t>31/08/2023</a:t>
            </a:fld>
            <a:endParaRPr lang="en-US"/>
          </a:p>
        </p:txBody>
      </p:sp>
      <p:sp>
        <p:nvSpPr>
          <p:cNvPr id="5" name="Footer Placeholder 4"/>
          <p:cNvSpPr>
            <a:spLocks noGrp="1"/>
          </p:cNvSpPr>
          <p:nvPr>
            <p:ph type="ftr" sz="quarter" idx="11"/>
          </p:nvPr>
        </p:nvSpPr>
        <p:spPr/>
        <p:txBody>
          <a:bodyPr/>
          <a:lstStyle/>
          <a:p>
            <a:r>
              <a:rPr lang="en-US"/>
              <a:t>V 1 (2020)</a:t>
            </a:r>
            <a:endParaRPr lang="en-US" dirty="0"/>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881510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31/08/2023</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4085275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31/08/2023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2481967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31/08/2023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2915987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C00A81E8-6622-4A49-9FF2-EB24B86713DF}" type="datetime1">
              <a:rPr lang="en-US" smtClean="0"/>
              <a:t>31/08/2023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r>
              <a:rPr lang="en-US"/>
              <a:t>V 1 (2020)</a:t>
            </a:r>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t>‹#›</a:t>
            </a:fld>
            <a:endParaRPr lang="en-US"/>
          </a:p>
        </p:txBody>
      </p:sp>
    </p:spTree>
    <p:extLst>
      <p:ext uri="{BB962C8B-B14F-4D97-AF65-F5344CB8AC3E}">
        <p14:creationId xmlns:p14="http://schemas.microsoft.com/office/powerpoint/2010/main" val="4154057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730854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967291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510683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046093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14884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078368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F2CA95-DD1B-4F67-8C36-13F320194810}" type="datetime1">
              <a:rPr lang="en-US" smtClean="0"/>
              <a:t>31/08/2023</a:t>
            </a:fld>
            <a:endParaRPr lang="en-US"/>
          </a:p>
        </p:txBody>
      </p:sp>
      <p:sp>
        <p:nvSpPr>
          <p:cNvPr id="5" name="Footer Placeholder 4"/>
          <p:cNvSpPr>
            <a:spLocks noGrp="1"/>
          </p:cNvSpPr>
          <p:nvPr>
            <p:ph type="ftr" sz="quarter" idx="11"/>
          </p:nvPr>
        </p:nvSpPr>
        <p:spPr/>
        <p:txBody>
          <a:bodyPr/>
          <a:lstStyle/>
          <a:p>
            <a:r>
              <a:rPr lang="en-US"/>
              <a:t>V 1 (2020)</a:t>
            </a:r>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905112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484346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465003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941555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72242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851598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902382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950723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017589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733279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40346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8C7674-DBA0-440A-8265-C49A3552B907}" type="datetime1">
              <a:rPr lang="en-US" smtClean="0"/>
              <a:t>31/08/2023</a:t>
            </a:fld>
            <a:endParaRPr lang="en-US"/>
          </a:p>
        </p:txBody>
      </p:sp>
      <p:sp>
        <p:nvSpPr>
          <p:cNvPr id="6" name="Footer Placeholder 5"/>
          <p:cNvSpPr>
            <a:spLocks noGrp="1"/>
          </p:cNvSpPr>
          <p:nvPr>
            <p:ph type="ftr" sz="quarter" idx="11"/>
          </p:nvPr>
        </p:nvSpPr>
        <p:spPr/>
        <p:txBody>
          <a:bodyPr/>
          <a:lstStyle/>
          <a:p>
            <a:r>
              <a:rPr lang="en-US"/>
              <a:t>V 1 (2020)</a:t>
            </a:r>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535157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700973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707552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075926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502062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075628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295755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972201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9946444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607261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05713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9AF15A-1620-45AF-A5BF-538FE3A47A7A}" type="datetime1">
              <a:rPr lang="en-US" smtClean="0"/>
              <a:t>31/08/2023</a:t>
            </a:fld>
            <a:endParaRPr lang="en-US"/>
          </a:p>
        </p:txBody>
      </p:sp>
      <p:sp>
        <p:nvSpPr>
          <p:cNvPr id="8" name="Footer Placeholder 7"/>
          <p:cNvSpPr>
            <a:spLocks noGrp="1"/>
          </p:cNvSpPr>
          <p:nvPr>
            <p:ph type="ftr" sz="quarter" idx="11"/>
          </p:nvPr>
        </p:nvSpPr>
        <p:spPr/>
        <p:txBody>
          <a:bodyPr/>
          <a:lstStyle/>
          <a:p>
            <a:r>
              <a:rPr lang="en-US"/>
              <a:t>V 1 (2020)</a:t>
            </a:r>
          </a:p>
        </p:txBody>
      </p:sp>
      <p:sp>
        <p:nvSpPr>
          <p:cNvPr id="9" name="Slide Number Placeholder 8"/>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633099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946790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094680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000694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549271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619529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092919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841081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526623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937741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79904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24A1C8-634E-467E-BB69-93B0A13CDE3C}" type="datetime1">
              <a:rPr lang="en-US" smtClean="0"/>
              <a:t>31/08/2023</a:t>
            </a:fld>
            <a:endParaRPr lang="en-US"/>
          </a:p>
        </p:txBody>
      </p:sp>
      <p:sp>
        <p:nvSpPr>
          <p:cNvPr id="4" name="Footer Placeholder 3"/>
          <p:cNvSpPr>
            <a:spLocks noGrp="1"/>
          </p:cNvSpPr>
          <p:nvPr>
            <p:ph type="ftr" sz="quarter" idx="11"/>
          </p:nvPr>
        </p:nvSpPr>
        <p:spPr/>
        <p:txBody>
          <a:bodyPr/>
          <a:lstStyle/>
          <a:p>
            <a:r>
              <a:rPr lang="en-US"/>
              <a:t>V 1 (2020)</a:t>
            </a:r>
          </a:p>
        </p:txBody>
      </p:sp>
      <p:sp>
        <p:nvSpPr>
          <p:cNvPr id="5" name="Slide Number Placeholder 4"/>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24516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1080303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99241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538450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1850447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9389267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983396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6022816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4947598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8543774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21227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EAE86-4E98-45D3-976A-F4279866EDBF}" type="datetime1">
              <a:rPr lang="en-US" smtClean="0"/>
              <a:t>31/08/2023</a:t>
            </a:fld>
            <a:endParaRPr lang="en-US"/>
          </a:p>
        </p:txBody>
      </p:sp>
      <p:sp>
        <p:nvSpPr>
          <p:cNvPr id="3" name="Footer Placeholder 2"/>
          <p:cNvSpPr>
            <a:spLocks noGrp="1"/>
          </p:cNvSpPr>
          <p:nvPr>
            <p:ph type="ftr" sz="quarter" idx="11"/>
          </p:nvPr>
        </p:nvSpPr>
        <p:spPr/>
        <p:txBody>
          <a:bodyPr/>
          <a:lstStyle/>
          <a:p>
            <a:r>
              <a:rPr lang="en-US"/>
              <a:t>V 1 (2020)</a:t>
            </a:r>
          </a:p>
        </p:txBody>
      </p:sp>
      <p:sp>
        <p:nvSpPr>
          <p:cNvPr id="4" name="Slide Number Placeholder 3"/>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1725746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7499819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3613647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552098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252625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6042253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8526583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8086626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4143103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275400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299006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D8C93D-2470-45CB-B76C-8928E4B4B22A}" type="datetime1">
              <a:rPr lang="en-US" smtClean="0"/>
              <a:t>31/08/2023</a:t>
            </a:fld>
            <a:endParaRPr lang="en-US"/>
          </a:p>
        </p:txBody>
      </p:sp>
      <p:sp>
        <p:nvSpPr>
          <p:cNvPr id="6" name="Footer Placeholder 5"/>
          <p:cNvSpPr>
            <a:spLocks noGrp="1"/>
          </p:cNvSpPr>
          <p:nvPr>
            <p:ph type="ftr" sz="quarter" idx="11"/>
          </p:nvPr>
        </p:nvSpPr>
        <p:spPr/>
        <p:txBody>
          <a:bodyPr/>
          <a:lstStyle/>
          <a:p>
            <a:r>
              <a:rPr lang="en-US"/>
              <a:t>V 1 (2020)</a:t>
            </a:r>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4585800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783866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1216753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2153380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2073184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7953945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4408392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5831959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6559020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677712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F6AEF2-20D4-7547-BF78-1F3F36FB60DC}" type="datetimeFigureOut">
              <a:rPr lang="en-US" smtClean="0"/>
              <a:t>31/08/2023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544575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EDC80C-0517-4D4D-B5C2-CBC9DB2DDDD2}" type="datetime1">
              <a:rPr lang="en-US" smtClean="0"/>
              <a:t>31/08/2023</a:t>
            </a:fld>
            <a:endParaRPr lang="en-US"/>
          </a:p>
        </p:txBody>
      </p:sp>
      <p:sp>
        <p:nvSpPr>
          <p:cNvPr id="6" name="Footer Placeholder 5"/>
          <p:cNvSpPr>
            <a:spLocks noGrp="1"/>
          </p:cNvSpPr>
          <p:nvPr>
            <p:ph type="ftr" sz="quarter" idx="11"/>
          </p:nvPr>
        </p:nvSpPr>
        <p:spPr/>
        <p:txBody>
          <a:bodyPr/>
          <a:lstStyle/>
          <a:p>
            <a:r>
              <a:rPr lang="en-US"/>
              <a:t>V 1 (2020)</a:t>
            </a:r>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85036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F6AEF2-20D4-7547-BF78-1F3F36FB60DC}" type="datetimeFigureOut">
              <a:rPr lang="en-US" smtClean="0"/>
              <a:t>31/08/2023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676879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F6AEF2-20D4-7547-BF78-1F3F36FB60DC}" type="datetimeFigureOut">
              <a:rPr lang="en-US" smtClean="0"/>
              <a:t>31/08/2023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2368910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F6AEF2-20D4-7547-BF78-1F3F36FB60DC}" type="datetimeFigureOut">
              <a:rPr lang="en-US" smtClean="0"/>
              <a:t>31/08/2023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1460449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F6AEF2-20D4-7547-BF78-1F3F36FB60DC}" type="datetimeFigureOut">
              <a:rPr lang="en-US" smtClean="0"/>
              <a:t>31/08/2023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858488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F6AEF2-20D4-7547-BF78-1F3F36FB60DC}" type="datetimeFigureOut">
              <a:rPr lang="en-US" smtClean="0"/>
              <a:t>31/08/2023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41475718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F6AEF2-20D4-7547-BF78-1F3F36FB60DC}" type="datetimeFigureOut">
              <a:rPr lang="en-US" smtClean="0"/>
              <a:t>31/08/2023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0079744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F6AEF2-20D4-7547-BF78-1F3F36FB60DC}" type="datetimeFigureOut">
              <a:rPr lang="en-US" smtClean="0"/>
              <a:t>31/08/2023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3482924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F6AEF2-20D4-7547-BF78-1F3F36FB60DC}" type="datetimeFigureOut">
              <a:rPr lang="en-US" smtClean="0"/>
              <a:t>31/08/2023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9549358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F6AEF2-20D4-7547-BF78-1F3F36FB60DC}" type="datetimeFigureOut">
              <a:rPr lang="en-US" smtClean="0"/>
              <a:t>31/08/2023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0056729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F6AEF2-20D4-7547-BF78-1F3F36FB60DC}" type="datetimeFigureOut">
              <a:rPr lang="en-US" smtClean="0"/>
              <a:t>31/08/2023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86684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em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emf"/><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emf"/><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em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emf"/><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e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emf"/><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emf"/><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emf"/><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87E80-01D6-44AC-917B-580F775AE8DF}" type="datetime1">
              <a:rPr lang="en-US" smtClean="0"/>
              <a:t>31/08/2023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V 1 (2020)</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F64E4-CF39-E842-A871-400C57C21E39}" type="slidenum">
              <a:rPr lang="en-US" smtClean="0"/>
              <a:t>‹#›</a:t>
            </a:fld>
            <a:endParaRPr lang="en-US"/>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2438067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Gill Sans Ligh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ill Sans Ligh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ill Sans Ligh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ill Sans Ligh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ill Sans Ligh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269442835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7F793D94-46E7-4250-B4D8-DBE86B4351BE}" type="datetimeFigureOut">
              <a:rPr lang="en-US" smtClean="0"/>
              <a:t>31/08/2023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60706EFB-05E8-44CC-A8F4-420081A3BF1D}" type="slidenum">
              <a:rPr lang="en-US" smtClean="0"/>
              <a:t>‹#›</a:t>
            </a:fld>
            <a:endParaRPr lang="en-US"/>
          </a:p>
        </p:txBody>
      </p:sp>
      <p:pic>
        <p:nvPicPr>
          <p:cNvPr id="7" name="Picture 6">
            <a:extLst>
              <a:ext uri="{FF2B5EF4-FFF2-40B4-BE49-F238E27FC236}">
                <a16:creationId xmlns:a16="http://schemas.microsoft.com/office/drawing/2014/main" id="{2F5837F4-0EF0-4EB8-A16D-265E78EE0C93}"/>
              </a:ext>
            </a:extLst>
          </p:cNvPr>
          <p:cNvPicPr>
            <a:picLocks noChangeAspect="1"/>
          </p:cNvPicPr>
          <p:nvPr/>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133824905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AED87E80-01D6-44AC-917B-580F775AE8DF}" type="datetime1">
              <a:rPr lang="en-US" smtClean="0"/>
              <a:t>31/08/2023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a:t>V 1 (2020)</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t>‹#›</a:t>
            </a:fld>
            <a:endParaRPr lang="en-US"/>
          </a:p>
        </p:txBody>
      </p:sp>
      <p:pic>
        <p:nvPicPr>
          <p:cNvPr id="7" name="Picture 6">
            <a:extLst>
              <a:ext uri="{FF2B5EF4-FFF2-40B4-BE49-F238E27FC236}">
                <a16:creationId xmlns:a16="http://schemas.microsoft.com/office/drawing/2014/main" id="{2F5837F4-0EF0-4EB8-A16D-265E78EE0C93}"/>
              </a:ext>
            </a:extLst>
          </p:cNvPr>
          <p:cNvPicPr>
            <a:picLocks noChangeAspect="1"/>
          </p:cNvPicPr>
          <p:nvPr/>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389095041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219996023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360357535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208961851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61249190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31/08/2023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9289915" y="6671146"/>
              <a:ext cx="2340722" cy="187258"/>
            </a:xfrm>
            <a:prstGeom prst="rect">
              <a:avLst/>
            </a:prstGeom>
          </p:spPr>
        </p:pic>
      </p:grpSp>
      <p:sp>
        <p:nvSpPr>
          <p:cNvPr id="59" name="Title 4">
            <a:extLst>
              <a:ext uri="{FF2B5EF4-FFF2-40B4-BE49-F238E27FC236}">
                <a16:creationId xmlns:a16="http://schemas.microsoft.com/office/drawing/2014/main" id="{1CE45F78-3908-4D1A-82F1-C1ADC42E3FB1}"/>
              </a:ext>
            </a:extLst>
          </p:cNvPr>
          <p:cNvSpPr txBox="1">
            <a:spLocks/>
          </p:cNvSpPr>
          <p:nvPr userDrawn="1"/>
        </p:nvSpPr>
        <p:spPr>
          <a:xfrm>
            <a:off x="190919" y="-2342"/>
            <a:ext cx="12001081" cy="453582"/>
          </a:xfrm>
          <a:prstGeom prst="rect">
            <a:avLst/>
          </a:prstGeom>
          <a:solidFill>
            <a:srgbClr val="FFC91D"/>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a:lstStyle>
          <a:p>
            <a:pPr algn="ctr">
              <a:defRPr/>
            </a:pPr>
            <a:r>
              <a:rPr lang="en-GB" sz="2400" b="1" dirty="0">
                <a:solidFill>
                  <a:srgbClr val="00B050"/>
                </a:solidFill>
                <a:ea typeface="MS PGothic" pitchFamily="34" charset="-128"/>
                <a:cs typeface="+mj-cs"/>
              </a:rPr>
              <a:t>LTI 02, 14 March 2023, Arabian Industries Projects LLC</a:t>
            </a:r>
            <a:endParaRPr lang="en-US" sz="2400" b="1"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539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6AEF2-20D4-7547-BF78-1F3F36FB60DC}" type="datetimeFigureOut">
              <a:rPr lang="en-US" smtClean="0"/>
              <a:t>31/08/2023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F64E4-CF39-E842-A871-400C57C21E39}" type="slidenum">
              <a:rPr lang="en-US" smtClean="0"/>
              <a:t>‹#›</a:t>
            </a:fld>
            <a:endParaRPr lang="en-US"/>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295738977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Gill Sans Ligh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ill Sans Ligh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ill Sans Ligh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ill Sans Ligh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ill Sans Ligh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0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35.png"/><Relationship Id="rId7" Type="http://schemas.openxmlformats.org/officeDocument/2006/relationships/slide" Target="slide30.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28.xml"/><Relationship Id="rId5" Type="http://schemas.openxmlformats.org/officeDocument/2006/relationships/slide" Target="slide26.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 Target="slide4.xml"/><Relationship Id="rId7" Type="http://schemas.openxmlformats.org/officeDocument/2006/relationships/slide" Target="slide44.xml"/><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slide" Target="slide39.xml"/><Relationship Id="rId5" Type="http://schemas.openxmlformats.org/officeDocument/2006/relationships/slide" Target="slide34.xml"/><Relationship Id="rId4" Type="http://schemas.openxmlformats.org/officeDocument/2006/relationships/slide" Target="slide23.xml"/><Relationship Id="rId9" Type="http://schemas.openxmlformats.org/officeDocument/2006/relationships/slide" Target="slide4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slide" Target="slide37.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68.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slide" Target="slide42.xml"/><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13.png"/><Relationship Id="rId3" Type="http://schemas.openxmlformats.org/officeDocument/2006/relationships/slide" Target="slide3.xml"/><Relationship Id="rId7" Type="http://schemas.openxmlformats.org/officeDocument/2006/relationships/slide" Target="slide11.xml"/><Relationship Id="rId12" Type="http://schemas.openxmlformats.org/officeDocument/2006/relationships/slide" Target="slide21.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slide" Target="slide9.xml"/><Relationship Id="rId11" Type="http://schemas.openxmlformats.org/officeDocument/2006/relationships/slide" Target="slide19.xml"/><Relationship Id="rId5" Type="http://schemas.openxmlformats.org/officeDocument/2006/relationships/slide" Target="slide7.xml"/><Relationship Id="rId10" Type="http://schemas.openxmlformats.org/officeDocument/2006/relationships/slide" Target="slide17.xml"/><Relationship Id="rId4" Type="http://schemas.openxmlformats.org/officeDocument/2006/relationships/slide" Target="slide5.xml"/><Relationship Id="rId9" Type="http://schemas.openxmlformats.org/officeDocument/2006/relationships/slide" Target="slide15.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79.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79.xml"/><Relationship Id="rId5" Type="http://schemas.openxmlformats.org/officeDocument/2006/relationships/image" Target="../media/image64.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slide" Target="slide3.xml"/><Relationship Id="rId4" Type="http://schemas.openxmlformats.org/officeDocument/2006/relationships/slide" Target="slide46.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90.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 Target="slide3.xml"/><Relationship Id="rId1" Type="http://schemas.openxmlformats.org/officeDocument/2006/relationships/slideLayout" Target="../slideLayouts/slideLayout18.xml"/><Relationship Id="rId5" Type="http://schemas.openxmlformats.org/officeDocument/2006/relationships/image" Target="../media/image70.png"/><Relationship Id="rId4" Type="http://schemas.openxmlformats.org/officeDocument/2006/relationships/slide" Target="slide50.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7" Type="http://schemas.microsoft.com/office/2007/relationships/hdphoto" Target="../media/hdphoto2.wdp"/><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emf"/><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4D588C-4311-4535-9104-5D5B665F6D48}"/>
              </a:ext>
            </a:extLst>
          </p:cNvPr>
          <p:cNvSpPr/>
          <p:nvPr/>
        </p:nvSpPr>
        <p:spPr>
          <a:xfrm>
            <a:off x="4995011" y="2937436"/>
            <a:ext cx="6358122" cy="1631985"/>
          </a:xfrm>
          <a:prstGeom prst="rect">
            <a:avLst/>
          </a:prstGeom>
        </p:spPr>
        <p:txBody>
          <a:bodyPr wrap="square">
            <a:spAutoFit/>
          </a:bodyPr>
          <a:lstStyle/>
          <a:p>
            <a:pPr marL="0" marR="0" lvl="0" indent="0" algn="ctr" defTabSz="957263" rtl="0" eaLnBrk="1" fontAlgn="auto" latinLnBrk="0" hangingPunct="1">
              <a:lnSpc>
                <a:spcPct val="100000"/>
              </a:lnSpc>
              <a:spcBef>
                <a:spcPct val="5000"/>
              </a:spcBef>
              <a:spcAft>
                <a:spcPts val="0"/>
              </a:spcAft>
              <a:buClrTx/>
              <a:buSzTx/>
              <a:buFontTx/>
              <a:buNone/>
              <a:tabLst/>
              <a:defRPr/>
            </a:pPr>
            <a:r>
              <a:rPr lang="en-US" altLang="en-US" sz="3600" b="1" dirty="0">
                <a:ln/>
                <a:solidFill>
                  <a:srgbClr val="FFC000"/>
                </a:solidFill>
                <a:latin typeface="Arial" panose="020B0604020202020204" pitchFamily="34" charset="0"/>
                <a:cs typeface="Arial" panose="020B0604020202020204" pitchFamily="34" charset="0"/>
              </a:rPr>
              <a:t>Learnings from Incidents</a:t>
            </a:r>
          </a:p>
          <a:p>
            <a:pPr marL="0" marR="0" lvl="0" indent="0" algn="ctr" defTabSz="957263" rtl="0" eaLnBrk="1" fontAlgn="auto" latinLnBrk="0" hangingPunct="1">
              <a:lnSpc>
                <a:spcPct val="100000"/>
              </a:lnSpc>
              <a:spcBef>
                <a:spcPct val="5000"/>
              </a:spcBef>
              <a:spcAft>
                <a:spcPts val="0"/>
              </a:spcAft>
              <a:buClrTx/>
              <a:buSzTx/>
              <a:buFontTx/>
              <a:buNone/>
              <a:tabLst/>
              <a:defRPr/>
            </a:pPr>
            <a:endParaRPr kumimoji="0" lang="en-US" altLang="en-US" sz="2500" b="1" i="0" u="none" strike="noStrike" kern="1200" cap="none" spc="0" normalizeH="0" baseline="0" noProof="0" dirty="0">
              <a:ln/>
              <a:solidFill>
                <a:srgbClr val="FFC000"/>
              </a:solidFill>
              <a:effectLst/>
              <a:uLnTx/>
              <a:uFillTx/>
              <a:latin typeface="Arial" panose="020B0604020202020204" pitchFamily="34" charset="0"/>
              <a:ea typeface="+mn-ea"/>
              <a:cs typeface="Arial" panose="020B0604020202020204" pitchFamily="34" charset="0"/>
            </a:endParaRPr>
          </a:p>
          <a:p>
            <a:pPr marL="0" marR="0" lvl="0" indent="0" algn="ctr" defTabSz="957263" rtl="0" eaLnBrk="1" fontAlgn="auto" latinLnBrk="0" hangingPunct="1">
              <a:lnSpc>
                <a:spcPct val="100000"/>
              </a:lnSpc>
              <a:spcBef>
                <a:spcPct val="5000"/>
              </a:spcBef>
              <a:spcAft>
                <a:spcPts val="0"/>
              </a:spcAft>
              <a:buClrTx/>
              <a:buSzTx/>
              <a:buFontTx/>
              <a:buNone/>
              <a:tabLst/>
              <a:defRPr/>
            </a:pPr>
            <a:r>
              <a:rPr lang="en-GB" sz="3600" b="1" dirty="0">
                <a:ln/>
                <a:solidFill>
                  <a:prstClr val="black"/>
                </a:solidFill>
                <a:latin typeface="Arial" panose="020B0604020202020204" pitchFamily="34" charset="0"/>
                <a:cs typeface="Arial" panose="020B0604020202020204" pitchFamily="34" charset="0"/>
              </a:rPr>
              <a:t>2023 Quarter Two Incidents</a:t>
            </a:r>
          </a:p>
        </p:txBody>
      </p:sp>
      <p:pic>
        <p:nvPicPr>
          <p:cNvPr id="15" name="Picture 14">
            <a:extLst>
              <a:ext uri="{FF2B5EF4-FFF2-40B4-BE49-F238E27FC236}">
                <a16:creationId xmlns:a16="http://schemas.microsoft.com/office/drawing/2014/main" id="{B82A70B3-CE87-494D-8B53-6A203C8000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72703" y="1067406"/>
            <a:ext cx="104794" cy="514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7E363EA-726A-4C57-94F8-30E32B169480}"/>
              </a:ext>
            </a:extLst>
          </p:cNvPr>
          <p:cNvSpPr/>
          <p:nvPr/>
        </p:nvSpPr>
        <p:spPr>
          <a:xfrm>
            <a:off x="6185105" y="1455710"/>
            <a:ext cx="4126230" cy="1116040"/>
          </a:xfrm>
          <a:prstGeom prst="rect">
            <a:avLst/>
          </a:prstGeom>
          <a:solidFill>
            <a:srgbClr val="F9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7263">
              <a:spcBef>
                <a:spcPct val="5000"/>
              </a:spcBef>
              <a:defRPr/>
            </a:pPr>
            <a:r>
              <a:rPr lang="en-US" altLang="en-US" sz="4400" b="1" spc="300" dirty="0">
                <a:solidFill>
                  <a:prstClr val="black"/>
                </a:solidFill>
                <a:latin typeface="Gill Sans MT" panose="020B0502020104020203" pitchFamily="34" charset="0"/>
              </a:rPr>
              <a:t>Mr. Musleh’s </a:t>
            </a:r>
          </a:p>
        </p:txBody>
      </p:sp>
      <p:pic>
        <p:nvPicPr>
          <p:cNvPr id="10" name="Picture 9">
            <a:extLst>
              <a:ext uri="{FF2B5EF4-FFF2-40B4-BE49-F238E27FC236}">
                <a16:creationId xmlns:a16="http://schemas.microsoft.com/office/drawing/2014/main" id="{2310BCFB-F9DF-4E07-9BBE-B7DDB02BCF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55" y="0"/>
            <a:ext cx="1396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erson wearing a safety vest&#10;&#10;Description automatically generated">
            <a:extLst>
              <a:ext uri="{FF2B5EF4-FFF2-40B4-BE49-F238E27FC236}">
                <a16:creationId xmlns:a16="http://schemas.microsoft.com/office/drawing/2014/main" id="{0DE35524-DCAF-4446-AA61-D785BDE933C3}"/>
              </a:ext>
            </a:extLst>
          </p:cNvPr>
          <p:cNvPicPr>
            <a:picLocks noChangeAspect="1"/>
          </p:cNvPicPr>
          <p:nvPr/>
        </p:nvPicPr>
        <p:blipFill rotWithShape="1">
          <a:blip r:embed="rId3">
            <a:extLst>
              <a:ext uri="{28A0092B-C50C-407E-A947-70E740481C1C}">
                <a14:useLocalDpi xmlns:a14="http://schemas.microsoft.com/office/drawing/2010/main" val="0"/>
              </a:ext>
            </a:extLst>
          </a:blip>
          <a:srcRect l="28999" r="33906"/>
          <a:stretch/>
        </p:blipFill>
        <p:spPr>
          <a:xfrm>
            <a:off x="838867" y="150920"/>
            <a:ext cx="2626228"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370826" y="-6892"/>
            <a:ext cx="11821173" cy="453582"/>
          </a:xfrm>
          <a:solidFill>
            <a:schemeClr val="accent4"/>
          </a:solidFill>
        </p:spPr>
        <p:txBody>
          <a:bodyPr>
            <a:normAutofit fontScale="90000"/>
          </a:bodyPr>
          <a:lstStyle/>
          <a:p>
            <a:pPr algn="ctr"/>
            <a:br>
              <a:rPr lang="en-GB" sz="2200" b="1" dirty="0">
                <a:ea typeface="MS PGothic" pitchFamily="34" charset="-128"/>
              </a:rPr>
            </a:br>
            <a:br>
              <a:rPr lang="en-GB" sz="2200" b="1" dirty="0">
                <a:ea typeface="MS PGothic" pitchFamily="34" charset="-128"/>
              </a:rPr>
            </a:br>
            <a:br>
              <a:rPr lang="en-GB" sz="2200" b="1" dirty="0">
                <a:ea typeface="MS PGothic" pitchFamily="34" charset="-128"/>
              </a:rPr>
            </a:br>
            <a:r>
              <a:rPr lang="en-GB" sz="2700" b="1" dirty="0">
                <a:solidFill>
                  <a:srgbClr val="00B050"/>
                </a:solidFill>
                <a:latin typeface="Gill Sans"/>
                <a:ea typeface="MS PGothic" pitchFamily="34" charset="-128"/>
                <a:cs typeface="+mj-cs"/>
              </a:rPr>
              <a:t>Management Self Audit </a:t>
            </a:r>
            <a:br>
              <a:rPr lang="en-GB" sz="2700" b="1" dirty="0">
                <a:ea typeface="MS PGothic" pitchFamily="34" charset="-128"/>
              </a:rPr>
            </a:br>
            <a:br>
              <a:rPr lang="en-GB" sz="2200" b="1" dirty="0">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25605" y="1022338"/>
            <a:ext cx="10928195" cy="523220"/>
          </a:xfrm>
          <a:prstGeom prst="rect">
            <a:avLst/>
          </a:prstGeom>
        </p:spPr>
        <p:txBody>
          <a:bodyPr wrap="square">
            <a:spAutoFit/>
          </a:bodyPr>
          <a:lstStyle/>
          <a:p>
            <a:pPr marL="342900" indent="-342900">
              <a:defRPr/>
            </a:pPr>
            <a:r>
              <a:rPr lang="en-US" sz="1400" b="1" dirty="0">
                <a:solidFill>
                  <a:srgbClr val="FF0000"/>
                </a:solidFill>
                <a:latin typeface="Tahoma" pitchFamily="34" charset="0"/>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1928589"/>
            <a:ext cx="10928195" cy="3000821"/>
          </a:xfrm>
          <a:prstGeom prst="rect">
            <a:avLst/>
          </a:prstGeom>
        </p:spPr>
        <p:txBody>
          <a:bodyPr wrap="square">
            <a:spAutoFit/>
          </a:bodyPr>
          <a:lstStyle/>
          <a:p>
            <a:pPr marL="342900" indent="-342900">
              <a:defRPr/>
            </a:pPr>
            <a:r>
              <a:rPr lang="en-US" b="1" dirty="0">
                <a:latin typeface="Tahoma" pitchFamily="34" charset="0"/>
              </a:rPr>
              <a:t>Confirm the following:</a:t>
            </a:r>
            <a:endParaRPr lang="en-US" dirty="0">
              <a:latin typeface="Tahoma" pitchFamily="34" charset="0"/>
            </a:endParaRPr>
          </a:p>
          <a:p>
            <a:pPr marL="342900" indent="-342900">
              <a:defRPr/>
            </a:pPr>
            <a:endParaRPr lang="en-US" sz="1600" dirty="0">
              <a:solidFill>
                <a:srgbClr val="000000"/>
              </a:solidFill>
              <a:latin typeface="Calibri" panose="020F0502020204030204" pitchFamily="34" charset="0"/>
            </a:endParaRPr>
          </a:p>
          <a:p>
            <a:pPr>
              <a:defRPr/>
            </a:pPr>
            <a:endParaRPr lang="en-US" sz="1600" dirty="0">
              <a:solidFill>
                <a:srgbClr val="0033CC"/>
              </a:solidFill>
              <a:latin typeface="Calibri" panose="020F0502020204030204" pitchFamily="34" charset="0"/>
              <a:sym typeface="Wingdings" pitchFamily="2" charset="2"/>
            </a:endParaRPr>
          </a:p>
          <a:p>
            <a:pPr marL="342900" indent="-342900">
              <a:buFont typeface="+mj-lt"/>
              <a:buAutoNum type="arabicPeriod"/>
              <a:defRPr/>
            </a:pPr>
            <a:r>
              <a:rPr lang="en-US" sz="1600" dirty="0">
                <a:latin typeface="Calibri" panose="020F0502020204030204" pitchFamily="34" charset="0"/>
                <a:sym typeface="Wingdings" pitchFamily="2" charset="2"/>
              </a:rPr>
              <a:t>Do you ensure that frequent tasks are not subject for normalization of deviance among personnel? </a:t>
            </a:r>
          </a:p>
          <a:p>
            <a:pPr marL="342900" indent="-342900">
              <a:buFont typeface="+mj-lt"/>
              <a:buAutoNum type="arabicPeriod"/>
              <a:defRPr/>
            </a:pPr>
            <a:r>
              <a:rPr lang="en-US" sz="1600" dirty="0">
                <a:latin typeface="Calibri" panose="020F0502020204030204" pitchFamily="34" charset="0"/>
                <a:sym typeface="Wingdings" pitchFamily="2" charset="2"/>
              </a:rPr>
              <a:t>Do you ensure that the assurance framework includes Learning from incidents </a:t>
            </a:r>
          </a:p>
          <a:p>
            <a:pPr marL="342900" indent="-342900">
              <a:buFont typeface="+mj-lt"/>
              <a:buAutoNum type="arabicPeriod"/>
              <a:defRPr/>
            </a:pPr>
            <a:r>
              <a:rPr lang="en-US" sz="1600" dirty="0">
                <a:latin typeface="Calibri" panose="020F0502020204030204" pitchFamily="34" charset="0"/>
                <a:sym typeface="Wingdings" pitchFamily="2" charset="2"/>
              </a:rPr>
              <a:t>Do you ensure that proactive monitoring tools (e.g. CCTV reviews, inspections and audits) are used for verification of implementation of Learning from incidents </a:t>
            </a:r>
          </a:p>
          <a:p>
            <a:pPr marL="342900" indent="-342900">
              <a:buFont typeface="+mj-lt"/>
              <a:buAutoNum type="arabicPeriod"/>
              <a:defRPr/>
            </a:pPr>
            <a:r>
              <a:rPr lang="en-US" sz="1600" dirty="0">
                <a:latin typeface="Calibri" panose="020F0502020204030204" pitchFamily="34" charset="0"/>
                <a:sym typeface="Wingdings" pitchFamily="2" charset="2"/>
              </a:rPr>
              <a:t>Do you ensure that there is adequate process of implementing Learnings from incidents?</a:t>
            </a:r>
          </a:p>
          <a:p>
            <a:pPr marL="342900" indent="-342900">
              <a:buFont typeface="+mj-lt"/>
              <a:buAutoNum type="arabicPeriod"/>
              <a:defRPr/>
            </a:pPr>
            <a:r>
              <a:rPr lang="en-US" sz="1600" dirty="0">
                <a:latin typeface="Calibri" panose="020F0502020204030204" pitchFamily="34" charset="0"/>
                <a:sym typeface="Wingdings" pitchFamily="2" charset="2"/>
              </a:rPr>
              <a:t>Do you ensure that work instructions have clear break points for longer repetitive tasks to check equipment condition </a:t>
            </a:r>
          </a:p>
          <a:p>
            <a:pPr>
              <a:defRPr/>
            </a:pPr>
            <a:endParaRPr lang="en-US" sz="1600" dirty="0">
              <a:latin typeface="Calibri" panose="020F0502020204030204" pitchFamily="34" charset="0"/>
              <a:sym typeface="Wingdings" pitchFamily="2" charset="2"/>
            </a:endParaRPr>
          </a:p>
          <a:p>
            <a:pPr>
              <a:defRPr/>
            </a:pPr>
            <a:endParaRPr lang="en-US" sz="1600" dirty="0">
              <a:latin typeface="Calibri" panose="020F0502020204030204" pitchFamily="34" charset="0"/>
              <a:sym typeface="Wingdings" pitchFamily="2" charset="2"/>
            </a:endParaRPr>
          </a:p>
          <a:p>
            <a:pPr>
              <a:defRPr/>
            </a:pPr>
            <a:r>
              <a:rPr lang="en-US" sz="1100" i="1" dirty="0">
                <a:solidFill>
                  <a:schemeClr val="accent1"/>
                </a:solidFill>
                <a:latin typeface="Calibri" panose="020F0502020204030204" pitchFamily="34" charset="0"/>
                <a:sym typeface="Wingdings" pitchFamily="2" charset="2"/>
              </a:rPr>
              <a:t>* If the answer is NO to any of the above questions please ensure you take action to correct this finding</a:t>
            </a:r>
            <a:endParaRPr lang="en-US" sz="1100" dirty="0">
              <a:solidFill>
                <a:schemeClr val="accent1"/>
              </a:solidFill>
              <a:latin typeface="Calibri" panose="020F0502020204030204" pitchFamily="34" charset="0"/>
              <a:sym typeface="Wingdings" pitchFamily="2" charset="2"/>
            </a:endParaRPr>
          </a:p>
        </p:txBody>
      </p:sp>
      <p:sp>
        <p:nvSpPr>
          <p:cNvPr id="4" name="Rectangle 8">
            <a:extLst>
              <a:ext uri="{FF2B5EF4-FFF2-40B4-BE49-F238E27FC236}">
                <a16:creationId xmlns:a16="http://schemas.microsoft.com/office/drawing/2014/main" id="{37B07BF3-A7B0-E410-78C1-5364D0342622}"/>
              </a:ext>
            </a:extLst>
          </p:cNvPr>
          <p:cNvSpPr>
            <a:spLocks noChangeArrowheads="1"/>
          </p:cNvSpPr>
          <p:nvPr/>
        </p:nvSpPr>
        <p:spPr bwMode="auto">
          <a:xfrm>
            <a:off x="370827" y="578762"/>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lang="en-US" sz="1200" b="1" dirty="0">
                <a:solidFill>
                  <a:srgbClr val="4472C4"/>
                </a:solidFill>
                <a:latin typeface="Tahoma" pitchFamily="34" charset="0"/>
              </a:rPr>
              <a:t>09</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.12.2022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a:t>
            </a:r>
            <a:r>
              <a:rPr lang="en-US" sz="1400" b="1" dirty="0">
                <a:solidFill>
                  <a:prstClr val="black"/>
                </a:solidFill>
                <a:latin typeface="Tahoma" pitchFamily="34" charset="0"/>
              </a:rPr>
              <a:t>:</a:t>
            </a:r>
            <a:r>
              <a:rPr lang="en-US" sz="1200" b="1" dirty="0">
                <a:solidFill>
                  <a:srgbClr val="4472C4"/>
                </a:solidFill>
                <a:latin typeface="Tahoma" pitchFamily="34" charset="0"/>
              </a:rPr>
              <a:t>HiPo#81</a:t>
            </a:r>
            <a:r>
              <a:rPr lang="en-US" sz="14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0070C0"/>
                </a:solidFill>
                <a:latin typeface="Tahoma" pitchFamily="34" charset="0"/>
              </a:rPr>
              <a:t>D</a:t>
            </a:r>
            <a:r>
              <a:rPr lang="en-US" sz="1200" b="1" dirty="0">
                <a:solidFill>
                  <a:srgbClr val="4472C4"/>
                </a:solidFill>
                <a:latin typeface="Tahoma" pitchFamily="34" charset="0"/>
              </a:rPr>
              <a:t>ROPs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kumimoji="0" lang="en-US" sz="1400" b="1" i="0" u="none" strike="noStrike" kern="1200" cap="none" spc="0" normalizeH="0" baseline="0" noProof="0" dirty="0">
                <a:ln>
                  <a:noFill/>
                </a:ln>
                <a:solidFill>
                  <a:srgbClr val="0070C0"/>
                </a:solidFill>
                <a:effectLst/>
                <a:uLnTx/>
                <a:uFillTx/>
                <a:latin typeface="Tahoma" pitchFamily="34" charset="0"/>
                <a:ea typeface="+mn-ea"/>
                <a:cs typeface="+mn-cs"/>
              </a:rPr>
              <a:t>C</a:t>
            </a:r>
            <a:r>
              <a:rPr kumimoji="0" lang="en-US" sz="1400" b="1" i="0" u="none" strike="noStrike" kern="1200" cap="none" spc="0" normalizeH="0" baseline="0" noProof="0" dirty="0">
                <a:ln>
                  <a:noFill/>
                </a:ln>
                <a:solidFill>
                  <a:schemeClr val="accent1"/>
                </a:solidFill>
                <a:effectLst/>
                <a:uLnTx/>
                <a:uFillTx/>
                <a:latin typeface="Tahoma" pitchFamily="34" charset="0"/>
                <a:ea typeface="+mn-ea"/>
                <a:cs typeface="+mn-cs"/>
              </a:rPr>
              <a:t>4P    </a:t>
            </a:r>
            <a:r>
              <a:rPr lang="en-US" sz="1400" b="1" dirty="0">
                <a:solidFill>
                  <a:prstClr val="black"/>
                </a:solidFill>
                <a:latin typeface="Tahoma" pitchFamily="34" charset="0"/>
              </a:rPr>
              <a:t>Activity:</a:t>
            </a:r>
            <a:r>
              <a:rPr kumimoji="0" lang="en-US" sz="1400" b="1" i="0" u="none" strike="noStrike" kern="1200" cap="none" spc="0" normalizeH="0" baseline="0" noProof="0" dirty="0">
                <a:ln>
                  <a:noFill/>
                </a:ln>
                <a:solidFill>
                  <a:schemeClr val="accent1"/>
                </a:solidFill>
                <a:effectLst/>
                <a:uLnTx/>
                <a:uFillTx/>
                <a:latin typeface="Tahoma" pitchFamily="34" charset="0"/>
                <a:ea typeface="+mn-ea"/>
                <a:cs typeface="+mn-cs"/>
              </a:rPr>
              <a:t> offloading of the Power Swivel </a:t>
            </a:r>
            <a:endPar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endParaRPr>
          </a:p>
        </p:txBody>
      </p:sp>
    </p:spTree>
    <p:extLst>
      <p:ext uri="{BB962C8B-B14F-4D97-AF65-F5344CB8AC3E}">
        <p14:creationId xmlns:p14="http://schemas.microsoft.com/office/powerpoint/2010/main" val="425834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16361" y="1383906"/>
            <a:ext cx="8397938" cy="5001369"/>
          </a:xfrm>
          <a:prstGeom prst="rect">
            <a:avLst/>
          </a:prstGeom>
          <a:noFill/>
          <a:ln w="19050">
            <a:noFill/>
            <a:miter lim="800000"/>
            <a:headEnd/>
            <a:tailEnd/>
          </a:ln>
        </p:spPr>
        <p:txBody>
          <a:bodyPr wrap="square">
            <a:spAutoFit/>
          </a:bodyPr>
          <a:lstStyle/>
          <a:p>
            <a:pPr marL="114300" indent="-114300" algn="just">
              <a:defRPr/>
            </a:pPr>
            <a:r>
              <a:rPr lang="en-US" sz="1600" b="1" dirty="0">
                <a:solidFill>
                  <a:srgbClr val="FF0000"/>
                </a:solidFill>
                <a:latin typeface="Tahoma" pitchFamily="34" charset="0"/>
              </a:rPr>
              <a:t>What happened?</a:t>
            </a:r>
          </a:p>
          <a:p>
            <a:pPr marL="0" marR="0" algn="just">
              <a:spcBef>
                <a:spcPts val="300"/>
              </a:spcBef>
              <a:spcAft>
                <a:spcPts val="300"/>
              </a:spcAft>
            </a:pPr>
            <a:r>
              <a:rPr lang="en-GB" sz="1300" dirty="0">
                <a:solidFill>
                  <a:prstClr val="black"/>
                </a:solidFill>
                <a:latin typeface="Calibri"/>
              </a:rPr>
              <a:t>On 31st Dec 2022 early morning the AD was instructed to prepare the rig floor and handling equipment to run 3 ½”  tubing.  At 04:59 am, the first joint of 3 ½” tubing was picked up by the AD and the joint of 3 ½ Tubing dropped  to the rig floor.</a:t>
            </a:r>
            <a:endParaRPr lang="en-US" sz="1300" dirty="0">
              <a:solidFill>
                <a:prstClr val="black"/>
              </a:solidFill>
              <a:latin typeface="Calibri"/>
            </a:endParaRPr>
          </a:p>
          <a:p>
            <a:pPr marL="0" marR="0" algn="just">
              <a:spcBef>
                <a:spcPts val="300"/>
              </a:spcBef>
              <a:spcAft>
                <a:spcPts val="300"/>
              </a:spcAft>
            </a:pPr>
            <a:endParaRPr lang="en-US" sz="500" dirty="0">
              <a:latin typeface="Calibri" panose="020F0502020204030204" pitchFamily="34" charset="0"/>
              <a:cs typeface="Arial" panose="020B0604020202020204" pitchFamily="34" charset="0"/>
            </a:endParaRPr>
          </a:p>
          <a:p>
            <a:pPr>
              <a:defRPr/>
            </a:pPr>
            <a:r>
              <a:rPr lang="en-GB" altLang="zh-CN" sz="1600" b="1" dirty="0">
                <a:solidFill>
                  <a:srgbClr val="0070C0"/>
                </a:solidFill>
                <a:latin typeface="Tahoma" pitchFamily="34" charset="0"/>
                <a:ea typeface="宋体" panose="02010600030101010101" pitchFamily="2" charset="-122"/>
              </a:rPr>
              <a:t>Why it happened/Finding :</a:t>
            </a:r>
          </a:p>
          <a:p>
            <a:pPr marL="0" marR="0" indent="-171450" algn="l">
              <a:spcBef>
                <a:spcPts val="0"/>
              </a:spcBef>
              <a:buFont typeface="Arial" panose="020B0604020202020204" pitchFamily="34" charset="0"/>
              <a:buChar char="•"/>
            </a:pPr>
            <a:r>
              <a:rPr lang="en-US" sz="1200" dirty="0">
                <a:effectLst/>
              </a:rPr>
              <a:t>4.5” Elevators were used to pick up 3.5” Tubing.</a:t>
            </a:r>
          </a:p>
          <a:p>
            <a:pPr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The handling gear check list was not used.</a:t>
            </a:r>
            <a:endParaRPr lang="en-US" sz="1200" dirty="0"/>
          </a:p>
          <a:p>
            <a:pPr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TBT or Job planning was not considered for this task.</a:t>
            </a:r>
          </a:p>
          <a:p>
            <a:pPr indent="-171450">
              <a:buFont typeface="Arial" panose="020B0604020202020204" pitchFamily="34" charset="0"/>
              <a:buChar char="•"/>
            </a:pPr>
            <a:r>
              <a:rPr lang="en-GB" sz="1200" kern="1200" baseline="0" dirty="0">
                <a:solidFill>
                  <a:schemeClr val="tx1"/>
                </a:solidFill>
                <a:latin typeface="+mn-lt"/>
                <a:ea typeface="+mn-ea"/>
                <a:cs typeface="Calibri" pitchFamily="34" charset="0"/>
              </a:rPr>
              <a:t>The Assistant Driller decided to lift the first joint (at his own accord) / Tubing without the presence of Driller / Night Tool Pusher.</a:t>
            </a:r>
          </a:p>
          <a:p>
            <a:pPr indent="-171450">
              <a:buFont typeface="Arial" panose="020B0604020202020204" pitchFamily="34" charset="0"/>
              <a:buChar char="•"/>
            </a:pPr>
            <a:r>
              <a:rPr lang="en-GB" sz="1200" dirty="0">
                <a:cs typeface="Calibri" pitchFamily="34" charset="0"/>
              </a:rPr>
              <a:t>AD had fatigue due to lack of sleep.</a:t>
            </a:r>
            <a:endParaRPr lang="en-GB" sz="1200" kern="1200" baseline="0" dirty="0">
              <a:solidFill>
                <a:schemeClr val="tx1"/>
              </a:solidFill>
              <a:latin typeface="+mn-lt"/>
              <a:ea typeface="+mn-ea"/>
              <a:cs typeface="Calibri" pitchFamily="34" charset="0"/>
            </a:endParaRPr>
          </a:p>
          <a:p>
            <a:pPr marL="0" marR="0" indent="-171450" algn="l">
              <a:spcBef>
                <a:spcPts val="0"/>
              </a:spcBef>
              <a:buFont typeface="Arial" panose="020B0604020202020204" pitchFamily="34" charset="0"/>
              <a:buChar char="•"/>
            </a:pPr>
            <a:endParaRPr lang="en-US" sz="1200" dirty="0">
              <a:effectLst/>
            </a:endParaRPr>
          </a:p>
          <a:p>
            <a:pPr>
              <a:defRPr/>
            </a:pPr>
            <a:r>
              <a:rPr lang="en-US" sz="1600" b="1" dirty="0">
                <a:solidFill>
                  <a:srgbClr val="0070C0"/>
                </a:solidFill>
                <a:latin typeface="Tahoma" pitchFamily="34" charset="0"/>
                <a:ea typeface="宋体" panose="02010600030101010101" pitchFamily="2" charset="-122"/>
              </a:rPr>
              <a:t>If it is repeated, Why is it repeated:</a:t>
            </a:r>
          </a:p>
          <a:p>
            <a:pPr marL="171450" indent="-171450" algn="just">
              <a:spcBef>
                <a:spcPts val="0"/>
              </a:spcBef>
              <a:buFont typeface="Arial" panose="020B0604020202020204" pitchFamily="34" charset="0"/>
              <a:buChar char="•"/>
            </a:pPr>
            <a:r>
              <a:rPr lang="en-US" sz="1200" i="0" dirty="0">
                <a:latin typeface="Calibri" panose="020F0502020204030204" pitchFamily="34" charset="0"/>
                <a:cs typeface="Arial" panose="020B0604020202020204" pitchFamily="34" charset="0"/>
              </a:rPr>
              <a:t>Lack of active monitoring on Learning from previous incident.</a:t>
            </a:r>
          </a:p>
          <a:p>
            <a:pPr algn="just">
              <a:spcBef>
                <a:spcPts val="0"/>
              </a:spcBef>
            </a:pPr>
            <a:endParaRPr lang="en-US" sz="1200" i="0" dirty="0">
              <a:latin typeface="Calibri" panose="020F0502020204030204" pitchFamily="34" charset="0"/>
              <a:cs typeface="Arial" panose="020B0604020202020204" pitchFamily="34" charset="0"/>
            </a:endParaRPr>
          </a:p>
          <a:p>
            <a:pPr indent="-114300">
              <a:defRPr/>
            </a:pPr>
            <a:r>
              <a:rPr lang="en-US" sz="1600" b="1" dirty="0">
                <a:solidFill>
                  <a:srgbClr val="0070C0"/>
                </a:solidFill>
                <a:latin typeface="Tahoma" pitchFamily="34" charset="0"/>
                <a:ea typeface="宋体" panose="02010600030101010101" pitchFamily="2" charset="-122"/>
              </a:rPr>
              <a:t>Learning from this incident :</a:t>
            </a:r>
          </a:p>
          <a:p>
            <a:pPr indent="-171450" fontAlgn="ctr">
              <a:spcBef>
                <a:spcPts val="0"/>
              </a:spcBef>
              <a:spcAft>
                <a:spcPts val="0"/>
              </a:spcAft>
              <a:buFont typeface="Arial" panose="020B0604020202020204" pitchFamily="34" charset="0"/>
              <a:buChar char="•"/>
            </a:pPr>
            <a:r>
              <a:rPr lang="en-US" sz="1200" dirty="0"/>
              <a:t>Install tags on Elevators with its size written.</a:t>
            </a:r>
          </a:p>
          <a:p>
            <a:pPr marR="0" indent="-171450" fontAlgn="auto">
              <a:spcAft>
                <a:spcPts val="0"/>
              </a:spcAft>
              <a:buFont typeface="Arial" panose="020B0604020202020204" pitchFamily="34" charset="0"/>
              <a:buChar char="•"/>
            </a:pPr>
            <a:r>
              <a:rPr lang="en-US" sz="1200" dirty="0"/>
              <a:t>Design skids specific for different size of elevators with specific size of stamps on it.</a:t>
            </a:r>
          </a:p>
          <a:p>
            <a:pPr marL="0" indent="-171450">
              <a:spcBef>
                <a:spcPts val="0"/>
              </a:spcBef>
              <a:buFont typeface="Arial" panose="020B0604020202020204" pitchFamily="34" charset="0"/>
              <a:buChar char="•"/>
            </a:pPr>
            <a:r>
              <a:rPr lang="en-US" sz="1200" dirty="0"/>
              <a:t>Elevators must be measured during the job planning before being brought to the floor.</a:t>
            </a:r>
          </a:p>
          <a:p>
            <a:pPr marL="0" indent="-171450">
              <a:spcBef>
                <a:spcPts val="0"/>
              </a:spcBef>
              <a:buFont typeface="Arial" panose="020B0604020202020204" pitchFamily="34" charset="0"/>
              <a:buChar char="•"/>
            </a:pPr>
            <a:r>
              <a:rPr lang="en-US" sz="1200" dirty="0"/>
              <a:t>AD should not operate the hoist without supervision. </a:t>
            </a:r>
          </a:p>
          <a:p>
            <a:pPr marL="0" indent="-171450">
              <a:spcBef>
                <a:spcPts val="0"/>
              </a:spcBef>
              <a:buFont typeface="Arial" panose="020B0604020202020204" pitchFamily="34" charset="0"/>
              <a:buChar char="•"/>
            </a:pPr>
            <a:r>
              <a:rPr lang="en-US" sz="1200" dirty="0"/>
              <a:t>RM and NTP to ensure TBT is done prior to each task.</a:t>
            </a:r>
          </a:p>
          <a:p>
            <a:pPr marL="0" indent="-171450">
              <a:spcBef>
                <a:spcPts val="0"/>
              </a:spcBef>
              <a:buFont typeface="Arial" panose="020B0604020202020204" pitchFamily="34" charset="0"/>
              <a:buChar char="•"/>
            </a:pPr>
            <a:r>
              <a:rPr lang="en-US" sz="1200" dirty="0"/>
              <a:t>During TBT ask if everyone has had adequate rest.</a:t>
            </a:r>
          </a:p>
          <a:p>
            <a:pPr marL="0" indent="-171450">
              <a:spcBef>
                <a:spcPts val="0"/>
              </a:spcBef>
              <a:buFont typeface="Arial" panose="020B0604020202020204" pitchFamily="34" charset="0"/>
              <a:buChar char="•"/>
            </a:pPr>
            <a:r>
              <a:rPr lang="en-US" sz="1200" dirty="0"/>
              <a:t>If you feel fatigue, report to supervisor and take a break. </a:t>
            </a:r>
          </a:p>
          <a:p>
            <a:pPr indent="-171450">
              <a:buFont typeface="Arial" panose="020B0604020202020204" pitchFamily="34" charset="0"/>
              <a:buChar char="•"/>
            </a:pPr>
            <a:r>
              <a:rPr lang="en-US" sz="1200" b="0" kern="1200" dirty="0">
                <a:solidFill>
                  <a:schemeClr val="tx1"/>
                </a:solidFill>
                <a:effectLst/>
                <a:latin typeface="+mn-lt"/>
                <a:ea typeface="+mn-ea"/>
                <a:cs typeface="+mn-cs"/>
              </a:rPr>
              <a:t>Perform verification audit to confirm that internal and external learnings from incidents are effectively implemented.</a:t>
            </a: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649024"/>
            <a:ext cx="11626955" cy="584775"/>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lang="en-GB" sz="1200" b="1" dirty="0">
                <a:solidFill>
                  <a:srgbClr val="4472C4"/>
                </a:solidFill>
                <a:latin typeface="Tahoma" pitchFamily="34" charset="0"/>
              </a:rPr>
              <a:t>31/12/2022</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lang="en-US" sz="1200" b="1" dirty="0">
                <a:solidFill>
                  <a:srgbClr val="4472C4"/>
                </a:solidFill>
                <a:latin typeface="Tahoma" pitchFamily="34" charset="0"/>
              </a:rPr>
              <a:t>Dropped object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HiPo#84</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lang="en-US" sz="1600" b="1" dirty="0">
                <a:solidFill>
                  <a:srgbClr val="4472C4"/>
                </a:solidFill>
                <a:latin typeface="Tahoma" pitchFamily="34" charset="0"/>
              </a:rPr>
              <a:t> </a:t>
            </a:r>
            <a:r>
              <a:rPr lang="en-US" sz="1200" b="1" dirty="0">
                <a:solidFill>
                  <a:srgbClr val="4472C4"/>
                </a:solidFill>
                <a:latin typeface="Tahoma" pitchFamily="34" charset="0"/>
              </a:rPr>
              <a:t>C4P         </a:t>
            </a:r>
            <a:r>
              <a:rPr lang="en-US" sz="1400" b="1" dirty="0">
                <a:solidFill>
                  <a:prstClr val="black"/>
                </a:solidFill>
                <a:latin typeface="Tahoma" pitchFamily="34" charset="0"/>
              </a:rPr>
              <a:t>Activity: </a:t>
            </a:r>
            <a:r>
              <a:rPr lang="en-US" sz="1200" b="1" dirty="0">
                <a:solidFill>
                  <a:srgbClr val="4472C4"/>
                </a:solidFill>
                <a:latin typeface="Tahoma" pitchFamily="34" charset="0"/>
              </a:rPr>
              <a:t>run 3 ½”  tubing at rig floor</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
        <p:nvSpPr>
          <p:cNvPr id="14" name="Rectangle 13">
            <a:extLst>
              <a:ext uri="{FF2B5EF4-FFF2-40B4-BE49-F238E27FC236}">
                <a16:creationId xmlns:a16="http://schemas.microsoft.com/office/drawing/2014/main" id="{27AC772E-6015-4076-A0DC-005445BF4556}"/>
              </a:ext>
            </a:extLst>
          </p:cNvPr>
          <p:cNvSpPr/>
          <p:nvPr/>
        </p:nvSpPr>
        <p:spPr>
          <a:xfrm>
            <a:off x="416361" y="983804"/>
            <a:ext cx="8293361" cy="400110"/>
          </a:xfrm>
          <a:prstGeom prst="rect">
            <a:avLst/>
          </a:prstGeom>
          <a:solidFill>
            <a:srgbClr val="FFC91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lang="en-US" b="1" dirty="0">
                <a:solidFill>
                  <a:srgbClr val="FF0000"/>
                </a:solidFill>
                <a:latin typeface="Calibri"/>
              </a:rPr>
              <a:t>Rigs &amp; Hoist. Rig Manager, Tool pusher, Camp Boss, HSV.</a:t>
            </a:r>
          </a:p>
        </p:txBody>
      </p:sp>
      <p:sp>
        <p:nvSpPr>
          <p:cNvPr id="3" name="Title 1">
            <a:extLst>
              <a:ext uri="{FF2B5EF4-FFF2-40B4-BE49-F238E27FC236}">
                <a16:creationId xmlns:a16="http://schemas.microsoft.com/office/drawing/2014/main" id="{F51D3FE6-E3DE-A847-40CF-6FD3CF77EA06}"/>
              </a:ext>
            </a:extLst>
          </p:cNvPr>
          <p:cNvSpPr txBox="1">
            <a:spLocks/>
          </p:cNvSpPr>
          <p:nvPr/>
        </p:nvSpPr>
        <p:spPr>
          <a:xfrm>
            <a:off x="366902" y="-2281"/>
            <a:ext cx="11626955" cy="547821"/>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32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picture containing cage&#10;&#10;Description automatically generated">
            <a:extLst>
              <a:ext uri="{FF2B5EF4-FFF2-40B4-BE49-F238E27FC236}">
                <a16:creationId xmlns:a16="http://schemas.microsoft.com/office/drawing/2014/main" id="{7009C19B-05A6-B11C-54C8-7770C991A0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81275" y="1790052"/>
            <a:ext cx="3017683" cy="190976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A2AEEF0-32CA-28BB-5EC3-529624F0A3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8890298" y="3976499"/>
            <a:ext cx="3017684" cy="190976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4DBD463-1FA2-9F32-4AEC-3E4EA3854008}"/>
              </a:ext>
            </a:extLst>
          </p:cNvPr>
          <p:cNvSpPr txBox="1"/>
          <p:nvPr/>
        </p:nvSpPr>
        <p:spPr>
          <a:xfrm>
            <a:off x="1776847" y="6385275"/>
            <a:ext cx="6660572" cy="338554"/>
          </a:xfrm>
          <a:prstGeom prst="rect">
            <a:avLst/>
          </a:prstGeom>
          <a:solidFill>
            <a:schemeClr val="accent1"/>
          </a:solidFill>
          <a:ln>
            <a:noFill/>
          </a:ln>
        </p:spPr>
        <p:txBody>
          <a:bodyPr wrap="square">
            <a:spAutoFit/>
          </a:bodyPr>
          <a:lstStyle/>
          <a:p>
            <a:r>
              <a:rPr lang="en-US" sz="1600" b="1" dirty="0">
                <a:solidFill>
                  <a:srgbClr val="FFFF00"/>
                </a:solidFill>
                <a:latin typeface="Tahoma" pitchFamily="34" charset="0"/>
                <a:ea typeface="MS PGothic" pitchFamily="34" charset="-128"/>
              </a:rPr>
              <a:t>Always ensure to measure the elevator before installing</a:t>
            </a:r>
          </a:p>
        </p:txBody>
      </p:sp>
      <p:sp>
        <p:nvSpPr>
          <p:cNvPr id="32" name="TextBox 31">
            <a:extLst>
              <a:ext uri="{FF2B5EF4-FFF2-40B4-BE49-F238E27FC236}">
                <a16:creationId xmlns:a16="http://schemas.microsoft.com/office/drawing/2014/main" id="{DB6751C3-AF3E-E613-7929-85A8F98E9236}"/>
              </a:ext>
            </a:extLst>
          </p:cNvPr>
          <p:cNvSpPr txBox="1"/>
          <p:nvPr/>
        </p:nvSpPr>
        <p:spPr>
          <a:xfrm>
            <a:off x="9004596" y="3334523"/>
            <a:ext cx="2771039" cy="307777"/>
          </a:xfrm>
          <a:prstGeom prst="rect">
            <a:avLst/>
          </a:prstGeom>
          <a:noFill/>
          <a:ln>
            <a:solidFill>
              <a:srgbClr val="00B0F0"/>
            </a:solidFill>
          </a:ln>
        </p:spPr>
        <p:txBody>
          <a:bodyPr wrap="square" rtlCol="0">
            <a:spAutoFit/>
          </a:bodyPr>
          <a:lstStyle/>
          <a:p>
            <a:pPr algn="ctr"/>
            <a:r>
              <a:rPr lang="en-US" sz="1400" b="1" dirty="0">
                <a:solidFill>
                  <a:schemeClr val="bg1"/>
                </a:solidFill>
              </a:rPr>
              <a:t>Tubing Dropped on the Rig Floor</a:t>
            </a:r>
          </a:p>
        </p:txBody>
      </p:sp>
      <p:sp>
        <p:nvSpPr>
          <p:cNvPr id="15" name="TextBox 14">
            <a:extLst>
              <a:ext uri="{FF2B5EF4-FFF2-40B4-BE49-F238E27FC236}">
                <a16:creationId xmlns:a16="http://schemas.microsoft.com/office/drawing/2014/main" id="{6DC68566-7579-6BAE-A039-2671BE3915C0}"/>
              </a:ext>
            </a:extLst>
          </p:cNvPr>
          <p:cNvSpPr txBox="1"/>
          <p:nvPr/>
        </p:nvSpPr>
        <p:spPr>
          <a:xfrm>
            <a:off x="8937622" y="5380258"/>
            <a:ext cx="2923034" cy="461665"/>
          </a:xfrm>
          <a:prstGeom prst="rect">
            <a:avLst/>
          </a:prstGeom>
          <a:noFill/>
          <a:ln>
            <a:solidFill>
              <a:srgbClr val="00B0F0"/>
            </a:solidFill>
          </a:ln>
        </p:spPr>
        <p:txBody>
          <a:bodyPr wrap="square" rtlCol="0">
            <a:spAutoFit/>
          </a:bodyPr>
          <a:lstStyle/>
          <a:p>
            <a:pPr algn="ctr"/>
            <a:r>
              <a:rPr lang="en-US" sz="1200" b="1" dirty="0">
                <a:solidFill>
                  <a:schemeClr val="bg1"/>
                </a:solidFill>
                <a:latin typeface="Tahoma" pitchFamily="34" charset="0"/>
              </a:rPr>
              <a:t>Always physically check equipment before use</a:t>
            </a:r>
            <a:r>
              <a:rPr lang="en-US" sz="1200" b="1" dirty="0">
                <a:solidFill>
                  <a:schemeClr val="bg1"/>
                </a:solidFill>
              </a:rPr>
              <a:t>.</a:t>
            </a:r>
          </a:p>
        </p:txBody>
      </p:sp>
      <p:sp>
        <p:nvSpPr>
          <p:cNvPr id="2" name="Freeform 132">
            <a:extLst>
              <a:ext uri="{FF2B5EF4-FFF2-40B4-BE49-F238E27FC236}">
                <a16:creationId xmlns:a16="http://schemas.microsoft.com/office/drawing/2014/main" id="{537AA3A9-2ADE-44FC-4F35-6F5E67D7D678}"/>
              </a:ext>
            </a:extLst>
          </p:cNvPr>
          <p:cNvSpPr>
            <a:spLocks/>
          </p:cNvSpPr>
          <p:nvPr/>
        </p:nvSpPr>
        <p:spPr bwMode="auto">
          <a:xfrm>
            <a:off x="11526510" y="5604836"/>
            <a:ext cx="498255" cy="474174"/>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778472" rtl="0" eaLnBrk="0" fontAlgn="base" latinLnBrk="0" hangingPunct="0">
              <a:lnSpc>
                <a:spcPct val="100000"/>
              </a:lnSpc>
              <a:spcBef>
                <a:spcPct val="0"/>
              </a:spcBef>
              <a:spcAft>
                <a:spcPct val="0"/>
              </a:spcAft>
              <a:buClrTx/>
              <a:buSzTx/>
              <a:buFontTx/>
              <a:buNone/>
              <a:tabLst/>
              <a:defRPr/>
            </a:pPr>
            <a:endParaRPr kumimoji="0" lang="en-US" sz="204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7" name="Group 131">
            <a:extLst>
              <a:ext uri="{FF2B5EF4-FFF2-40B4-BE49-F238E27FC236}">
                <a16:creationId xmlns:a16="http://schemas.microsoft.com/office/drawing/2014/main" id="{304B27BB-D97D-4C04-23FB-F04D6602EF79}"/>
              </a:ext>
            </a:extLst>
          </p:cNvPr>
          <p:cNvGrpSpPr>
            <a:grpSpLocks/>
          </p:cNvGrpSpPr>
          <p:nvPr/>
        </p:nvGrpSpPr>
        <p:grpSpPr bwMode="auto">
          <a:xfrm>
            <a:off x="11717569" y="3314700"/>
            <a:ext cx="319038" cy="383790"/>
            <a:chOff x="3504" y="544"/>
            <a:chExt cx="2287" cy="1855"/>
          </a:xfrm>
        </p:grpSpPr>
        <p:sp>
          <p:nvSpPr>
            <p:cNvPr id="9" name="Line 129">
              <a:extLst>
                <a:ext uri="{FF2B5EF4-FFF2-40B4-BE49-F238E27FC236}">
                  <a16:creationId xmlns:a16="http://schemas.microsoft.com/office/drawing/2014/main" id="{CB9A603B-B637-6AFE-BB75-1857FA4B952F}"/>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Line 130">
              <a:extLst>
                <a:ext uri="{FF2B5EF4-FFF2-40B4-BE49-F238E27FC236}">
                  <a16:creationId xmlns:a16="http://schemas.microsoft.com/office/drawing/2014/main" id="{2C84648A-4315-4B19-DB11-77EB47B6B699}"/>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2949448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25605" y="1178072"/>
            <a:ext cx="10928195" cy="523220"/>
          </a:xfrm>
          <a:prstGeom prst="rect">
            <a:avLst/>
          </a:prstGeom>
        </p:spPr>
        <p:txBody>
          <a:bodyPr wrap="square">
            <a:spAutoFit/>
          </a:bodyPr>
          <a:lstStyle/>
          <a:p>
            <a:pPr marL="342900" indent="-342900">
              <a:defRPr/>
            </a:pPr>
            <a:r>
              <a:rPr lang="en-US" sz="1400" b="1" dirty="0">
                <a:solidFill>
                  <a:srgbClr val="FF0000"/>
                </a:solidFill>
                <a:latin typeface="Tahoma" pitchFamily="34" charset="0"/>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557179" y="2432674"/>
            <a:ext cx="11495381" cy="2785378"/>
          </a:xfrm>
          <a:prstGeom prst="rect">
            <a:avLst/>
          </a:prstGeom>
        </p:spPr>
        <p:txBody>
          <a:bodyPr wrap="square">
            <a:spAutoFit/>
          </a:bodyPr>
          <a:lstStyle/>
          <a:p>
            <a:pPr marL="342900" indent="-342900">
              <a:defRPr/>
            </a:pPr>
            <a:r>
              <a:rPr lang="en-US" b="1" dirty="0">
                <a:latin typeface="Tahoma" pitchFamily="34" charset="0"/>
              </a:rPr>
              <a:t>Confirm the following:</a:t>
            </a:r>
          </a:p>
          <a:p>
            <a:pPr marL="342900" indent="-342900">
              <a:defRPr/>
            </a:pPr>
            <a:endParaRPr lang="en-US" b="1" dirty="0">
              <a:latin typeface="Tahoma" pitchFamily="34" charset="0"/>
            </a:endParaRPr>
          </a:p>
          <a:p>
            <a:pPr marL="342900" indent="-342900" eaLnBrk="1" hangingPunct="1">
              <a:buFont typeface="+mj-lt"/>
              <a:buAutoNum type="arabicPeriod"/>
              <a:defRPr/>
            </a:pPr>
            <a:r>
              <a:rPr lang="en-US" sz="1600" dirty="0">
                <a:latin typeface="+mj-lt"/>
                <a:sym typeface="Wingdings" pitchFamily="2" charset="2"/>
              </a:rPr>
              <a:t>Do the handling gears have clear ID, tags with size details?</a:t>
            </a:r>
          </a:p>
          <a:p>
            <a:pPr marL="342900" indent="-342900" eaLnBrk="1" hangingPunct="1">
              <a:buFont typeface="+mj-lt"/>
              <a:buAutoNum type="arabicPeriod"/>
              <a:defRPr/>
            </a:pPr>
            <a:r>
              <a:rPr lang="en-US" sz="1600" dirty="0">
                <a:latin typeface="+mj-lt"/>
                <a:sym typeface="Wingdings" pitchFamily="2" charset="2"/>
              </a:rPr>
              <a:t>Do the Driller perform handling gear inspection each time?</a:t>
            </a:r>
          </a:p>
          <a:p>
            <a:pPr marL="342900" indent="-342900">
              <a:buFont typeface="+mj-lt"/>
              <a:buAutoNum type="arabicPeriod"/>
              <a:defRPr/>
            </a:pPr>
            <a:r>
              <a:rPr lang="en-US" sz="1600" dirty="0">
                <a:latin typeface="+mj-lt"/>
              </a:rPr>
              <a:t>Do you have a system in place to consistently monitor and verify work performance standards to act on the non-compliances to SOP?</a:t>
            </a:r>
          </a:p>
          <a:p>
            <a:pPr marL="342900" indent="-342900" eaLnBrk="1" hangingPunct="1">
              <a:buFont typeface="+mj-lt"/>
              <a:buAutoNum type="arabicPeriod"/>
              <a:defRPr/>
            </a:pPr>
            <a:r>
              <a:rPr lang="en-US" sz="1600" dirty="0">
                <a:latin typeface="+mj-lt"/>
                <a:sym typeface="Wingdings" pitchFamily="2" charset="2"/>
              </a:rPr>
              <a:t>Do you have a system in place to effectively monitor the learnings from past incidents?</a:t>
            </a:r>
          </a:p>
          <a:p>
            <a:pPr marL="342900" indent="-342900" eaLnBrk="1" hangingPunct="1">
              <a:buFont typeface="+mj-lt"/>
              <a:buAutoNum type="arabicPeriod"/>
              <a:defRPr/>
            </a:pPr>
            <a:r>
              <a:rPr lang="en-US" sz="1600" dirty="0">
                <a:latin typeface="+mj-lt"/>
                <a:sym typeface="Wingdings" pitchFamily="2" charset="2"/>
              </a:rPr>
              <a:t>Do you have a system in place for the Mental Well being of the workforce?</a:t>
            </a:r>
          </a:p>
          <a:p>
            <a:pPr marL="342900" indent="-342900">
              <a:buFont typeface="+mj-lt"/>
              <a:buAutoNum type="arabicPeriod"/>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r>
              <a:rPr lang="en-US" sz="1100" i="1" dirty="0">
                <a:solidFill>
                  <a:schemeClr val="accent1"/>
                </a:solidFill>
                <a:latin typeface="Calibri" panose="020F0502020204030204" pitchFamily="34" charset="0"/>
                <a:sym typeface="Wingdings" pitchFamily="2" charset="2"/>
              </a:rPr>
              <a:t>* If the answer is NO to any of the above questions please ensure you take action to correct this finding</a:t>
            </a:r>
            <a:endParaRPr lang="en-US" sz="1100" dirty="0">
              <a:solidFill>
                <a:schemeClr val="accent1"/>
              </a:solidFill>
              <a:latin typeface="Calibri" panose="020F0502020204030204" pitchFamily="34" charset="0"/>
              <a:sym typeface="Wingdings" pitchFamily="2" charset="2"/>
            </a:endParaRPr>
          </a:p>
        </p:txBody>
      </p:sp>
      <p:sp>
        <p:nvSpPr>
          <p:cNvPr id="3" name="Rectangle 8">
            <a:extLst>
              <a:ext uri="{FF2B5EF4-FFF2-40B4-BE49-F238E27FC236}">
                <a16:creationId xmlns:a16="http://schemas.microsoft.com/office/drawing/2014/main" id="{B325D3C0-FBF4-4E9C-FE3E-FA0F4A5CACD5}"/>
              </a:ext>
            </a:extLst>
          </p:cNvPr>
          <p:cNvSpPr>
            <a:spLocks noChangeArrowheads="1"/>
          </p:cNvSpPr>
          <p:nvPr/>
        </p:nvSpPr>
        <p:spPr bwMode="auto">
          <a:xfrm>
            <a:off x="425605" y="616323"/>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lang="en-GB" sz="1200" b="1" dirty="0">
                <a:solidFill>
                  <a:srgbClr val="4472C4"/>
                </a:solidFill>
                <a:latin typeface="Tahoma" pitchFamily="34" charset="0"/>
              </a:rPr>
              <a:t>31.12.2022</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lang="en-US" sz="1200" b="1" dirty="0">
                <a:solidFill>
                  <a:srgbClr val="4472C4"/>
                </a:solidFill>
                <a:latin typeface="Tahoma" pitchFamily="34" charset="0"/>
              </a:rPr>
              <a:t>Dropped object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HiPo#84</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lang="en-US" sz="1600" b="1" dirty="0">
                <a:solidFill>
                  <a:srgbClr val="4472C4"/>
                </a:solidFill>
                <a:latin typeface="Tahoma" pitchFamily="34" charset="0"/>
              </a:rPr>
              <a:t> </a:t>
            </a:r>
            <a:r>
              <a:rPr lang="en-US" sz="1200" b="1" dirty="0">
                <a:solidFill>
                  <a:srgbClr val="4472C4"/>
                </a:solidFill>
                <a:latin typeface="Tahoma" pitchFamily="34" charset="0"/>
              </a:rPr>
              <a:t>C4P         </a:t>
            </a:r>
            <a:r>
              <a:rPr lang="en-US" sz="1400" b="1" dirty="0">
                <a:solidFill>
                  <a:prstClr val="black"/>
                </a:solidFill>
                <a:latin typeface="Tahoma" pitchFamily="34" charset="0"/>
              </a:rPr>
              <a:t>Activity: </a:t>
            </a:r>
            <a:r>
              <a:rPr lang="en-US" sz="1200" b="1" dirty="0">
                <a:solidFill>
                  <a:srgbClr val="4472C4"/>
                </a:solidFill>
                <a:latin typeface="Tahoma" pitchFamily="34" charset="0"/>
              </a:rPr>
              <a:t>Run tubing</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Tree>
    <p:extLst>
      <p:ext uri="{BB962C8B-B14F-4D97-AF65-F5344CB8AC3E}">
        <p14:creationId xmlns:p14="http://schemas.microsoft.com/office/powerpoint/2010/main" val="3300126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C475A66-5898-BAC8-44AB-6D9EF24DE9A3}"/>
              </a:ext>
            </a:extLst>
          </p:cNvPr>
          <p:cNvPicPr>
            <a:picLocks noChangeAspect="1"/>
          </p:cNvPicPr>
          <p:nvPr/>
        </p:nvPicPr>
        <p:blipFill>
          <a:blip r:embed="rId3"/>
          <a:stretch>
            <a:fillRect/>
          </a:stretch>
        </p:blipFill>
        <p:spPr>
          <a:xfrm>
            <a:off x="8755286" y="3502305"/>
            <a:ext cx="3262943" cy="2170350"/>
          </a:xfrm>
          <a:prstGeom prst="rect">
            <a:avLst/>
          </a:prstGeom>
        </p:spPr>
      </p:pic>
      <p:pic>
        <p:nvPicPr>
          <p:cNvPr id="6" name="Picture 5">
            <a:extLst>
              <a:ext uri="{FF2B5EF4-FFF2-40B4-BE49-F238E27FC236}">
                <a16:creationId xmlns:a16="http://schemas.microsoft.com/office/drawing/2014/main" id="{51B123CB-A82B-0C7A-C5FB-E84FBEF7852A}"/>
              </a:ext>
            </a:extLst>
          </p:cNvPr>
          <p:cNvPicPr>
            <a:picLocks noChangeAspect="1"/>
          </p:cNvPicPr>
          <p:nvPr/>
        </p:nvPicPr>
        <p:blipFill>
          <a:blip r:embed="rId4"/>
          <a:stretch>
            <a:fillRect/>
          </a:stretch>
        </p:blipFill>
        <p:spPr>
          <a:xfrm>
            <a:off x="8755379" y="1185345"/>
            <a:ext cx="3262943" cy="2095065"/>
          </a:xfrm>
          <a:prstGeom prst="rect">
            <a:avLst/>
          </a:prstGeom>
        </p:spPr>
      </p:pic>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33680" y="1389130"/>
            <a:ext cx="8221831" cy="4601260"/>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R="0" lvl="0" algn="just"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On 02 February 2023 @ 11:00 AM, Operation was to RIH 3 ½ ‘’ Tubing using  power cat walk, after Running 70 Joints,  Roustabout un-intentionally operated remote control to prepare the joint for next RIH and pushed the tubing toward the rig floor resulting in the tubing to hit the power tong, Crew Stopped work Immediately and held safety stand down, No Injuries and No asset damaged.</a:t>
            </a:r>
          </a:p>
          <a:p>
            <a:pPr marR="0" lvl="0" algn="just"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 consequence of assets damage or injury occurred during this event.</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TBT was done and SOP with JSA was discussed during pre job safety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Lack of attention for the task from Roustabout.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Roustabout prepared Joint # 71 while F/M was making up the joint # 70 and before driller tripping joint # 70.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Roustabout didn’t wait for signal prior to push pipe toward the rig floor.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Roustabout  been trained &amp; have 10 months experience on operating of power cat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3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rPr>
              <a:t>FM was on the line of Fire while making up the joint. </a:t>
            </a:r>
          </a:p>
          <a:p>
            <a:pPr marR="0" lvl="0" algn="l" defTabSz="914400" rtl="0" eaLnBrk="1" fontAlgn="auto" latinLnBrk="0" hangingPunct="1">
              <a:lnSpc>
                <a:spcPct val="100000"/>
              </a:lnSpc>
              <a:spcBef>
                <a:spcPts val="0"/>
              </a:spcBef>
              <a:spcAft>
                <a:spcPts val="0"/>
              </a:spcAft>
              <a:buClrTx/>
              <a:buSzTx/>
              <a:tabLst/>
              <a:defRPr/>
            </a:pPr>
            <a:endParaRPr kumimoji="0" lang="en-GB" altLang="zh-CN" sz="13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Always ensure to discuss in TBT steps and identify risks associated to the 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Always ensure power cat work operator is not distracted and aware of risks.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Always keep away from the LOF.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Never prepare for RIH or operate power cat work unless signal is given by FM.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Always Intervene whenever feel un safe.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Always ensure that he pipe is not operated (pushed) until the signal is received</a:t>
            </a:r>
          </a:p>
        </p:txBody>
      </p:sp>
      <p:sp>
        <p:nvSpPr>
          <p:cNvPr id="14" name="Rectangle 13">
            <a:extLst>
              <a:ext uri="{FF2B5EF4-FFF2-40B4-BE49-F238E27FC236}">
                <a16:creationId xmlns:a16="http://schemas.microsoft.com/office/drawing/2014/main" id="{27AC772E-6015-4076-A0DC-005445BF4556}"/>
              </a:ext>
            </a:extLst>
          </p:cNvPr>
          <p:cNvSpPr/>
          <p:nvPr/>
        </p:nvSpPr>
        <p:spPr>
          <a:xfrm>
            <a:off x="416261" y="1009220"/>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Drilling, Operations</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PDO Second Alert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374452" y="6115132"/>
            <a:ext cx="8797491" cy="584775"/>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Always ensure that he pipe is not operated (remote control) until the signal is received</a:t>
            </a:r>
          </a:p>
        </p:txBody>
      </p:sp>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699191" y="2882008"/>
            <a:ext cx="336550" cy="544513"/>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660804" y="5336036"/>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 name="Rectangle 2">
            <a:extLst>
              <a:ext uri="{FF2B5EF4-FFF2-40B4-BE49-F238E27FC236}">
                <a16:creationId xmlns:a16="http://schemas.microsoft.com/office/drawing/2014/main" id="{99CB7BA3-74A3-1636-3C94-E24A4B4543E5}"/>
              </a:ext>
            </a:extLst>
          </p:cNvPr>
          <p:cNvSpPr/>
          <p:nvPr/>
        </p:nvSpPr>
        <p:spPr>
          <a:xfrm>
            <a:off x="170822" y="0"/>
            <a:ext cx="12021178" cy="646331"/>
          </a:xfrm>
          <a:prstGeom prst="rect">
            <a:avLst/>
          </a:prstGeom>
          <a:solidFill>
            <a:srgbClr val="FFC91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 </a:t>
            </a:r>
            <a:endPar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8">
            <a:extLst>
              <a:ext uri="{FF2B5EF4-FFF2-40B4-BE49-F238E27FC236}">
                <a16:creationId xmlns:a16="http://schemas.microsoft.com/office/drawing/2014/main" id="{CAD3B20A-DCAE-416C-9489-5814476228AC}"/>
              </a:ext>
            </a:extLst>
          </p:cNvPr>
          <p:cNvSpPr>
            <a:spLocks noChangeArrowheads="1"/>
          </p:cNvSpPr>
          <p:nvPr/>
        </p:nvSpPr>
        <p:spPr bwMode="auto">
          <a:xfrm>
            <a:off x="433680" y="638876"/>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02/02/2023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HVL#01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Drops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C3P          </a:t>
            </a:r>
            <a:r>
              <a:rPr lang="en-US" sz="1400" b="1" dirty="0">
                <a:solidFill>
                  <a:prstClr val="black"/>
                </a:solidFill>
                <a:latin typeface="Tahoma" pitchFamily="34" charset="0"/>
              </a:rPr>
              <a:t>Activity:</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RIH Tubing </a:t>
            </a:r>
          </a:p>
        </p:txBody>
      </p:sp>
    </p:spTree>
    <p:extLst>
      <p:ext uri="{BB962C8B-B14F-4D97-AF65-F5344CB8AC3E}">
        <p14:creationId xmlns:p14="http://schemas.microsoft.com/office/powerpoint/2010/main" val="3249943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33680" y="1132170"/>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472068" y="2044676"/>
            <a:ext cx="11428733" cy="275460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8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have a procedure addressing the need of effective communication with the catwalk operator and the floorman  during RIH?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Have you identified the position of the catwalk operator while RIH as ‘standing on the rig floor’?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srgbClr val="0033CC"/>
              </a:solidFill>
              <a:effectLst/>
              <a:highlight>
                <a:srgbClr val="FFFF00"/>
              </a:highligh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11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2">
            <a:extLst>
              <a:ext uri="{FF2B5EF4-FFF2-40B4-BE49-F238E27FC236}">
                <a16:creationId xmlns:a16="http://schemas.microsoft.com/office/drawing/2014/main" id="{E4711D77-8AA6-AF83-6C15-B567EB888CC8}"/>
              </a:ext>
            </a:extLst>
          </p:cNvPr>
          <p:cNvSpPr/>
          <p:nvPr/>
        </p:nvSpPr>
        <p:spPr>
          <a:xfrm>
            <a:off x="167473" y="0"/>
            <a:ext cx="12021178" cy="523220"/>
          </a:xfrm>
          <a:prstGeom prst="rect">
            <a:avLst/>
          </a:prstGeom>
          <a:solidFill>
            <a:srgbClr val="FFC91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alibri" panose="020F0502020204030204" pitchFamily="34" charset="0"/>
                <a:ea typeface="MS PGothic" pitchFamily="34" charset="-128"/>
                <a:cs typeface="+mn-cs"/>
              </a:rPr>
              <a:t>Management self audit </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8">
            <a:extLst>
              <a:ext uri="{FF2B5EF4-FFF2-40B4-BE49-F238E27FC236}">
                <a16:creationId xmlns:a16="http://schemas.microsoft.com/office/drawing/2014/main" id="{02748B71-3D55-19B8-5F0F-090278D164A2}"/>
              </a:ext>
            </a:extLst>
          </p:cNvPr>
          <p:cNvSpPr>
            <a:spLocks noChangeArrowheads="1"/>
          </p:cNvSpPr>
          <p:nvPr/>
        </p:nvSpPr>
        <p:spPr bwMode="auto">
          <a:xfrm>
            <a:off x="433680" y="604729"/>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02/02/2023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HVL#01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Drops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C3P          </a:t>
            </a:r>
            <a:r>
              <a:rPr lang="en-US" sz="1400" b="1" dirty="0">
                <a:solidFill>
                  <a:prstClr val="black"/>
                </a:solidFill>
                <a:latin typeface="Tahoma" pitchFamily="34" charset="0"/>
              </a:rPr>
              <a:t>Activity:</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RIH Tubing </a:t>
            </a:r>
          </a:p>
        </p:txBody>
      </p:sp>
    </p:spTree>
    <p:extLst>
      <p:ext uri="{BB962C8B-B14F-4D97-AF65-F5344CB8AC3E}">
        <p14:creationId xmlns:p14="http://schemas.microsoft.com/office/powerpoint/2010/main" val="2895265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33680" y="1384750"/>
            <a:ext cx="8854792" cy="5266570"/>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a:lnSpc>
                <a:spcPct val="115000"/>
              </a:lnSpc>
              <a:spcBef>
                <a:spcPts val="0"/>
              </a:spcBef>
              <a:spcAft>
                <a:spcPts val="1000"/>
              </a:spcAft>
            </a:pPr>
            <a:r>
              <a:rPr lang="en-GB" sz="1200" dirty="0">
                <a:effectLst/>
                <a:latin typeface="+mj-lt"/>
                <a:ea typeface="Cambria" panose="02040503050406030204" pitchFamily="18" charset="0"/>
                <a:cs typeface="Cambria" panose="02040503050406030204" pitchFamily="18" charset="0"/>
              </a:rPr>
              <a:t>On 12/02/2023 at 16:45 hours while picking up 1st joint of 2.7/8’’ PAC pipe using  3rd party elevator  from the hydraulic catwalk. Driller has started picking up the PAC around 2 meters, the PAC pipe came out from the elevator bore and slipped from the hydraulic catwalk at No-Go zone. Nobody was in the No-Go zone and no body was injured and no damage to any equipment</a:t>
            </a:r>
            <a:r>
              <a:rPr lang="en-GB" sz="1200" dirty="0">
                <a:effectLst/>
                <a:latin typeface="Arial" panose="020B0604020202020204" pitchFamily="34" charset="0"/>
                <a:ea typeface="Cambria" panose="02040503050406030204" pitchFamily="18" charset="0"/>
                <a:cs typeface="Cambria" panose="02040503050406030204" pitchFamily="18" charset="0"/>
              </a:rPr>
              <a:t>.</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endParaRPr lang="en-US" sz="1200"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Rig never used to run  2 7/8” PAC pipe and there was no work instructions/SOPs provided by PDO/CADRES (PDO 3</a:t>
            </a:r>
            <a:r>
              <a:rPr lang="en-US" sz="1200" baseline="30000" dirty="0">
                <a:latin typeface="Calibri" panose="020F0502020204030204" pitchFamily="34" charset="0"/>
                <a:cs typeface="Calibri" panose="020F0502020204030204" pitchFamily="34" charset="0"/>
              </a:rPr>
              <a:t>rd</a:t>
            </a:r>
            <a:r>
              <a:rPr lang="en-US" sz="1200" dirty="0">
                <a:latin typeface="Calibri" panose="020F0502020204030204" pitchFamily="34" charset="0"/>
                <a:cs typeface="Calibri" panose="020F0502020204030204" pitchFamily="34" charset="0"/>
              </a:rPr>
              <a:t> party     supplier) at rig site and site team not insisted to ask for same from PDO/CADRES.</a:t>
            </a:r>
          </a:p>
          <a:p>
            <a:pPr marL="171450" indent="-171450">
              <a:buFont typeface="Arial" panose="020B0604020202020204" pitchFamily="34" charset="0"/>
              <a:buChar char="•"/>
              <a:defRPr/>
            </a:pPr>
            <a:r>
              <a:rPr lang="en-US" sz="1200" dirty="0">
                <a:latin typeface="Calibri" panose="020F0502020204030204" pitchFamily="34" charset="0"/>
                <a:cs typeface="Calibri" panose="020F0502020204030204" pitchFamily="34" charset="0"/>
              </a:rPr>
              <a:t>Site team not physically verified the measurement of handling tools supplied by CADRES and just relied the stencil of the elevator showing 2 7/8”. Site team normalized the risk by assuming the job is normal like handling other size of DPs.</a:t>
            </a:r>
          </a:p>
          <a:p>
            <a:pPr marL="171450" indent="-171450">
              <a:buFont typeface="Arial" panose="020B0604020202020204" pitchFamily="34" charset="0"/>
              <a:buChar char="•"/>
              <a:defRPr/>
            </a:pPr>
            <a:r>
              <a:rPr lang="en-US" sz="1200" dirty="0">
                <a:latin typeface="Calibri" panose="020F0502020204030204" pitchFamily="34" charset="0"/>
                <a:cs typeface="Calibri" panose="020F0502020204030204" pitchFamily="34" charset="0"/>
              </a:rPr>
              <a:t>Previous learning from similar incidents which captured during a workshop conducted in March 2022 was not cascaded to other client operations, contractors and suppliers</a:t>
            </a:r>
          </a:p>
          <a:p>
            <a:pPr>
              <a:defRPr/>
            </a:pPr>
            <a:r>
              <a:rPr lang="en-US" sz="1600" b="1" dirty="0">
                <a:solidFill>
                  <a:srgbClr val="0070C0"/>
                </a:solidFill>
                <a:latin typeface="Tahoma" pitchFamily="34" charset="0"/>
                <a:ea typeface="宋体" panose="02010600030101010101" pitchFamily="2" charset="-122"/>
              </a:rPr>
              <a:t>Why it is Repeated</a:t>
            </a:r>
          </a:p>
          <a:p>
            <a:pPr marL="171450" indent="-171450">
              <a:buFont typeface="Arial" panose="020B0604020202020204" pitchFamily="34" charset="0"/>
              <a:buChar char="•"/>
              <a:defRPr/>
            </a:pPr>
            <a:r>
              <a:rPr lang="en-US" sz="1200" dirty="0">
                <a:latin typeface="Calibri" panose="020F0502020204030204" pitchFamily="34" charset="0"/>
                <a:cs typeface="Calibri" panose="020F0502020204030204" pitchFamily="34" charset="0"/>
              </a:rPr>
              <a:t>Reason for repeat is that learning was not shared which has been mentioned on this line</a:t>
            </a:r>
          </a:p>
          <a:p>
            <a:pPr>
              <a:defRPr/>
            </a:pPr>
            <a:endParaRPr lang="en-US" sz="1200" dirty="0">
              <a:latin typeface="Calibri" panose="020F0502020204030204" pitchFamily="34" charset="0"/>
              <a:cs typeface="Tahoma" pitchFamily="34" charset="0"/>
            </a:endParaRPr>
          </a:p>
          <a:p>
            <a:pPr marL="114300" indent="-114300" algn="just">
              <a:defRPr/>
            </a:pPr>
            <a:r>
              <a:rPr lang="en-US" sz="1600" b="1" dirty="0">
                <a:solidFill>
                  <a:srgbClr val="0070C0"/>
                </a:solidFill>
                <a:latin typeface="Tahoma" pitchFamily="34" charset="0"/>
                <a:ea typeface="宋体" panose="02010600030101010101" pitchFamily="2" charset="-122"/>
              </a:rPr>
              <a:t>Your learning from this incident..</a:t>
            </a:r>
            <a:endParaRPr lang="en-US" sz="1100" dirty="0">
              <a:latin typeface="Calibri" panose="020F0502020204030204" pitchFamily="34" charset="0"/>
            </a:endParaRPr>
          </a:p>
          <a:p>
            <a:pPr marL="171450" indent="-171450">
              <a:buFont typeface="Arial" panose="020B0604020202020204" pitchFamily="34" charset="0"/>
              <a:buChar char="•"/>
              <a:defRPr/>
            </a:pPr>
            <a:r>
              <a:rPr lang="en-US" sz="1100" dirty="0">
                <a:latin typeface="Calibri" panose="020F0502020204030204" pitchFamily="34" charset="0"/>
                <a:cs typeface="Tahoma" pitchFamily="34" charset="0"/>
              </a:rPr>
              <a:t> </a:t>
            </a:r>
            <a:r>
              <a:rPr lang="en-US" sz="1200" dirty="0">
                <a:latin typeface="Calibri" panose="020F0502020204030204" pitchFamily="34" charset="0"/>
                <a:cs typeface="Tahoma" pitchFamily="34" charset="0"/>
              </a:rPr>
              <a:t>Crewmembers must  ask for written SOPs/work instructions and risk assessment from PDO/supplier before using equipment at site.</a:t>
            </a:r>
          </a:p>
          <a:p>
            <a:pPr marL="171450" indent="-171450">
              <a:buFont typeface="Arial" panose="020B0604020202020204" pitchFamily="34" charset="0"/>
              <a:buChar char="•"/>
              <a:defRPr/>
            </a:pPr>
            <a:r>
              <a:rPr lang="en-US" sz="1200" dirty="0">
                <a:latin typeface="Calibri" panose="020F0502020204030204" pitchFamily="34" charset="0"/>
                <a:cs typeface="Tahoma" pitchFamily="34" charset="0"/>
              </a:rPr>
              <a:t> AD/Foreman must measure all the tubulars and handling tools to verify the tool joint of tubulars and bore of elevators. </a:t>
            </a:r>
          </a:p>
          <a:p>
            <a:pPr marL="171450" indent="-171450">
              <a:buFont typeface="Arial" panose="020B0604020202020204" pitchFamily="34" charset="0"/>
              <a:buChar char="•"/>
              <a:defRPr/>
            </a:pPr>
            <a:r>
              <a:rPr lang="en-US" sz="1200" dirty="0">
                <a:latin typeface="Calibri" panose="020F0502020204030204" pitchFamily="34" charset="0"/>
                <a:cs typeface="Tahoma" pitchFamily="34" charset="0"/>
              </a:rPr>
              <a:t> Management and site team to keep good communication for new tasks from planning to execution level. </a:t>
            </a:r>
          </a:p>
          <a:p>
            <a:pPr marL="171450" indent="-171450">
              <a:buFont typeface="Arial" panose="020B0604020202020204" pitchFamily="34" charset="0"/>
              <a:buChar char="•"/>
              <a:defRPr/>
            </a:pPr>
            <a:r>
              <a:rPr lang="en-US" sz="1200" dirty="0">
                <a:latin typeface="Calibri" panose="020F0502020204030204" pitchFamily="34" charset="0"/>
                <a:cs typeface="Tahoma" pitchFamily="34" charset="0"/>
              </a:rPr>
              <a:t> Learning from incidents to be shared with all contractors/business partners as learning tool. Rig team must not  engage in concurrent operation if not absolutely necessary. Whenever there is a movement on the catwalk, all surrounding operation shall cease until the task is completed.</a:t>
            </a:r>
          </a:p>
          <a:p>
            <a:pPr marL="171450" indent="-171450">
              <a:buFont typeface="Arial" panose="020B0604020202020204" pitchFamily="34" charset="0"/>
              <a:buChar char="•"/>
              <a:defRPr/>
            </a:pPr>
            <a:r>
              <a:rPr lang="en-US" sz="1200" dirty="0">
                <a:latin typeface="Calibri" panose="020F0502020204030204" pitchFamily="34" charset="0"/>
                <a:cs typeface="Tahoma" pitchFamily="34" charset="0"/>
              </a:rPr>
              <a:t> Rig team must use 48hrs LAP planning tool effectively to capture new tasks and management must provide suitable support to the rig in terms of equipment and CoW documentation.</a:t>
            </a:r>
          </a:p>
          <a:p>
            <a:pPr marL="171450" indent="-171450">
              <a:buFont typeface="Arial" panose="020B0604020202020204" pitchFamily="34" charset="0"/>
              <a:buChar char="•"/>
              <a:defRPr/>
            </a:pPr>
            <a:r>
              <a:rPr lang="en-US" sz="1200" dirty="0">
                <a:latin typeface="Calibri" panose="020F0502020204030204" pitchFamily="34" charset="0"/>
                <a:cs typeface="Tahoma" pitchFamily="34" charset="0"/>
              </a:rPr>
              <a:t>Rig supervisors must conduct effective pre-spud meeting before each well with special focus on new and non routine task.</a:t>
            </a:r>
          </a:p>
          <a:p>
            <a:pPr>
              <a:buFont typeface="Arial" pitchFamily="34" charset="0"/>
              <a:buChar char="•"/>
              <a:defRPr/>
            </a:pPr>
            <a:endParaRPr lang="en-US" sz="1100" dirty="0">
              <a:latin typeface="Calibri" panose="020F0502020204030204" pitchFamily="34" charset="0"/>
              <a:cs typeface="Tahoma" pitchFamily="34" charset="0"/>
            </a:endParaRPr>
          </a:p>
          <a:p>
            <a:pPr>
              <a:buFont typeface="Arial" pitchFamily="34" charset="0"/>
              <a:buChar char="•"/>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346509" y="603213"/>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lang="en-GB" sz="1200" b="1" dirty="0">
                <a:solidFill>
                  <a:srgbClr val="4472C4"/>
                </a:solidFill>
                <a:latin typeface="Tahoma" pitchFamily="34" charset="0"/>
              </a:rPr>
              <a:t>12</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/02/2023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HPE#02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Drops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C4P       </a:t>
            </a:r>
            <a:r>
              <a:rPr lang="en-US" sz="1400" b="1" dirty="0">
                <a:solidFill>
                  <a:prstClr val="black"/>
                </a:solidFill>
                <a:latin typeface="Tahoma" pitchFamily="34" charset="0"/>
              </a:rPr>
              <a:t>Activity:</a:t>
            </a:r>
            <a:r>
              <a:rPr lang="en-US" sz="1200" b="1" dirty="0">
                <a:solidFill>
                  <a:srgbClr val="4472C4"/>
                </a:solidFill>
                <a:latin typeface="Tahoma" pitchFamily="34" charset="0"/>
              </a:rPr>
              <a:t> RIH</a:t>
            </a:r>
          </a:p>
        </p:txBody>
      </p:sp>
      <p:sp>
        <p:nvSpPr>
          <p:cNvPr id="14" name="Rectangle 13">
            <a:extLst>
              <a:ext uri="{FF2B5EF4-FFF2-40B4-BE49-F238E27FC236}">
                <a16:creationId xmlns:a16="http://schemas.microsoft.com/office/drawing/2014/main" id="{27AC772E-6015-4076-A0DC-005445BF4556}"/>
              </a:ext>
            </a:extLst>
          </p:cNvPr>
          <p:cNvSpPr/>
          <p:nvPr/>
        </p:nvSpPr>
        <p:spPr>
          <a:xfrm>
            <a:off x="416362" y="984640"/>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lang="en-US" b="1" dirty="0">
                <a:solidFill>
                  <a:srgbClr val="FF0000"/>
                </a:solidFill>
                <a:latin typeface="Calibri" panose="020F0502020204030204"/>
                <a:cs typeface="Arial" panose="020B0604020202020204" pitchFamily="34" charset="0"/>
              </a:rPr>
              <a:t>Rigs and Hoists (TP, NTP, DSV,ADSV, DRL, AD)</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3033"/>
            <a:ext cx="11845492" cy="532596"/>
          </a:xfrm>
          <a:prstGeom prst="rect">
            <a:avLst/>
          </a:prstGeom>
          <a:solidFill>
            <a:schemeClr val="accent4"/>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627063" y="6512820"/>
            <a:ext cx="8267555" cy="276999"/>
          </a:xfrm>
          <a:prstGeom prst="rect">
            <a:avLst/>
          </a:prstGeom>
          <a:solidFill>
            <a:schemeClr val="accent1"/>
          </a:solidFill>
        </p:spPr>
        <p:txBody>
          <a:bodyPr wrap="square" rtlCol="0">
            <a:spAutoFit/>
          </a:bodyPr>
          <a:lstStyle/>
          <a:p>
            <a:pPr lvl="0" algn="ctr" fontAlgn="base">
              <a:spcBef>
                <a:spcPct val="0"/>
              </a:spcBef>
              <a:spcAft>
                <a:spcPct val="0"/>
              </a:spcAft>
            </a:pPr>
            <a:r>
              <a:rPr lang="en-US" sz="1200" b="1" dirty="0">
                <a:solidFill>
                  <a:srgbClr val="FFFF00"/>
                </a:solidFill>
                <a:latin typeface="Tahoma" pitchFamily="34" charset="0"/>
                <a:ea typeface="MS PGothic" pitchFamily="34" charset="-128"/>
              </a:rPr>
              <a:t>Before running 2 7/8’’ PAC pipe, ensure that lifting sub and elevators have been physically measured.</a:t>
            </a:r>
          </a:p>
        </p:txBody>
      </p:sp>
      <p:pic>
        <p:nvPicPr>
          <p:cNvPr id="3" name="Picture 2">
            <a:extLst>
              <a:ext uri="{FF2B5EF4-FFF2-40B4-BE49-F238E27FC236}">
                <a16:creationId xmlns:a16="http://schemas.microsoft.com/office/drawing/2014/main" id="{AB8FC1C6-0735-169B-C1ED-A2F53700C71A}"/>
              </a:ext>
            </a:extLst>
          </p:cNvPr>
          <p:cNvPicPr>
            <a:picLocks noChangeAspect="1"/>
          </p:cNvPicPr>
          <p:nvPr/>
        </p:nvPicPr>
        <p:blipFill>
          <a:blip r:embed="rId3"/>
          <a:stretch>
            <a:fillRect/>
          </a:stretch>
        </p:blipFill>
        <p:spPr>
          <a:xfrm>
            <a:off x="9288472" y="1409292"/>
            <a:ext cx="2754844" cy="2286000"/>
          </a:xfrm>
          <a:prstGeom prst="rect">
            <a:avLst/>
          </a:prstGeom>
        </p:spPr>
      </p:pic>
      <p:grpSp>
        <p:nvGrpSpPr>
          <p:cNvPr id="5" name="Group 131">
            <a:extLst>
              <a:ext uri="{FF2B5EF4-FFF2-40B4-BE49-F238E27FC236}">
                <a16:creationId xmlns:a16="http://schemas.microsoft.com/office/drawing/2014/main" id="{B53CC63D-4B10-D496-2A8A-C9C5F47658F9}"/>
              </a:ext>
            </a:extLst>
          </p:cNvPr>
          <p:cNvGrpSpPr>
            <a:grpSpLocks/>
          </p:cNvGrpSpPr>
          <p:nvPr/>
        </p:nvGrpSpPr>
        <p:grpSpPr bwMode="auto">
          <a:xfrm>
            <a:off x="11767089" y="3400212"/>
            <a:ext cx="336551" cy="442143"/>
            <a:chOff x="3504" y="544"/>
            <a:chExt cx="2287" cy="1855"/>
          </a:xfrm>
        </p:grpSpPr>
        <p:sp>
          <p:nvSpPr>
            <p:cNvPr id="6" name="Line 129">
              <a:extLst>
                <a:ext uri="{FF2B5EF4-FFF2-40B4-BE49-F238E27FC236}">
                  <a16:creationId xmlns:a16="http://schemas.microsoft.com/office/drawing/2014/main" id="{A9BDF7C3-597A-4704-A090-41AD72D1715C}"/>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 name="Line 130">
              <a:extLst>
                <a:ext uri="{FF2B5EF4-FFF2-40B4-BE49-F238E27FC236}">
                  <a16:creationId xmlns:a16="http://schemas.microsoft.com/office/drawing/2014/main" id="{000C47AA-5B72-FECA-828F-7965F99F8DCF}"/>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17" name="Picture 16">
            <a:extLst>
              <a:ext uri="{FF2B5EF4-FFF2-40B4-BE49-F238E27FC236}">
                <a16:creationId xmlns:a16="http://schemas.microsoft.com/office/drawing/2014/main" id="{3273E68B-C483-B8BA-9B3E-41E8E3F38546}"/>
              </a:ext>
            </a:extLst>
          </p:cNvPr>
          <p:cNvPicPr>
            <a:picLocks noChangeAspect="1"/>
          </p:cNvPicPr>
          <p:nvPr/>
        </p:nvPicPr>
        <p:blipFill rotWithShape="1">
          <a:blip r:embed="rId4">
            <a:extLst>
              <a:ext uri="{28A0092B-C50C-407E-A947-70E740481C1C}">
                <a14:useLocalDpi xmlns:a14="http://schemas.microsoft.com/office/drawing/2010/main" val="0"/>
              </a:ext>
            </a:extLst>
          </a:blip>
          <a:srcRect t="35071"/>
          <a:stretch/>
        </p:blipFill>
        <p:spPr bwMode="auto">
          <a:xfrm>
            <a:off x="9288472" y="3989418"/>
            <a:ext cx="2754844" cy="2105194"/>
          </a:xfrm>
          <a:prstGeom prst="rect">
            <a:avLst/>
          </a:prstGeom>
          <a:noFill/>
          <a:ln>
            <a:noFill/>
          </a:ln>
        </p:spPr>
      </p:pic>
      <p:sp>
        <p:nvSpPr>
          <p:cNvPr id="18" name="Freeform 132">
            <a:extLst>
              <a:ext uri="{FF2B5EF4-FFF2-40B4-BE49-F238E27FC236}">
                <a16:creationId xmlns:a16="http://schemas.microsoft.com/office/drawing/2014/main" id="{031F4315-896B-4284-07F9-D986D4E443D1}"/>
              </a:ext>
            </a:extLst>
          </p:cNvPr>
          <p:cNvSpPr>
            <a:spLocks/>
          </p:cNvSpPr>
          <p:nvPr/>
        </p:nvSpPr>
        <p:spPr bwMode="auto">
          <a:xfrm>
            <a:off x="11706765" y="5687166"/>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92870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332508" y="-6892"/>
            <a:ext cx="11859491" cy="558514"/>
          </a:xfrm>
          <a:solidFill>
            <a:schemeClr val="accent4"/>
          </a:solidFill>
        </p:spPr>
        <p:txBody>
          <a:bodyPr>
            <a:normAutofit fontScale="90000"/>
          </a:bodyPr>
          <a:lstStyle/>
          <a:p>
            <a:pPr algn="ctr"/>
            <a:br>
              <a:rPr lang="en-GB" sz="3600" b="1" dirty="0">
                <a:latin typeface="Tahoma" panose="020B0604030504040204" pitchFamily="34" charset="0"/>
                <a:ea typeface="Tahoma" panose="020B0604030504040204" pitchFamily="34" charset="0"/>
                <a:cs typeface="Tahoma" panose="020B0604030504040204" pitchFamily="34" charset="0"/>
              </a:rPr>
            </a:br>
            <a:br>
              <a:rPr lang="en-GB" sz="3600" b="1" dirty="0">
                <a:latin typeface="Tahoma" panose="020B0604030504040204" pitchFamily="34" charset="0"/>
                <a:ea typeface="Tahoma" panose="020B0604030504040204" pitchFamily="34" charset="0"/>
                <a:cs typeface="Tahoma" panose="020B0604030504040204" pitchFamily="34" charset="0"/>
              </a:rPr>
            </a:br>
            <a:r>
              <a:rPr lang="en-GB" sz="2700" b="1" dirty="0">
                <a:solidFill>
                  <a:srgbClr val="00B050"/>
                </a:solidFill>
                <a:latin typeface="Gill Sans"/>
                <a:ea typeface="MS PGothic" pitchFamily="34" charset="-128"/>
                <a:cs typeface="+mj-cs"/>
              </a:rPr>
              <a:t>Management self audit </a:t>
            </a:r>
            <a:br>
              <a:rPr lang="en-GB" sz="3600" b="1" dirty="0">
                <a:latin typeface="Tahoma" panose="020B0604030504040204" pitchFamily="34" charset="0"/>
                <a:ea typeface="Tahoma" panose="020B0604030504040204" pitchFamily="34" charset="0"/>
                <a:cs typeface="Tahoma" panose="020B0604030504040204" pitchFamily="34" charset="0"/>
              </a:rPr>
            </a:br>
            <a:br>
              <a:rPr lang="en-GB" sz="3600" b="1" dirty="0">
                <a:latin typeface="Tahoma" panose="020B0604030504040204" pitchFamily="34" charset="0"/>
                <a:ea typeface="Tahoma" panose="020B0604030504040204" pitchFamily="34" charset="0"/>
                <a:cs typeface="Tahoma" panose="020B0604030504040204" pitchFamily="34" charset="0"/>
              </a:rPr>
            </a:b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2A4C66E9-CF65-4A0F-9A16-76B64C582F3A}"/>
              </a:ext>
            </a:extLst>
          </p:cNvPr>
          <p:cNvSpPr/>
          <p:nvPr/>
        </p:nvSpPr>
        <p:spPr>
          <a:xfrm>
            <a:off x="425605" y="1215717"/>
            <a:ext cx="10928195" cy="523220"/>
          </a:xfrm>
          <a:prstGeom prst="rect">
            <a:avLst/>
          </a:prstGeom>
        </p:spPr>
        <p:txBody>
          <a:bodyPr wrap="square">
            <a:spAutoFit/>
          </a:bodyPr>
          <a:lstStyle/>
          <a:p>
            <a:pPr marL="342900" indent="-342900">
              <a:defRPr/>
            </a:pPr>
            <a:r>
              <a:rPr lang="en-US" sz="1400" b="1" dirty="0">
                <a:solidFill>
                  <a:srgbClr val="FF0000"/>
                </a:solidFill>
                <a:latin typeface="Tahoma" pitchFamily="34" charset="0"/>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2133630"/>
            <a:ext cx="10928195" cy="3247043"/>
          </a:xfrm>
          <a:prstGeom prst="rect">
            <a:avLst/>
          </a:prstGeom>
        </p:spPr>
        <p:txBody>
          <a:bodyPr wrap="square">
            <a:spAutoFit/>
          </a:bodyPr>
          <a:lstStyle/>
          <a:p>
            <a:pPr marL="342900" indent="-342900">
              <a:defRPr/>
            </a:pPr>
            <a:r>
              <a:rPr lang="en-US" b="1" dirty="0">
                <a:latin typeface="Tahoma" pitchFamily="34" charset="0"/>
              </a:rPr>
              <a:t>Confirm the following:</a:t>
            </a:r>
            <a:endParaRPr lang="en-US" dirty="0">
              <a:latin typeface="Tahoma" pitchFamily="34" charset="0"/>
            </a:endParaRPr>
          </a:p>
          <a:p>
            <a:pPr marL="342900" indent="-342900">
              <a:defRPr/>
            </a:pPr>
            <a:endParaRPr lang="en-US" sz="1600" dirty="0">
              <a:solidFill>
                <a:srgbClr val="000000"/>
              </a:solidFill>
              <a:latin typeface="Calibri" panose="020F0502020204030204" pitchFamily="34" charset="0"/>
            </a:endParaRPr>
          </a:p>
          <a:p>
            <a:pPr>
              <a:defRPr/>
            </a:pPr>
            <a:endParaRPr lang="en-US" sz="1600" dirty="0">
              <a:solidFill>
                <a:srgbClr val="0033CC"/>
              </a:solidFill>
              <a:latin typeface="Calibri" panose="020F0502020204030204" pitchFamily="34" charset="0"/>
              <a:sym typeface="Wingdings" pitchFamily="2" charset="2"/>
            </a:endParaRPr>
          </a:p>
          <a:p>
            <a:pPr marL="342900" indent="-342900">
              <a:buFont typeface="+mj-lt"/>
              <a:buAutoNum type="arabicPeriod"/>
              <a:defRPr/>
            </a:pPr>
            <a:r>
              <a:rPr lang="en-US" sz="1600" dirty="0">
                <a:latin typeface="Calibri" panose="020F0502020204030204" pitchFamily="34" charset="0"/>
                <a:sym typeface="Wingdings" pitchFamily="2" charset="2"/>
              </a:rPr>
              <a:t>Do you ensure that written SOPs/Work instructions are available and referred to, from planning stage to task execution?</a:t>
            </a:r>
          </a:p>
          <a:p>
            <a:pPr marL="342900" indent="-342900">
              <a:buFont typeface="+mj-lt"/>
              <a:buAutoNum type="arabicPeriod"/>
              <a:defRPr/>
            </a:pPr>
            <a:r>
              <a:rPr lang="en-US" sz="1600" dirty="0">
                <a:latin typeface="Calibri" panose="020F0502020204030204" pitchFamily="34" charset="0"/>
                <a:sym typeface="Wingdings" pitchFamily="2" charset="2"/>
              </a:rPr>
              <a:t>Do you ensure that all tubulars and handling tools are measured to verify their dimension and ensure their compatibility? </a:t>
            </a:r>
          </a:p>
          <a:p>
            <a:pPr marL="342900" indent="-342900">
              <a:buFont typeface="+mj-lt"/>
              <a:buAutoNum type="arabicPeriod"/>
              <a:defRPr/>
            </a:pPr>
            <a:r>
              <a:rPr lang="en-US" sz="1600" dirty="0">
                <a:latin typeface="Calibri" panose="020F0502020204030204" pitchFamily="34" charset="0"/>
                <a:sym typeface="Wingdings" pitchFamily="2" charset="2"/>
              </a:rPr>
              <a:t>Do you ensure that learning from incidents are shared with all relevant parties and recommended actions are effectively implemented to prevent repeat of incident?</a:t>
            </a:r>
          </a:p>
          <a:p>
            <a:pPr marL="342900" indent="-342900">
              <a:buFont typeface="+mj-lt"/>
              <a:buAutoNum type="arabicPeriod"/>
              <a:defRPr/>
            </a:pPr>
            <a:r>
              <a:rPr lang="en-US" sz="1600" dirty="0">
                <a:latin typeface="Calibri" panose="020F0502020204030204" pitchFamily="34" charset="0"/>
                <a:sym typeface="Wingdings" pitchFamily="2" charset="2"/>
              </a:rPr>
              <a:t>Do you ensure that pre-mobilization process is completed for equipment and personnel for each callout?</a:t>
            </a:r>
          </a:p>
          <a:p>
            <a:pPr marL="342900" indent="-342900">
              <a:buFont typeface="+mj-lt"/>
              <a:buAutoNum type="arabicPeriod"/>
              <a:defRPr/>
            </a:pPr>
            <a:r>
              <a:rPr lang="en-US" sz="1600" dirty="0">
                <a:latin typeface="Calibri" panose="020F0502020204030204" pitchFamily="34" charset="0"/>
                <a:sym typeface="Wingdings" pitchFamily="2" charset="2"/>
              </a:rPr>
              <a:t>Do you ensure that effective pre-spud meeting is being conducted prior to each well? </a:t>
            </a:r>
          </a:p>
          <a:p>
            <a:pPr marL="342900" indent="-342900">
              <a:buFont typeface="+mj-lt"/>
              <a:buAutoNum type="arabicPeriod"/>
              <a:defRPr/>
            </a:pPr>
            <a:r>
              <a:rPr lang="en-US" sz="1600" dirty="0">
                <a:latin typeface="Calibri" panose="020F0502020204030204" pitchFamily="34" charset="0"/>
                <a:sym typeface="Wingdings" pitchFamily="2" charset="2"/>
              </a:rPr>
              <a:t>Do you ensure that 2 7/8’’ PAC pipe is run using a 2 7/8’’ lifting sub and 2 7/8’’ elevators?</a:t>
            </a: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r>
              <a:rPr lang="en-US" sz="1100" i="1" dirty="0">
                <a:solidFill>
                  <a:schemeClr val="accent1"/>
                </a:solidFill>
                <a:latin typeface="Calibri" panose="020F0502020204030204" pitchFamily="34" charset="0"/>
                <a:sym typeface="Wingdings" pitchFamily="2" charset="2"/>
              </a:rPr>
              <a:t>* If the answer is NO to any of the above questions please ensure you take action to correct this finding</a:t>
            </a:r>
            <a:endParaRPr lang="en-US" sz="1100" dirty="0">
              <a:solidFill>
                <a:schemeClr val="accent1"/>
              </a:solidFill>
              <a:latin typeface="Calibri" panose="020F0502020204030204" pitchFamily="34" charset="0"/>
              <a:sym typeface="Wingdings" pitchFamily="2" charset="2"/>
            </a:endParaRPr>
          </a:p>
        </p:txBody>
      </p:sp>
      <p:sp>
        <p:nvSpPr>
          <p:cNvPr id="8" name="Rectangle 8">
            <a:extLst>
              <a:ext uri="{FF2B5EF4-FFF2-40B4-BE49-F238E27FC236}">
                <a16:creationId xmlns:a16="http://schemas.microsoft.com/office/drawing/2014/main" id="{9B3E799E-C406-8C64-3DCA-F5F7390C4856}"/>
              </a:ext>
            </a:extLst>
          </p:cNvPr>
          <p:cNvSpPr>
            <a:spLocks noChangeArrowheads="1"/>
          </p:cNvSpPr>
          <p:nvPr/>
        </p:nvSpPr>
        <p:spPr bwMode="auto">
          <a:xfrm>
            <a:off x="425605" y="686545"/>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lang="en-GB" sz="1200" b="1" dirty="0">
                <a:solidFill>
                  <a:srgbClr val="4472C4"/>
                </a:solidFill>
                <a:latin typeface="Tahoma" pitchFamily="34" charset="0"/>
              </a:rPr>
              <a:t>12</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/02/2023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HPE#02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Drops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C4P       </a:t>
            </a:r>
            <a:r>
              <a:rPr lang="en-US" sz="1400" b="1" dirty="0">
                <a:solidFill>
                  <a:prstClr val="black"/>
                </a:solidFill>
                <a:latin typeface="Tahoma" pitchFamily="34" charset="0"/>
              </a:rPr>
              <a:t>Activity:</a:t>
            </a:r>
            <a:r>
              <a:rPr lang="en-US" sz="1200" b="1" dirty="0">
                <a:solidFill>
                  <a:srgbClr val="4472C4"/>
                </a:solidFill>
                <a:latin typeface="Tahoma" pitchFamily="34" charset="0"/>
              </a:rPr>
              <a:t> RIH</a:t>
            </a:r>
          </a:p>
        </p:txBody>
      </p:sp>
    </p:spTree>
    <p:extLst>
      <p:ext uri="{BB962C8B-B14F-4D97-AF65-F5344CB8AC3E}">
        <p14:creationId xmlns:p14="http://schemas.microsoft.com/office/powerpoint/2010/main" val="296732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954017-35B2-374C-3D1B-931EF7C920FC}"/>
              </a:ext>
            </a:extLst>
          </p:cNvPr>
          <p:cNvPicPr>
            <a:picLocks noChangeAspect="1"/>
          </p:cNvPicPr>
          <p:nvPr/>
        </p:nvPicPr>
        <p:blipFill>
          <a:blip r:embed="rId3"/>
          <a:stretch>
            <a:fillRect/>
          </a:stretch>
        </p:blipFill>
        <p:spPr>
          <a:xfrm>
            <a:off x="8825500" y="3826157"/>
            <a:ext cx="3217816" cy="1874629"/>
          </a:xfrm>
          <a:prstGeom prst="rect">
            <a:avLst/>
          </a:prstGeom>
        </p:spPr>
      </p:pic>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33873" y="1608748"/>
            <a:ext cx="8238073" cy="4493538"/>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p>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3:10am, the mobile crane was in the process of transferring a submersible pump from cutting pit to water pit. The pump was lifted from the water pit, transferred to the cutting pit and began to hoist down. Once the pump touched the bottom, the crane fell over and the boom landed in the pit. The crane outriggers were not extended during this job . </a:t>
            </a:r>
          </a:p>
          <a:p>
            <a:pPr marL="114300" marR="0" lvl="0" indent="-11430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a:t>
            </a:r>
            <a:endPar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Team did not use JSA ,TRIC and routine lifting plan prior to 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10 questions for safe lifting operation &amp; 7 steps technique from the team was not applied.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There was no TBT conducted prior the lift is being conducted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 PTW Was issued for the job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There was no lifting supervisor along with the lift.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Crane operator did not extend the crane outriggers.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crane was spot on narrow place and close to the pits. </a:t>
            </a:r>
          </a:p>
          <a:p>
            <a:pPr marR="0" lvl="0" algn="l" defTabSz="914400" rtl="0" eaLnBrk="1" fontAlgn="auto" latinLnBrk="0" hangingPunct="1">
              <a:lnSpc>
                <a:spcPct val="100000"/>
              </a:lnSpc>
              <a:spcBef>
                <a:spcPts val="0"/>
              </a:spcBef>
              <a:spcAft>
                <a:spcPts val="0"/>
              </a:spcAft>
              <a:buClrTx/>
              <a:buSzTx/>
              <a:tabLst/>
              <a:defRPr/>
            </a:pPr>
            <a:endPar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Tahoma" panose="020B0604030504040204" pitchFamily="34" charset="0"/>
                <a:ea typeface="Tahoma" panose="020B0604030504040204" pitchFamily="34" charset="0"/>
                <a:cs typeface="Tahoma" panose="020B0604030504040204" pitchFamily="34" charset="0"/>
              </a:rPr>
              <a:t>Always ensure to follow the 7 steps Musta”ed technique  prior starting any task.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Tahoma" panose="020B0604030504040204" pitchFamily="34" charset="0"/>
                <a:ea typeface="Tahoma" panose="020B0604030504040204" pitchFamily="34" charset="0"/>
                <a:cs typeface="Tahoma" panose="020B0604030504040204" pitchFamily="34" charset="0"/>
              </a:rPr>
              <a:t>10 question for safe lifting operation should be in place before any lifting task.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Tahoma" panose="020B0604030504040204" pitchFamily="34" charset="0"/>
                <a:ea typeface="Tahoma" panose="020B0604030504040204" pitchFamily="34" charset="0"/>
                <a:cs typeface="Tahoma" panose="020B0604030504040204" pitchFamily="34" charset="0"/>
              </a:rPr>
              <a:t>Always ensure effective TBT is conducted prior to the activity, and make sure all controls in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Tahoma" panose="020B0604030504040204" pitchFamily="34" charset="0"/>
                <a:ea typeface="Tahoma" panose="020B0604030504040204" pitchFamily="34" charset="0"/>
                <a:cs typeface="Tahoma" panose="020B0604030504040204" pitchFamily="34" charset="0"/>
              </a:rPr>
              <a:t>Always ensure PTW is issued for the lifting operation to verify the controls are in place.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Tahoma" panose="020B0604030504040204" pitchFamily="34" charset="0"/>
                <a:ea typeface="Tahoma" panose="020B0604030504040204" pitchFamily="34" charset="0"/>
                <a:cs typeface="Tahoma" panose="020B0604030504040204" pitchFamily="34" charset="0"/>
              </a:rPr>
              <a:t>Ensure that approve lifting plan to be used only.</a:t>
            </a: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630421"/>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12/03/2023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HiPo#14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Roll over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C4P</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        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Lifting Operation</a:t>
            </a:r>
          </a:p>
        </p:txBody>
      </p:sp>
      <p:sp>
        <p:nvSpPr>
          <p:cNvPr id="14" name="Rectangle 13">
            <a:extLst>
              <a:ext uri="{FF2B5EF4-FFF2-40B4-BE49-F238E27FC236}">
                <a16:creationId xmlns:a16="http://schemas.microsoft.com/office/drawing/2014/main" id="{27AC772E-6015-4076-A0DC-005445BF4556}"/>
              </a:ext>
            </a:extLst>
          </p:cNvPr>
          <p:cNvSpPr/>
          <p:nvPr/>
        </p:nvSpPr>
        <p:spPr>
          <a:xfrm>
            <a:off x="781050" y="6227579"/>
            <a:ext cx="7175500" cy="369332"/>
          </a:xfrm>
          <a:prstGeom prst="rect">
            <a:avLst/>
          </a:prstGeom>
          <a:solidFill>
            <a:srgbClr val="0070C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Light" panose="020F0302020204030204"/>
                <a:ea typeface="+mn-ea"/>
                <a:cs typeface="Calibri" pitchFamily="34" charset="0"/>
              </a:rPr>
              <a:t>Always ensure outriggers are fully extended and engaged prior to lifting </a:t>
            </a: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6" name="Rectangle 15">
            <a:extLst>
              <a:ext uri="{FF2B5EF4-FFF2-40B4-BE49-F238E27FC236}">
                <a16:creationId xmlns:a16="http://schemas.microsoft.com/office/drawing/2014/main" id="{41A78293-9529-4FFB-9230-30FB99C4B565}"/>
              </a:ext>
            </a:extLst>
          </p:cNvPr>
          <p:cNvSpPr/>
          <p:nvPr/>
        </p:nvSpPr>
        <p:spPr>
          <a:xfrm>
            <a:off x="512155" y="1030090"/>
            <a:ext cx="8313345"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Crane Operator/Banks Man/Rigger/LEC/Lifting Supervisor/Appointed person</a:t>
            </a:r>
            <a:endParaRPr kumimoji="0" lang="en-US" sz="14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pic>
        <p:nvPicPr>
          <p:cNvPr id="2" name="Picture Placeholder 20">
            <a:extLst>
              <a:ext uri="{FF2B5EF4-FFF2-40B4-BE49-F238E27FC236}">
                <a16:creationId xmlns:a16="http://schemas.microsoft.com/office/drawing/2014/main" id="{CEE86B77-4E2C-9489-502B-F04AAAE6E69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825500" y="1495269"/>
            <a:ext cx="3217816" cy="2035806"/>
          </a:xfrm>
          <a:prstGeom prst="rect">
            <a:avLst/>
          </a:prstGeom>
        </p:spPr>
      </p:pic>
      <p:grpSp>
        <p:nvGrpSpPr>
          <p:cNvPr id="7" name="Group 131">
            <a:extLst>
              <a:ext uri="{FF2B5EF4-FFF2-40B4-BE49-F238E27FC236}">
                <a16:creationId xmlns:a16="http://schemas.microsoft.com/office/drawing/2014/main" id="{CCAACB9E-08B0-4514-F71D-2FC8BA59FAD8}"/>
              </a:ext>
            </a:extLst>
          </p:cNvPr>
          <p:cNvGrpSpPr>
            <a:grpSpLocks/>
          </p:cNvGrpSpPr>
          <p:nvPr/>
        </p:nvGrpSpPr>
        <p:grpSpPr bwMode="auto">
          <a:xfrm>
            <a:off x="11553212" y="2985250"/>
            <a:ext cx="336550" cy="544513"/>
            <a:chOff x="3504" y="544"/>
            <a:chExt cx="2287" cy="1855"/>
          </a:xfrm>
        </p:grpSpPr>
        <p:sp>
          <p:nvSpPr>
            <p:cNvPr id="8" name="Line 129">
              <a:extLst>
                <a:ext uri="{FF2B5EF4-FFF2-40B4-BE49-F238E27FC236}">
                  <a16:creationId xmlns:a16="http://schemas.microsoft.com/office/drawing/2014/main" id="{8CAEC977-AB24-F223-BA3B-15D2217D46C5}"/>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7" name="Line 130">
              <a:extLst>
                <a:ext uri="{FF2B5EF4-FFF2-40B4-BE49-F238E27FC236}">
                  <a16:creationId xmlns:a16="http://schemas.microsoft.com/office/drawing/2014/main" id="{0DFFE346-3213-D00E-CA1C-C3C01E2C32CA}"/>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
        <p:nvSpPr>
          <p:cNvPr id="19" name="Freeform 132">
            <a:extLst>
              <a:ext uri="{FF2B5EF4-FFF2-40B4-BE49-F238E27FC236}">
                <a16:creationId xmlns:a16="http://schemas.microsoft.com/office/drawing/2014/main" id="{6070E053-2061-5264-977C-5AECBD2606DC}"/>
              </a:ext>
            </a:extLst>
          </p:cNvPr>
          <p:cNvSpPr>
            <a:spLocks/>
          </p:cNvSpPr>
          <p:nvPr/>
        </p:nvSpPr>
        <p:spPr bwMode="auto">
          <a:xfrm>
            <a:off x="11438629" y="5160734"/>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 name="Text Placeholder 11">
            <a:extLst>
              <a:ext uri="{FF2B5EF4-FFF2-40B4-BE49-F238E27FC236}">
                <a16:creationId xmlns:a16="http://schemas.microsoft.com/office/drawing/2014/main" id="{E142AEF3-2BC6-31E6-C464-16390D3EB782}"/>
              </a:ext>
            </a:extLst>
          </p:cNvPr>
          <p:cNvSpPr txBox="1">
            <a:spLocks/>
          </p:cNvSpPr>
          <p:nvPr/>
        </p:nvSpPr>
        <p:spPr>
          <a:xfrm>
            <a:off x="9145351" y="3332532"/>
            <a:ext cx="2750469" cy="530991"/>
          </a:xfrm>
          <a:prstGeom prst="rect">
            <a:avLst/>
          </a:prstGeom>
        </p:spPr>
        <p:txBody>
          <a:bodyPr anchor="ctr"/>
          <a:lstStyle>
            <a:lvl1pPr marL="228600" indent="-228600" algn="ctr" defTabSz="914400" rtl="0" eaLnBrk="1" latinLnBrk="0" hangingPunct="1">
              <a:lnSpc>
                <a:spcPct val="90000"/>
              </a:lnSpc>
              <a:spcBef>
                <a:spcPts val="1000"/>
              </a:spcBef>
              <a:buFont typeface="Arial"/>
              <a:buNone/>
              <a:defRPr sz="1100" i="1"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11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105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Crane turned over near the water bit</a:t>
            </a:r>
          </a:p>
        </p:txBody>
      </p:sp>
    </p:spTree>
    <p:extLst>
      <p:ext uri="{BB962C8B-B14F-4D97-AF65-F5344CB8AC3E}">
        <p14:creationId xmlns:p14="http://schemas.microsoft.com/office/powerpoint/2010/main" val="297085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517045" y="1162923"/>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2045665"/>
            <a:ext cx="10928195" cy="300082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8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that SP-2273 followed and understood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that JSA, TBT, PTW and lifting plan review prior the task started?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that all learning from incidents circulated to everyone?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supervision in place for lifting operations.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11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8">
            <a:extLst>
              <a:ext uri="{FF2B5EF4-FFF2-40B4-BE49-F238E27FC236}">
                <a16:creationId xmlns:a16="http://schemas.microsoft.com/office/drawing/2014/main" id="{37BAD5A5-3671-4587-AF50-8671025043AA}"/>
              </a:ext>
            </a:extLst>
          </p:cNvPr>
          <p:cNvSpPr>
            <a:spLocks noChangeArrowheads="1"/>
          </p:cNvSpPr>
          <p:nvPr/>
        </p:nvSpPr>
        <p:spPr bwMode="auto">
          <a:xfrm>
            <a:off x="416361" y="630421"/>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12/03/2023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HiPo#14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Roll over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C4P</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        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Lifting Operation</a:t>
            </a:r>
          </a:p>
        </p:txBody>
      </p:sp>
    </p:spTree>
    <p:extLst>
      <p:ext uri="{BB962C8B-B14F-4D97-AF65-F5344CB8AC3E}">
        <p14:creationId xmlns:p14="http://schemas.microsoft.com/office/powerpoint/2010/main" val="3455231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395971" y="1371957"/>
            <a:ext cx="8712754" cy="5032147"/>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E101A"/>
                </a:solidFill>
                <a:effectLst/>
                <a:uLnTx/>
                <a:uFillTx/>
                <a:latin typeface="Calibri" panose="020F0502020204030204"/>
                <a:ea typeface="+mn-ea"/>
                <a:cs typeface="+mn-cs"/>
              </a:rPr>
              <a:t>On 14.03.2023 at 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round 16:16 hours, while laying down the 9.5/8" landing joint, the driller closed the Hydraulic Single Joint Elevator (HSJE). Then he picked up the landing joint, and the floor man pushed the joint's pin end into the catwalk's trough. The driller then started to lower the joint into the trough. While doing so, the HSJE unexpectedly opened, causing the joint to fall, bounce onto the rig floor and land on the ground with its coupling side resting on the V-Door. The zone management was in place and no injury to anyone. </a:t>
            </a:r>
            <a:endParaRPr kumimoji="0" lang="en-GB" sz="11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altLang="zh-CN" sz="4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endParaRPr kumimoji="0" lang="en-GB" altLang="zh-CN" sz="1000" b="1" i="0" u="none" strike="noStrike" kern="1200" cap="none" spc="0" normalizeH="0" baseline="0" noProof="0" dirty="0">
              <a:ln>
                <a:noFill/>
              </a:ln>
              <a:solidFill>
                <a:prstClr val="black"/>
              </a:solidFill>
              <a:effectLst/>
              <a:uLnTx/>
              <a:uFillTx/>
              <a:latin typeface="Tahoma" pitchFamily="34" charset="0"/>
              <a:ea typeface="宋体"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The elevator and safety latch function tests were conducted successfully in accordance with the Elevator Product Manual. No abnormalities.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The TDS HPU was operating in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Auto mode</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which includes a 5-minute timeout period. After 5 minutes of inactivity, the HPU system will automatically stop, and the system pressure drop to zero.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The driller failed to notice that the HPU was off (display on screen + alarm activated on the display).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The HSJE is equipped with a mechanical lock as a secondary barrier but can not keep the elevator in a closed position in the event of a system pressure loss and a joint in an inclined position (weight loss).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The Catwalk area has metal chain as a barrier (as per SP-2097 DROPS standard), the off-driller side chain was temporarily removed to allow the forklift to access the catwalk to remove the landing joint.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The CCTV records shows that the crew complied with the red zone and the no-go zone requirement.</a:t>
            </a:r>
            <a:endParaRPr kumimoji="0" lang="en-US" sz="105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was it repeated?</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The driller failed to acknowledge the alarm on the driller display and failed to notice the hydraulic system pressure drop on the CRT screen</a:t>
            </a:r>
            <a:endParaRPr kumimoji="0" lang="en-US" sz="11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 :</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Driller and AD to ensure compliance with the zone management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Driller and AD to ensure that the TDS HPU is set to the "ON Mode" when using the CRT.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Maintenance team to consult the OEM of the TDS &amp; HSJE elevator to upgrade the hydraulic system to prevent the elevator from opening in case of system pressure loss.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Driller and AD to concentrate on ongoing operation, check all reading (HPU hydraulic pressure, alarms,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622001"/>
            <a:ext cx="11775639"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14/03/2023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HiPo#15</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Drop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D4P       </a:t>
            </a:r>
            <a:r>
              <a:rPr lang="en-US" sz="1400" b="1" dirty="0">
                <a:solidFill>
                  <a:prstClr val="black"/>
                </a:solidFill>
                <a:latin typeface="Tahoma" pitchFamily="34" charset="0"/>
              </a:rPr>
              <a:t>Activity:</a:t>
            </a:r>
            <a:r>
              <a:rPr lang="en-US" sz="1200" b="1" dirty="0">
                <a:solidFill>
                  <a:srgbClr val="4472C4"/>
                </a:solidFill>
                <a:latin typeface="Tahoma" pitchFamily="34" charset="0"/>
              </a:rPr>
              <a:t> Laying down landing joint </a:t>
            </a:r>
          </a:p>
        </p:txBody>
      </p:sp>
      <p:sp>
        <p:nvSpPr>
          <p:cNvPr id="14" name="Rectangle 13">
            <a:extLst>
              <a:ext uri="{FF2B5EF4-FFF2-40B4-BE49-F238E27FC236}">
                <a16:creationId xmlns:a16="http://schemas.microsoft.com/office/drawing/2014/main" id="{27AC772E-6015-4076-A0DC-005445BF4556}"/>
              </a:ext>
            </a:extLst>
          </p:cNvPr>
          <p:cNvSpPr/>
          <p:nvPr/>
        </p:nvSpPr>
        <p:spPr>
          <a:xfrm>
            <a:off x="416361" y="928256"/>
            <a:ext cx="7784959"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Rigs &amp; Hoists –  Drillers, Assistant Drillers and equipment operators</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2" name="TextBox 1">
            <a:extLst>
              <a:ext uri="{FF2B5EF4-FFF2-40B4-BE49-F238E27FC236}">
                <a16:creationId xmlns:a16="http://schemas.microsoft.com/office/drawing/2014/main" id="{79534F91-FFF5-4BE2-969F-08BDA81C29D8}"/>
              </a:ext>
            </a:extLst>
          </p:cNvPr>
          <p:cNvSpPr txBox="1"/>
          <p:nvPr/>
        </p:nvSpPr>
        <p:spPr>
          <a:xfrm>
            <a:off x="490240" y="6442502"/>
            <a:ext cx="8712754" cy="369332"/>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Be vigilant during operation, regularly check HPU hydraulic pressure and monitor alarms</a:t>
            </a:r>
          </a:p>
        </p:txBody>
      </p:sp>
      <p:sp>
        <p:nvSpPr>
          <p:cNvPr id="3" name="TextBox 2">
            <a:extLst>
              <a:ext uri="{FF2B5EF4-FFF2-40B4-BE49-F238E27FC236}">
                <a16:creationId xmlns:a16="http://schemas.microsoft.com/office/drawing/2014/main" id="{70F6D450-27E5-427B-BD65-C9F8D090E574}"/>
              </a:ext>
            </a:extLst>
          </p:cNvPr>
          <p:cNvSpPr txBox="1"/>
          <p:nvPr/>
        </p:nvSpPr>
        <p:spPr>
          <a:xfrm>
            <a:off x="262890" y="-11924"/>
            <a:ext cx="11929110" cy="646331"/>
          </a:xfrm>
          <a:prstGeom prst="rect">
            <a:avLst/>
          </a:prstGeom>
          <a:solidFill>
            <a:schemeClr val="accent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a:t>
            </a:r>
          </a:p>
        </p:txBody>
      </p:sp>
      <p:sp>
        <p:nvSpPr>
          <p:cNvPr id="11" name="TextBox 10">
            <a:extLst>
              <a:ext uri="{FF2B5EF4-FFF2-40B4-BE49-F238E27FC236}">
                <a16:creationId xmlns:a16="http://schemas.microsoft.com/office/drawing/2014/main" id="{0C81F430-FFA6-4706-8C44-0134D58C1A93}"/>
              </a:ext>
            </a:extLst>
          </p:cNvPr>
          <p:cNvSpPr txBox="1"/>
          <p:nvPr/>
        </p:nvSpPr>
        <p:spPr>
          <a:xfrm>
            <a:off x="9075419" y="3329995"/>
            <a:ext cx="30501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IDFont+F5"/>
                <a:ea typeface="+mn-ea"/>
                <a:cs typeface="+mn-cs"/>
              </a:rPr>
              <a:t>TDS HPU in Auto mode during Run CSG with CRT </a:t>
            </a:r>
          </a:p>
        </p:txBody>
      </p:sp>
      <p:sp>
        <p:nvSpPr>
          <p:cNvPr id="16" name="TextBox 15">
            <a:extLst>
              <a:ext uri="{FF2B5EF4-FFF2-40B4-BE49-F238E27FC236}">
                <a16:creationId xmlns:a16="http://schemas.microsoft.com/office/drawing/2014/main" id="{2526549B-67DE-4B02-8C9A-3F5067A2CA4F}"/>
              </a:ext>
            </a:extLst>
          </p:cNvPr>
          <p:cNvSpPr txBox="1"/>
          <p:nvPr/>
        </p:nvSpPr>
        <p:spPr>
          <a:xfrm>
            <a:off x="9075420" y="5799089"/>
            <a:ext cx="300366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IDFont+F5"/>
                <a:ea typeface="+mn-ea"/>
                <a:cs typeface="+mn-cs"/>
              </a:rPr>
              <a:t>TDS HPU in ON mode during Run CSG with CRT </a:t>
            </a:r>
          </a:p>
        </p:txBody>
      </p:sp>
      <p:pic>
        <p:nvPicPr>
          <p:cNvPr id="9" name="Picture 8">
            <a:extLst>
              <a:ext uri="{FF2B5EF4-FFF2-40B4-BE49-F238E27FC236}">
                <a16:creationId xmlns:a16="http://schemas.microsoft.com/office/drawing/2014/main" id="{719CF11D-0F2A-4E9D-AD27-71B2AEA0E88E}"/>
              </a:ext>
            </a:extLst>
          </p:cNvPr>
          <p:cNvPicPr>
            <a:picLocks noChangeAspect="1"/>
          </p:cNvPicPr>
          <p:nvPr/>
        </p:nvPicPr>
        <p:blipFill>
          <a:blip r:embed="rId3"/>
          <a:stretch>
            <a:fillRect/>
          </a:stretch>
        </p:blipFill>
        <p:spPr>
          <a:xfrm>
            <a:off x="9202994" y="1145838"/>
            <a:ext cx="2876095" cy="2253034"/>
          </a:xfrm>
          <a:prstGeom prst="rect">
            <a:avLst/>
          </a:prstGeom>
        </p:spPr>
      </p:pic>
      <p:pic>
        <p:nvPicPr>
          <p:cNvPr id="18" name="Picture 17">
            <a:extLst>
              <a:ext uri="{FF2B5EF4-FFF2-40B4-BE49-F238E27FC236}">
                <a16:creationId xmlns:a16="http://schemas.microsoft.com/office/drawing/2014/main" id="{66C1D958-1D65-42FC-BC03-03BA9C032855}"/>
              </a:ext>
            </a:extLst>
          </p:cNvPr>
          <p:cNvPicPr>
            <a:picLocks noChangeAspect="1"/>
          </p:cNvPicPr>
          <p:nvPr/>
        </p:nvPicPr>
        <p:blipFill>
          <a:blip r:embed="rId4"/>
          <a:stretch>
            <a:fillRect/>
          </a:stretch>
        </p:blipFill>
        <p:spPr>
          <a:xfrm>
            <a:off x="10002411" y="2319631"/>
            <a:ext cx="1952346" cy="960491"/>
          </a:xfrm>
          <a:prstGeom prst="rect">
            <a:avLst/>
          </a:prstGeom>
        </p:spPr>
      </p:pic>
      <p:pic>
        <p:nvPicPr>
          <p:cNvPr id="19" name="Picture 18">
            <a:extLst>
              <a:ext uri="{FF2B5EF4-FFF2-40B4-BE49-F238E27FC236}">
                <a16:creationId xmlns:a16="http://schemas.microsoft.com/office/drawing/2014/main" id="{82597C02-3778-4FCD-8AEC-7A599C65BDE8}"/>
              </a:ext>
            </a:extLst>
          </p:cNvPr>
          <p:cNvPicPr/>
          <p:nvPr/>
        </p:nvPicPr>
        <p:blipFill>
          <a:blip r:embed="rId5"/>
          <a:stretch>
            <a:fillRect/>
          </a:stretch>
        </p:blipFill>
        <p:spPr>
          <a:xfrm>
            <a:off x="9202994" y="3824639"/>
            <a:ext cx="2778474" cy="1959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A screenshot of a computer&#10;&#10;Description automatically generated with medium confidence">
            <a:extLst>
              <a:ext uri="{FF2B5EF4-FFF2-40B4-BE49-F238E27FC236}">
                <a16:creationId xmlns:a16="http://schemas.microsoft.com/office/drawing/2014/main" id="{CDD1FA1C-64EC-405D-9A54-57410F36DE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5901" y="4919289"/>
            <a:ext cx="1705249" cy="857048"/>
          </a:xfrm>
          <a:prstGeom prst="rect">
            <a:avLst/>
          </a:prstGeom>
        </p:spPr>
      </p:pic>
      <p:sp>
        <p:nvSpPr>
          <p:cNvPr id="17" name="Multiplication Sign 16">
            <a:extLst>
              <a:ext uri="{FF2B5EF4-FFF2-40B4-BE49-F238E27FC236}">
                <a16:creationId xmlns:a16="http://schemas.microsoft.com/office/drawing/2014/main" id="{93D86453-1B83-4B80-85A1-18100D64CA0C}"/>
              </a:ext>
            </a:extLst>
          </p:cNvPr>
          <p:cNvSpPr/>
          <p:nvPr/>
        </p:nvSpPr>
        <p:spPr>
          <a:xfrm>
            <a:off x="11515725" y="2785005"/>
            <a:ext cx="676275" cy="593037"/>
          </a:xfrm>
          <a:prstGeom prst="mathMultiply">
            <a:avLst/>
          </a:prstGeom>
          <a:solidFill>
            <a:srgbClr val="FF0000"/>
          </a:solidFill>
          <a:ln w="28575">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L-Shape 19">
            <a:extLst>
              <a:ext uri="{FF2B5EF4-FFF2-40B4-BE49-F238E27FC236}">
                <a16:creationId xmlns:a16="http://schemas.microsoft.com/office/drawing/2014/main" id="{F4C08219-74FC-4763-9376-C7A30ACCCEC8}"/>
              </a:ext>
            </a:extLst>
          </p:cNvPr>
          <p:cNvSpPr/>
          <p:nvPr/>
        </p:nvSpPr>
        <p:spPr>
          <a:xfrm rot="18862464">
            <a:off x="11624776" y="5542182"/>
            <a:ext cx="540753" cy="174617"/>
          </a:xfrm>
          <a:prstGeom prst="corner">
            <a:avLst/>
          </a:prstGeom>
          <a:solidFill>
            <a:srgbClr val="92D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914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
            <a:extLst>
              <a:ext uri="{FF2B5EF4-FFF2-40B4-BE49-F238E27FC236}">
                <a16:creationId xmlns:a16="http://schemas.microsoft.com/office/drawing/2014/main" id="{0B7345F1-AF60-41DB-9201-8FD4892D3AAA}"/>
              </a:ext>
            </a:extLst>
          </p:cNvPr>
          <p:cNvSpPr>
            <a:spLocks noChangeArrowheads="1"/>
          </p:cNvSpPr>
          <p:nvPr/>
        </p:nvSpPr>
        <p:spPr bwMode="auto">
          <a:xfrm>
            <a:off x="333375" y="0"/>
            <a:ext cx="11858625" cy="646331"/>
          </a:xfrm>
          <a:prstGeom prst="rect">
            <a:avLst/>
          </a:prstGeom>
          <a:solidFill>
            <a:srgbClr val="FFC000"/>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FOREWORD</a:t>
            </a:r>
          </a:p>
        </p:txBody>
      </p:sp>
      <p:pic>
        <p:nvPicPr>
          <p:cNvPr id="2" name="Picture 1">
            <a:extLst>
              <a:ext uri="{FF2B5EF4-FFF2-40B4-BE49-F238E27FC236}">
                <a16:creationId xmlns:a16="http://schemas.microsoft.com/office/drawing/2014/main" id="{20252C18-F0F7-08FC-D571-D2B2CE21209A}"/>
              </a:ext>
            </a:extLst>
          </p:cNvPr>
          <p:cNvPicPr>
            <a:picLocks noChangeAspect="1"/>
          </p:cNvPicPr>
          <p:nvPr/>
        </p:nvPicPr>
        <p:blipFill rotWithShape="1">
          <a:blip r:embed="rId2"/>
          <a:srcRect l="16137" r="13786"/>
          <a:stretch/>
        </p:blipFill>
        <p:spPr>
          <a:xfrm>
            <a:off x="438270" y="1453630"/>
            <a:ext cx="2882347" cy="3950740"/>
          </a:xfrm>
          <a:prstGeom prst="rect">
            <a:avLst/>
          </a:prstGeom>
          <a:ln>
            <a:noFill/>
          </a:ln>
          <a:effectLst>
            <a:outerShdw blurRad="292100" dist="139700" dir="2700000" algn="tl" rotWithShape="0">
              <a:srgbClr val="333333">
                <a:alpha val="65000"/>
              </a:srgbClr>
            </a:outerShdw>
          </a:effectLst>
        </p:spPr>
      </p:pic>
      <p:sp>
        <p:nvSpPr>
          <p:cNvPr id="3" name="Rectangle 3">
            <a:extLst>
              <a:ext uri="{FF2B5EF4-FFF2-40B4-BE49-F238E27FC236}">
                <a16:creationId xmlns:a16="http://schemas.microsoft.com/office/drawing/2014/main" id="{D0C6ADEE-F4FC-D90E-52F6-F5462C7B8E42}"/>
              </a:ext>
            </a:extLst>
          </p:cNvPr>
          <p:cNvSpPr>
            <a:spLocks noChangeArrowheads="1"/>
          </p:cNvSpPr>
          <p:nvPr/>
        </p:nvSpPr>
        <p:spPr bwMode="auto">
          <a:xfrm>
            <a:off x="3460956" y="910006"/>
            <a:ext cx="862627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a:r>
              <a:rPr lang="en-US" b="1" dirty="0">
                <a:latin typeface="Cambria" panose="02040503050406030204" pitchFamily="18" charset="0"/>
                <a:ea typeface="Cambria" panose="02040503050406030204" pitchFamily="18" charset="0"/>
              </a:rPr>
              <a:t>Dear Colleagues,</a:t>
            </a:r>
          </a:p>
          <a:p>
            <a:pPr marL="0" indent="0"/>
            <a:endParaRPr lang="en-US" sz="2000" dirty="0">
              <a:highlight>
                <a:srgbClr val="FFFF00"/>
              </a:highlight>
              <a:latin typeface="Cambria" panose="02040503050406030204" pitchFamily="18" charset="0"/>
              <a:ea typeface="Cambria" panose="02040503050406030204" pitchFamily="18" charset="0"/>
            </a:endParaRPr>
          </a:p>
          <a:p>
            <a:pPr marL="0" indent="0"/>
            <a:r>
              <a:rPr lang="en-US" sz="1600" dirty="0">
                <a:latin typeface="Cambria" panose="02040503050406030204" pitchFamily="18" charset="0"/>
                <a:ea typeface="Cambria" panose="02040503050406030204" pitchFamily="18" charset="0"/>
              </a:rPr>
              <a:t>Welcome to Mr. Musleh’s Newsletter, a ‘one stop shop’ communication highlighting the learnings from incidents in PDO.</a:t>
            </a:r>
          </a:p>
          <a:p>
            <a:pPr marL="0" indent="0"/>
            <a:endParaRPr lang="en-US" sz="1600" dirty="0">
              <a:latin typeface="Cambria" panose="02040503050406030204" pitchFamily="18" charset="0"/>
              <a:ea typeface="Cambria" panose="02040503050406030204" pitchFamily="18" charset="0"/>
            </a:endParaRPr>
          </a:p>
          <a:p>
            <a:pPr marL="0" indent="0"/>
            <a:r>
              <a:rPr lang="en-US" sz="1600" dirty="0">
                <a:latin typeface="Cambria" panose="02040503050406030204" pitchFamily="18" charset="0"/>
                <a:ea typeface="Cambria" panose="02040503050406030204" pitchFamily="18" charset="0"/>
              </a:rPr>
              <a:t>Mr. Musleh newsletter (Q2, 2023) summarizes the learnings from incidents related to Lost Time Injuries (LTIs) ,High Potential Incidents (</a:t>
            </a:r>
            <a:r>
              <a:rPr lang="en-US" sz="1600" dirty="0" err="1">
                <a:latin typeface="Cambria" panose="02040503050406030204" pitchFamily="18" charset="0"/>
                <a:ea typeface="Cambria" panose="02040503050406030204" pitchFamily="18" charset="0"/>
              </a:rPr>
              <a:t>HiPos</a:t>
            </a:r>
            <a:r>
              <a:rPr lang="en-US" sz="1600" dirty="0">
                <a:latin typeface="Cambria" panose="02040503050406030204" pitchFamily="18" charset="0"/>
                <a:ea typeface="Cambria" panose="02040503050406030204" pitchFamily="18" charset="0"/>
              </a:rPr>
              <a:t>) and High Value Learning (HVL)</a:t>
            </a:r>
          </a:p>
          <a:p>
            <a:pPr marL="0" indent="0"/>
            <a:r>
              <a:rPr lang="en-US" sz="1600" dirty="0">
                <a:latin typeface="Cambria" panose="02040503050406030204" pitchFamily="18" charset="0"/>
                <a:ea typeface="Cambria" panose="02040503050406030204" pitchFamily="18" charset="0"/>
              </a:rPr>
              <a:t>DROPs &amp; Lifting related incidents, followed with Motor Vehicle Incidents (MVI), which continues to be one of the main contributor to these serious incidents.</a:t>
            </a:r>
          </a:p>
          <a:p>
            <a:pPr marL="0" indent="0"/>
            <a:endParaRPr lang="en-US" sz="1600" dirty="0">
              <a:latin typeface="Cambria" panose="02040503050406030204" pitchFamily="18" charset="0"/>
              <a:ea typeface="Cambria" panose="02040503050406030204" pitchFamily="18" charset="0"/>
            </a:endParaRPr>
          </a:p>
          <a:p>
            <a:pPr marL="0" indent="0"/>
            <a:r>
              <a:rPr lang="en-US" sz="1600" dirty="0">
                <a:latin typeface="Cambria" panose="02040503050406030204" pitchFamily="18" charset="0"/>
                <a:ea typeface="Cambria" panose="02040503050406030204" pitchFamily="18" charset="0"/>
              </a:rPr>
              <a:t>I would like to emphasize on the importance of  learning from repeated incidents. </a:t>
            </a:r>
          </a:p>
          <a:p>
            <a:pPr marL="0" indent="0"/>
            <a:endParaRPr lang="en-US" sz="1600" dirty="0">
              <a:latin typeface="Cambria" panose="02040503050406030204" pitchFamily="18" charset="0"/>
              <a:ea typeface="Cambria" panose="02040503050406030204" pitchFamily="18" charset="0"/>
            </a:endParaRPr>
          </a:p>
          <a:p>
            <a:pPr marL="0" indent="0"/>
            <a:r>
              <a:rPr lang="en-US" sz="1600" dirty="0">
                <a:latin typeface="Cambria" panose="02040503050406030204" pitchFamily="18" charset="0"/>
                <a:ea typeface="Cambria" panose="02040503050406030204" pitchFamily="18" charset="0"/>
              </a:rPr>
              <a:t>In addition to the above, we have included the learnings related to Non-Accidental Deaths (NADs) for your reflection.</a:t>
            </a:r>
          </a:p>
          <a:p>
            <a:pPr marL="0" indent="0"/>
            <a:endParaRPr lang="en-US" sz="1600" dirty="0">
              <a:latin typeface="Cambria" panose="02040503050406030204" pitchFamily="18" charset="0"/>
              <a:ea typeface="Cambria" panose="02040503050406030204" pitchFamily="18" charset="0"/>
            </a:endParaRPr>
          </a:p>
          <a:p>
            <a:pPr marL="0" indent="0"/>
            <a:r>
              <a:rPr lang="en-US" sz="1600" dirty="0">
                <a:latin typeface="Cambria" panose="02040503050406030204" pitchFamily="18" charset="0"/>
                <a:ea typeface="Cambria" panose="02040503050406030204" pitchFamily="18" charset="0"/>
              </a:rPr>
              <a:t>We encourage you to discuss and reflect on the learnings from these incidents and utilize the information relevant to your activities in your engagements.</a:t>
            </a:r>
            <a:endParaRPr lang="en-US" sz="1600" dirty="0">
              <a:highlight>
                <a:srgbClr val="FFFF00"/>
              </a:highlight>
              <a:latin typeface="Cambria" panose="02040503050406030204" pitchFamily="18" charset="0"/>
              <a:ea typeface="Cambria" panose="02040503050406030204" pitchFamily="18" charset="0"/>
            </a:endParaRPr>
          </a:p>
          <a:p>
            <a:pPr marL="0" indent="0"/>
            <a:endParaRPr lang="en-US" altLang="en-US" sz="1600" i="1" dirty="0">
              <a:solidFill>
                <a:srgbClr val="00B050"/>
              </a:solidFill>
              <a:latin typeface="Cambria" panose="02040503050406030204" pitchFamily="18" charset="0"/>
              <a:ea typeface="Cambria" panose="02040503050406030204" pitchFamily="18" charset="0"/>
            </a:endParaRPr>
          </a:p>
          <a:p>
            <a:pPr marL="0" lvl="1" eaLnBrk="1" hangingPunct="1"/>
            <a:r>
              <a:rPr lang="en-US" altLang="en-US" sz="1600" b="1" i="1" dirty="0">
                <a:latin typeface="Cambria" panose="02040503050406030204" pitchFamily="18" charset="0"/>
                <a:ea typeface="Cambria" panose="02040503050406030204" pitchFamily="18" charset="0"/>
              </a:rPr>
              <a:t> </a:t>
            </a:r>
            <a:r>
              <a:rPr lang="en-US" altLang="en-US" b="1" dirty="0">
                <a:latin typeface="Cambria" panose="02040503050406030204" pitchFamily="18" charset="0"/>
                <a:ea typeface="Cambria" panose="02040503050406030204" pitchFamily="18" charset="0"/>
              </a:rPr>
              <a:t>Regards,</a:t>
            </a:r>
            <a:br>
              <a:rPr lang="en-US" altLang="en-US" b="1" dirty="0">
                <a:latin typeface="Cambria" panose="02040503050406030204" pitchFamily="18" charset="0"/>
                <a:ea typeface="Cambria" panose="02040503050406030204" pitchFamily="18" charset="0"/>
              </a:rPr>
            </a:br>
            <a:r>
              <a:rPr lang="en-US" altLang="en-US" b="1" dirty="0">
                <a:latin typeface="Cambria" panose="02040503050406030204" pitchFamily="18" charset="0"/>
                <a:ea typeface="Cambria" panose="02040503050406030204" pitchFamily="18" charset="0"/>
              </a:rPr>
              <a:t> Mahmoud Al Shukri (MSEM)</a:t>
            </a:r>
          </a:p>
          <a:p>
            <a:pPr marL="0" lvl="1" eaLnBrk="1" hangingPunct="1"/>
            <a:r>
              <a:rPr lang="en-US" altLang="en-US" b="1" dirty="0">
                <a:latin typeface="Cambria" panose="02040503050406030204" pitchFamily="18" charset="0"/>
                <a:ea typeface="Cambria" panose="02040503050406030204" pitchFamily="18" charset="0"/>
              </a:rPr>
              <a:t>Corporate Health Safety &amp; Environment Manager </a:t>
            </a:r>
            <a:endParaRPr lang="en-US" altLang="en-US" sz="1600" b="1" dirty="0">
              <a:latin typeface="Cambria" panose="02040503050406030204" pitchFamily="18" charset="0"/>
              <a:ea typeface="Cambria" panose="020405030504060302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chemeClr val="accent4"/>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16361" y="1197393"/>
            <a:ext cx="1092819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1988228"/>
            <a:ext cx="10928195" cy="300082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8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procedures are clear and understood by site team?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site team is following the procedures?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a:ea typeface="+mn-ea"/>
                <a:cs typeface="+mn-cs"/>
                <a:sym typeface="Wingdings" pitchFamily="2" charset="2"/>
              </a:rPr>
              <a:t>Do you ensure, site team is fully aware about safety features/interlock?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a:ea typeface="+mn-ea"/>
                <a:cs typeface="+mn-cs"/>
                <a:sym typeface="Wingdings" pitchFamily="2" charset="2"/>
              </a:rPr>
              <a:t>Do you ensure, driller is aware that “ON” mode must be used while operating CRT?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a:ea typeface="+mn-ea"/>
                <a:cs typeface="+mn-cs"/>
                <a:sym typeface="Wingdings" pitchFamily="2" charset="2"/>
              </a:rPr>
              <a:t>Do you ensure, driller is aware about the consequences on CRT incase of hydraulic system pressure drop?</a:t>
            </a:r>
            <a:endPar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11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8">
            <a:extLst>
              <a:ext uri="{FF2B5EF4-FFF2-40B4-BE49-F238E27FC236}">
                <a16:creationId xmlns:a16="http://schemas.microsoft.com/office/drawing/2014/main" id="{A9BEC246-B1DC-DC32-9CBF-AFAB09E6C068}"/>
              </a:ext>
            </a:extLst>
          </p:cNvPr>
          <p:cNvSpPr>
            <a:spLocks noChangeArrowheads="1"/>
          </p:cNvSpPr>
          <p:nvPr/>
        </p:nvSpPr>
        <p:spPr bwMode="auto">
          <a:xfrm>
            <a:off x="416361" y="622001"/>
            <a:ext cx="11775639"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14/03/2023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HiPo#15</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Drop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D4P         </a:t>
            </a:r>
            <a:r>
              <a:rPr lang="en-US" sz="1400" b="1" dirty="0">
                <a:solidFill>
                  <a:prstClr val="black"/>
                </a:solidFill>
                <a:latin typeface="Tahoma" pitchFamily="34" charset="0"/>
              </a:rPr>
              <a:t>Activity:</a:t>
            </a:r>
            <a:r>
              <a:rPr lang="en-US" sz="1200" b="1" dirty="0">
                <a:solidFill>
                  <a:srgbClr val="4472C4"/>
                </a:solidFill>
                <a:latin typeface="Tahoma" pitchFamily="34" charset="0"/>
              </a:rPr>
              <a:t> </a:t>
            </a:r>
            <a:r>
              <a:rPr lang="en-US" sz="1100" b="1" dirty="0">
                <a:solidFill>
                  <a:srgbClr val="4472C4"/>
                </a:solidFill>
                <a:latin typeface="Tahoma" pitchFamily="34" charset="0"/>
              </a:rPr>
              <a:t>Laying down landing joint </a:t>
            </a:r>
            <a:endParaRPr lang="en-US" sz="1200" b="1" dirty="0">
              <a:solidFill>
                <a:srgbClr val="4472C4"/>
              </a:solidFill>
              <a:latin typeface="Tahoma" pitchFamily="34" charset="0"/>
            </a:endParaRPr>
          </a:p>
        </p:txBody>
      </p:sp>
    </p:spTree>
    <p:extLst>
      <p:ext uri="{BB962C8B-B14F-4D97-AF65-F5344CB8AC3E}">
        <p14:creationId xmlns:p14="http://schemas.microsoft.com/office/powerpoint/2010/main" val="1320887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EC0ED5-DFF1-0D44-B262-2C883059BD8E}"/>
              </a:ext>
            </a:extLst>
          </p:cNvPr>
          <p:cNvPicPr>
            <a:picLocks noChangeAspect="1"/>
          </p:cNvPicPr>
          <p:nvPr/>
        </p:nvPicPr>
        <p:blipFill>
          <a:blip r:embed="rId3"/>
          <a:stretch>
            <a:fillRect/>
          </a:stretch>
        </p:blipFill>
        <p:spPr>
          <a:xfrm>
            <a:off x="8816949" y="3797254"/>
            <a:ext cx="3219658" cy="228285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A325AB6-394A-CE11-F08A-5C41044BFD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16949" y="1636837"/>
            <a:ext cx="3219658" cy="2052666"/>
          </a:xfrm>
          <a:prstGeom prst="rect">
            <a:avLst/>
          </a:prstGeom>
          <a:ln>
            <a:noFill/>
          </a:ln>
          <a:effectLst>
            <a:outerShdw blurRad="292100" dist="139700" dir="2700000" algn="tl" rotWithShape="0">
              <a:srgbClr val="333333">
                <a:alpha val="65000"/>
              </a:srgbClr>
            </a:outerShdw>
          </a:effectLst>
        </p:spPr>
      </p:pic>
      <p:sp>
        <p:nvSpPr>
          <p:cNvPr id="6" name="Freeform 132">
            <a:extLst>
              <a:ext uri="{FF2B5EF4-FFF2-40B4-BE49-F238E27FC236}">
                <a16:creationId xmlns:a16="http://schemas.microsoft.com/office/drawing/2014/main" id="{018F6129-9970-EF46-3C9C-A716A2474BD2}"/>
              </a:ext>
            </a:extLst>
          </p:cNvPr>
          <p:cNvSpPr>
            <a:spLocks/>
          </p:cNvSpPr>
          <p:nvPr/>
        </p:nvSpPr>
        <p:spPr bwMode="auto">
          <a:xfrm>
            <a:off x="11616048" y="5605939"/>
            <a:ext cx="498255" cy="474174"/>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778472" rtl="0" eaLnBrk="0" fontAlgn="base" latinLnBrk="0" hangingPunct="0">
              <a:lnSpc>
                <a:spcPct val="100000"/>
              </a:lnSpc>
              <a:spcBef>
                <a:spcPct val="0"/>
              </a:spcBef>
              <a:spcAft>
                <a:spcPct val="0"/>
              </a:spcAft>
              <a:buClrTx/>
              <a:buSzTx/>
              <a:buFontTx/>
              <a:buNone/>
              <a:tabLst/>
              <a:defRPr/>
            </a:pPr>
            <a:endParaRPr kumimoji="0" lang="en-US" sz="204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7" name="Oval 16">
            <a:extLst>
              <a:ext uri="{FF2B5EF4-FFF2-40B4-BE49-F238E27FC236}">
                <a16:creationId xmlns:a16="http://schemas.microsoft.com/office/drawing/2014/main" id="{BF9B410B-920D-23FC-F4AB-B807CAC96A0D}"/>
              </a:ext>
            </a:extLst>
          </p:cNvPr>
          <p:cNvSpPr/>
          <p:nvPr/>
        </p:nvSpPr>
        <p:spPr>
          <a:xfrm>
            <a:off x="10287622" y="4685211"/>
            <a:ext cx="585552" cy="1034510"/>
          </a:xfrm>
          <a:prstGeom prst="ellipse">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31">
            <a:extLst>
              <a:ext uri="{FF2B5EF4-FFF2-40B4-BE49-F238E27FC236}">
                <a16:creationId xmlns:a16="http://schemas.microsoft.com/office/drawing/2014/main" id="{EF2E552A-709D-C80F-9336-F70065228047}"/>
              </a:ext>
            </a:extLst>
          </p:cNvPr>
          <p:cNvGrpSpPr>
            <a:grpSpLocks/>
          </p:cNvGrpSpPr>
          <p:nvPr/>
        </p:nvGrpSpPr>
        <p:grpSpPr bwMode="auto">
          <a:xfrm>
            <a:off x="11717569" y="3314700"/>
            <a:ext cx="319038" cy="383790"/>
            <a:chOff x="3504" y="544"/>
            <a:chExt cx="2287" cy="1855"/>
          </a:xfrm>
        </p:grpSpPr>
        <p:sp>
          <p:nvSpPr>
            <p:cNvPr id="20" name="Line 129">
              <a:extLst>
                <a:ext uri="{FF2B5EF4-FFF2-40B4-BE49-F238E27FC236}">
                  <a16:creationId xmlns:a16="http://schemas.microsoft.com/office/drawing/2014/main" id="{E17C4425-CD17-08A9-6FA0-ECF98C3A8449}"/>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 name="Line 130">
              <a:extLst>
                <a:ext uri="{FF2B5EF4-FFF2-40B4-BE49-F238E27FC236}">
                  <a16:creationId xmlns:a16="http://schemas.microsoft.com/office/drawing/2014/main" id="{2792BF3D-781F-EDF8-ABB7-B474EC5F4BCF}"/>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91652" y="1518571"/>
            <a:ext cx="8033540" cy="4201150"/>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On 04 June 2023, Mechanical/Instrument crew were engaged in pre-commissioning activity for Al Burj 213 well. ATE Instrument fitter was removing the load cell cable tape standing near the monkey ladder of beam pump, meanwhile Mechanical PH was aligning the load cell unit fitted on polish rod by operating the manual gear on the rear side of beam pump. During the course of action, the horse head got detached from walking beam, fell on the polish rod of X-mas tree and slid towards monkey ladder, hitting the fitter’s left leg and resulting in injury.</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Safety bar connecting the walking beam and horse head missed the correct slot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The visual checks carried out was insufficient to identify the missed slot</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Instrumentation technician was working in exclusion zone of dropped object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Mechanical PH failed to alert other crew at site before operating the manual gear to align the load cell unit.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Management of Change was not applied when there was a change in design of the Beam pump.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14313" marR="0" lvl="0" indent="-214313"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How do you ensure checks carried out on equipment are enough to verify their safety?</a:t>
            </a:r>
          </a:p>
          <a:p>
            <a:pPr marL="214313" marR="0" lvl="0" indent="-214313"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How do you ensure that you are aware of potential line-of-fire positions and exclusion zones so you can avoid them?</a:t>
            </a:r>
          </a:p>
          <a:p>
            <a:pPr marL="214313" marR="0" lvl="0" indent="-214313"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How do you maintain communication between crews carrying out simultaneous operations to ensure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04/06/2023</a:t>
            </a:r>
            <a:r>
              <a:rPr kumimoji="0" lang="en-US" sz="1200" b="1" i="0" u="none" strike="noStrike" kern="1200" cap="none" spc="0" normalizeH="0" baseline="0" noProof="0" dirty="0">
                <a:ln>
                  <a:noFill/>
                </a:ln>
                <a:solidFill>
                  <a:srgbClr val="0000FF"/>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LTI#10</a:t>
            </a:r>
            <a:r>
              <a:rPr kumimoji="0" lang="en-US" sz="1200" b="1" i="0" u="none" strike="noStrike" kern="1200" cap="none" spc="0" normalizeH="0" baseline="0" noProof="0" dirty="0">
                <a:ln>
                  <a:noFill/>
                </a:ln>
                <a:solidFill>
                  <a:srgbClr val="0000FF"/>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Drops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C4P</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Beam Pump Installation</a:t>
            </a:r>
          </a:p>
        </p:txBody>
      </p:sp>
      <p:sp>
        <p:nvSpPr>
          <p:cNvPr id="14" name="Rectangle 13">
            <a:extLst>
              <a:ext uri="{FF2B5EF4-FFF2-40B4-BE49-F238E27FC236}">
                <a16:creationId xmlns:a16="http://schemas.microsoft.com/office/drawing/2014/main" id="{27AC772E-6015-4076-A0DC-005445BF4556}"/>
              </a:ext>
            </a:extLst>
          </p:cNvPr>
          <p:cNvSpPr/>
          <p:nvPr/>
        </p:nvSpPr>
        <p:spPr>
          <a:xfrm>
            <a:off x="416361" y="1043718"/>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Calibri"/>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a:ea typeface="+mn-ea"/>
                <a:cs typeface="+mn-cs"/>
              </a:rPr>
              <a:t>Drilling, Logistics, Operation &amp; Construction </a:t>
            </a:r>
            <a:endParaRPr kumimoji="0" lang="en-US" sz="1800" b="1" i="0" u="none" strike="noStrike" kern="1200" cap="none" spc="0" normalizeH="0" baseline="0" noProof="0" dirty="0">
              <a:ln>
                <a:noFill/>
              </a:ln>
              <a:solidFill>
                <a:srgbClr val="FF0000"/>
              </a:solidFill>
              <a:effectLst/>
              <a:uLnTx/>
              <a:uFillTx/>
              <a:latin typeface="Calibri"/>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708000" y="6123076"/>
            <a:ext cx="7512141" cy="338554"/>
          </a:xfrm>
          <a:prstGeom prst="rect">
            <a:avLst/>
          </a:prstGeom>
          <a:solidFill>
            <a:srgbClr val="0070C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Always carryout double checks on completion of critical activities.</a:t>
            </a:r>
          </a:p>
        </p:txBody>
      </p:sp>
      <p:sp>
        <p:nvSpPr>
          <p:cNvPr id="8" name="Speech Bubble: Rectangle with Corners Rounded 7">
            <a:extLst>
              <a:ext uri="{FF2B5EF4-FFF2-40B4-BE49-F238E27FC236}">
                <a16:creationId xmlns:a16="http://schemas.microsoft.com/office/drawing/2014/main" id="{3326BD7F-FC20-6283-2EFB-590BC9E6C28B}"/>
              </a:ext>
            </a:extLst>
          </p:cNvPr>
          <p:cNvSpPr/>
          <p:nvPr/>
        </p:nvSpPr>
        <p:spPr>
          <a:xfrm>
            <a:off x="10678653" y="1328649"/>
            <a:ext cx="1368946" cy="530423"/>
          </a:xfrm>
          <a:prstGeom prst="wedgeRoundRectCallout">
            <a:avLst>
              <a:gd name="adj1" fmla="val -62980"/>
              <a:gd name="adj2" fmla="val 17570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Safety bar went through horse head but missed walking beam slot</a:t>
            </a:r>
          </a:p>
        </p:txBody>
      </p:sp>
      <p:sp>
        <p:nvSpPr>
          <p:cNvPr id="10" name="Speech Bubble: Rectangle with Corners Rounded 9">
            <a:extLst>
              <a:ext uri="{FF2B5EF4-FFF2-40B4-BE49-F238E27FC236}">
                <a16:creationId xmlns:a16="http://schemas.microsoft.com/office/drawing/2014/main" id="{4C0F8487-B037-EFBB-38A4-F209DBCDD208}"/>
              </a:ext>
            </a:extLst>
          </p:cNvPr>
          <p:cNvSpPr/>
          <p:nvPr/>
        </p:nvSpPr>
        <p:spPr>
          <a:xfrm>
            <a:off x="10823054" y="3915487"/>
            <a:ext cx="1368946" cy="530423"/>
          </a:xfrm>
          <a:prstGeom prst="wedgeRoundRectCallout">
            <a:avLst>
              <a:gd name="adj1" fmla="val -62980"/>
              <a:gd name="adj2" fmla="val 17570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Safety bar should go through the slots on the horse head and walking beam.</a:t>
            </a:r>
          </a:p>
        </p:txBody>
      </p:sp>
    </p:spTree>
    <p:extLst>
      <p:ext uri="{BB962C8B-B14F-4D97-AF65-F5344CB8AC3E}">
        <p14:creationId xmlns:p14="http://schemas.microsoft.com/office/powerpoint/2010/main" val="2113710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16361" y="1157261"/>
            <a:ext cx="10928195" cy="523220"/>
          </a:xfrm>
          <a:prstGeom prst="rect">
            <a:avLst/>
          </a:prstGeom>
        </p:spPr>
        <p:txBody>
          <a:bodyPr wrap="square">
            <a:spAutoFit/>
          </a:bodyPr>
          <a:lstStyle/>
          <a:p>
            <a:pPr marL="342900" indent="-342900">
              <a:defRPr/>
            </a:pPr>
            <a:r>
              <a:rPr lang="en-US" sz="1400" b="1" dirty="0">
                <a:solidFill>
                  <a:srgbClr val="FF0000"/>
                </a:solidFill>
                <a:latin typeface="Tahoma" pitchFamily="34" charset="0"/>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596121" y="1868767"/>
            <a:ext cx="11267434" cy="3493264"/>
          </a:xfrm>
          <a:prstGeom prst="rect">
            <a:avLst/>
          </a:prstGeom>
        </p:spPr>
        <p:txBody>
          <a:bodyPr wrap="square">
            <a:spAutoFit/>
          </a:bodyPr>
          <a:lstStyle/>
          <a:p>
            <a:pPr marL="342900" indent="-342900">
              <a:defRPr/>
            </a:pPr>
            <a:r>
              <a:rPr lang="en-US" b="1" dirty="0">
                <a:latin typeface="Tahoma" pitchFamily="34" charset="0"/>
              </a:rPr>
              <a:t>Confirm the following:</a:t>
            </a:r>
            <a:endParaRPr lang="en-US" dirty="0">
              <a:latin typeface="Tahoma" pitchFamily="34" charset="0"/>
            </a:endParaRPr>
          </a:p>
          <a:p>
            <a:pPr marL="342900" indent="-342900">
              <a:defRPr/>
            </a:pPr>
            <a:endParaRPr lang="en-US" sz="1600" dirty="0">
              <a:solidFill>
                <a:srgbClr val="000000"/>
              </a:solidFill>
              <a:latin typeface="Calibri" panose="020F0502020204030204" pitchFamily="34" charset="0"/>
            </a:endParaRPr>
          </a:p>
          <a:p>
            <a:pPr>
              <a:defRPr/>
            </a:pPr>
            <a:endParaRPr lang="en-US" sz="1600" dirty="0">
              <a:solidFill>
                <a:srgbClr val="0033CC"/>
              </a:solidFill>
              <a:latin typeface="Calibri" panose="020F0502020204030204" pitchFamily="34" charset="0"/>
              <a:sym typeface="Wingdings" pitchFamily="2" charset="2"/>
            </a:endParaRPr>
          </a:p>
          <a:p>
            <a:pPr marL="342900" indent="-342900">
              <a:buFont typeface="+mj-lt"/>
              <a:buAutoNum type="arabicPeriod"/>
              <a:defRPr/>
            </a:pPr>
            <a:r>
              <a:rPr lang="en-US" sz="1600" dirty="0"/>
              <a:t>How do you ensure your employees remain clear of the line of fire and keep all other out of the potential red zone?</a:t>
            </a:r>
          </a:p>
          <a:p>
            <a:pPr marL="342900" indent="-342900">
              <a:buFont typeface="+mj-lt"/>
              <a:buAutoNum type="arabicPeriod"/>
              <a:defRPr/>
            </a:pPr>
            <a:r>
              <a:rPr lang="en-US" sz="1600" dirty="0"/>
              <a:t>How do you ensure your procedures are reviewed and discussed with your team to identify any additional site-specific concerns? </a:t>
            </a:r>
          </a:p>
          <a:p>
            <a:pPr marL="342900" indent="-342900">
              <a:buFont typeface="+mj-lt"/>
              <a:buAutoNum type="arabicPeriod"/>
              <a:defRPr/>
            </a:pPr>
            <a:r>
              <a:rPr lang="en-US" sz="1600" dirty="0"/>
              <a:t>How do you ensure the Management of change is documented when the scope of work change? </a:t>
            </a:r>
          </a:p>
          <a:p>
            <a:pPr marL="342900" indent="-342900">
              <a:buFont typeface="+mj-lt"/>
              <a:buAutoNum type="arabicPeriod"/>
              <a:defRPr/>
            </a:pPr>
            <a:r>
              <a:rPr lang="en-US" sz="1600" dirty="0"/>
              <a:t>How do you ensure the changes are communicated to your work force?</a:t>
            </a:r>
          </a:p>
          <a:p>
            <a:pPr marL="342900" indent="-342900">
              <a:buFont typeface="+mj-lt"/>
              <a:buAutoNum type="arabicPeriod"/>
              <a:defRPr/>
            </a:pPr>
            <a:r>
              <a:rPr lang="en-US" sz="1600" dirty="0"/>
              <a:t>How do you ensure your risk register is updated with all hazards and controls identified?</a:t>
            </a:r>
            <a:endParaRPr lang="en-US" sz="1600" dirty="0">
              <a:sym typeface="Wingdings" pitchFamily="2" charset="2"/>
            </a:endParaRPr>
          </a:p>
          <a:p>
            <a:pPr>
              <a:defRPr/>
            </a:pPr>
            <a:endParaRPr lang="en-US" sz="1600" dirty="0">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r>
              <a:rPr lang="en-US" sz="1100" i="1" dirty="0">
                <a:solidFill>
                  <a:srgbClr val="0070C0"/>
                </a:solidFill>
                <a:latin typeface="Calibri" panose="020F0502020204030204" pitchFamily="34" charset="0"/>
                <a:sym typeface="Wingdings" pitchFamily="2" charset="2"/>
              </a:rPr>
              <a:t>* If the answer is NO to any of the above questions please ensure you take action to correct this finding</a:t>
            </a:r>
            <a:endParaRPr lang="en-US" sz="1100" dirty="0">
              <a:solidFill>
                <a:srgbClr val="0070C0"/>
              </a:solidFill>
              <a:latin typeface="Calibri" panose="020F0502020204030204" pitchFamily="34" charset="0"/>
              <a:sym typeface="Wingdings" pitchFamily="2" charset="2"/>
            </a:endParaRPr>
          </a:p>
        </p:txBody>
      </p:sp>
      <p:sp>
        <p:nvSpPr>
          <p:cNvPr id="3" name="Rectangle 8">
            <a:extLst>
              <a:ext uri="{FF2B5EF4-FFF2-40B4-BE49-F238E27FC236}">
                <a16:creationId xmlns:a16="http://schemas.microsoft.com/office/drawing/2014/main" id="{383C8B3A-BF49-1CA1-68E9-E53E685228B3}"/>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lang="en-GB" sz="1200" b="1" dirty="0">
                <a:solidFill>
                  <a:srgbClr val="4472C4"/>
                </a:solidFill>
                <a:latin typeface="Tahoma" pitchFamily="34" charset="0"/>
              </a:rPr>
              <a:t>04/06/2023</a:t>
            </a:r>
            <a:r>
              <a:rPr kumimoji="0" lang="en-US" sz="1200" b="1" i="0" u="none" strike="noStrike" kern="1200" cap="none" spc="0" normalizeH="0" baseline="0" noProof="0" dirty="0">
                <a:ln>
                  <a:noFill/>
                </a:ln>
                <a:solidFill>
                  <a:srgbClr val="0000FF"/>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lang="en-US" sz="1200" b="1" dirty="0">
                <a:solidFill>
                  <a:srgbClr val="4472C4"/>
                </a:solidFill>
                <a:latin typeface="Tahoma" pitchFamily="34" charset="0"/>
              </a:rPr>
              <a:t>LTI#10</a:t>
            </a:r>
            <a:r>
              <a:rPr lang="en-US" sz="1200" b="1" dirty="0">
                <a:solidFill>
                  <a:srgbClr val="0000FF"/>
                </a:solidFill>
                <a:latin typeface="Tahoma" pitchFamily="34" charset="0"/>
              </a:rPr>
              <a:t> </a:t>
            </a:r>
            <a:r>
              <a:rPr kumimoji="0" lang="en-US" sz="1200" b="1" i="0" u="none" strike="noStrike" kern="1200" cap="none" spc="0" normalizeH="0" baseline="0" noProof="0" dirty="0">
                <a:ln>
                  <a:noFill/>
                </a:ln>
                <a:solidFill>
                  <a:srgbClr val="0000FF"/>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lang="en-US" sz="1200" b="1" dirty="0">
                <a:solidFill>
                  <a:srgbClr val="4472C4"/>
                </a:solidFill>
                <a:latin typeface="Tahoma" pitchFamily="34" charset="0"/>
              </a:rPr>
              <a:t>Drops</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C4P</a:t>
            </a:r>
            <a:r>
              <a:rPr lang="en-US" sz="1600" b="1" dirty="0">
                <a:solidFill>
                  <a:srgbClr val="4472C4"/>
                </a:solidFill>
                <a:latin typeface="Tahoma" pitchFamily="34" charset="0"/>
              </a:rPr>
              <a:t>           </a:t>
            </a:r>
            <a:r>
              <a:rPr lang="en-US" sz="1400" b="1" dirty="0">
                <a:solidFill>
                  <a:prstClr val="black"/>
                </a:solidFill>
                <a:latin typeface="Tahoma" pitchFamily="34" charset="0"/>
              </a:rPr>
              <a:t>Activity: </a:t>
            </a:r>
            <a:r>
              <a:rPr lang="en-US" sz="1200" b="1" dirty="0">
                <a:solidFill>
                  <a:srgbClr val="4472C4"/>
                </a:solidFill>
                <a:latin typeface="Tahoma" pitchFamily="34" charset="0"/>
              </a:rPr>
              <a:t>Beam Pump Installation</a:t>
            </a:r>
          </a:p>
        </p:txBody>
      </p:sp>
    </p:spTree>
    <p:extLst>
      <p:ext uri="{BB962C8B-B14F-4D97-AF65-F5344CB8AC3E}">
        <p14:creationId xmlns:p14="http://schemas.microsoft.com/office/powerpoint/2010/main" val="3041747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7F70E7E-C426-46E0-991A-DD0A87912E96}"/>
              </a:ext>
            </a:extLst>
          </p:cNvPr>
          <p:cNvSpPr txBox="1">
            <a:spLocks/>
          </p:cNvSpPr>
          <p:nvPr/>
        </p:nvSpPr>
        <p:spPr>
          <a:xfrm>
            <a:off x="346509" y="0"/>
            <a:ext cx="11845491" cy="629476"/>
          </a:xfrm>
          <a:prstGeom prst="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algn="ctr">
              <a:defRPr/>
            </a:pPr>
            <a:r>
              <a:rPr lang="en-US" sz="3600" b="1" dirty="0">
                <a:ln/>
                <a:latin typeface="Tahoma" pitchFamily="34" charset="0"/>
                <a:ea typeface="Tahoma" pitchFamily="34" charset="0"/>
                <a:cs typeface="Tahoma" pitchFamily="34" charset="0"/>
              </a:rPr>
              <a:t>Motor Vehicle Incident </a:t>
            </a:r>
          </a:p>
          <a:p>
            <a:pPr algn="ctr">
              <a:defRPr/>
            </a:pPr>
            <a:endParaRPr lang="en-GB" sz="3600" b="1" dirty="0">
              <a:solidFill>
                <a:prstClr val="black"/>
              </a:solidFill>
              <a:latin typeface="Calibri Light" panose="020F0302020204030204"/>
              <a:ea typeface="+mn-ea"/>
              <a:cs typeface="+mn-cs"/>
            </a:endParaRPr>
          </a:p>
          <a:p>
            <a:pPr algn="ctr">
              <a:defRPr/>
            </a:pPr>
            <a:endParaRPr lang="en-US" sz="3200" b="1"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Left Arrow 10">
            <a:hlinkClick r:id="rId2" action="ppaction://hlinksldjump"/>
            <a:extLst>
              <a:ext uri="{FF2B5EF4-FFF2-40B4-BE49-F238E27FC236}">
                <a16:creationId xmlns:a16="http://schemas.microsoft.com/office/drawing/2014/main" id="{E536299C-A518-4A68-B493-6FF0F4C9CA1F}"/>
              </a:ext>
            </a:extLst>
          </p:cNvPr>
          <p:cNvSpPr/>
          <p:nvPr/>
        </p:nvSpPr>
        <p:spPr>
          <a:xfrm>
            <a:off x="9952" y="6070600"/>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000" b="1" dirty="0">
                <a:ln w="10541" cmpd="sng">
                  <a:solidFill>
                    <a:schemeClr val="accent1">
                      <a:shade val="88000"/>
                      <a:satMod val="110000"/>
                    </a:schemeClr>
                  </a:solidFill>
                  <a:prstDash val="solid"/>
                </a:ln>
                <a:solidFill>
                  <a:srgbClr val="0070C0"/>
                </a:solidFill>
                <a:hlinkClick r:id="rId2" action="ppaction://hlinksldjump">
                  <a:extLst>
                    <a:ext uri="{A12FA001-AC4F-418D-AE19-62706E023703}">
                      <ahyp:hlinkClr xmlns:ahyp="http://schemas.microsoft.com/office/drawing/2018/hyperlinkcolor" val="tx"/>
                    </a:ext>
                  </a:extLst>
                </a:hlinkClick>
              </a:rPr>
              <a:t>Table of contents</a:t>
            </a:r>
            <a:endParaRPr lang="en-US" sz="2000" b="1" dirty="0">
              <a:ln w="10541" cmpd="sng">
                <a:solidFill>
                  <a:schemeClr val="accent1">
                    <a:shade val="88000"/>
                    <a:satMod val="110000"/>
                  </a:schemeClr>
                </a:solidFill>
                <a:prstDash val="solid"/>
              </a:ln>
              <a:solidFill>
                <a:srgbClr val="0070C0"/>
              </a:solidFill>
            </a:endParaRPr>
          </a:p>
        </p:txBody>
      </p:sp>
      <p:pic>
        <p:nvPicPr>
          <p:cNvPr id="9" name="Picture 8" descr="A person driving a blue car&#10;&#10;Description automatically generated with medium confidence">
            <a:extLst>
              <a:ext uri="{FF2B5EF4-FFF2-40B4-BE49-F238E27FC236}">
                <a16:creationId xmlns:a16="http://schemas.microsoft.com/office/drawing/2014/main" id="{2D253A61-A557-4C2E-8029-5A4A46473FBC}"/>
              </a:ext>
            </a:extLst>
          </p:cNvPr>
          <p:cNvPicPr>
            <a:picLocks noChangeAspect="1"/>
          </p:cNvPicPr>
          <p:nvPr/>
        </p:nvPicPr>
        <p:blipFill rotWithShape="1">
          <a:blip r:embed="rId3">
            <a:extLst>
              <a:ext uri="{28A0092B-C50C-407E-A947-70E740481C1C}">
                <a14:useLocalDpi xmlns:a14="http://schemas.microsoft.com/office/drawing/2010/main" val="0"/>
              </a:ext>
            </a:extLst>
          </a:blip>
          <a:srcRect l="26075" t="7736" b="18339"/>
          <a:stretch/>
        </p:blipFill>
        <p:spPr>
          <a:xfrm>
            <a:off x="454396" y="1180027"/>
            <a:ext cx="1838231" cy="2323738"/>
          </a:xfrm>
          <a:prstGeom prst="rect">
            <a:avLst/>
          </a:prstGeom>
          <a:ln>
            <a:noFill/>
          </a:ln>
          <a:effectLst>
            <a:outerShdw blurRad="292100" dist="139700" dir="2700000" algn="tl" rotWithShape="0">
              <a:srgbClr val="333333">
                <a:alpha val="65000"/>
              </a:srgbClr>
            </a:outerShdw>
          </a:effectLst>
        </p:spPr>
      </p:pic>
      <p:graphicFrame>
        <p:nvGraphicFramePr>
          <p:cNvPr id="10" name="Table 9">
            <a:extLst>
              <a:ext uri="{FF2B5EF4-FFF2-40B4-BE49-F238E27FC236}">
                <a16:creationId xmlns:a16="http://schemas.microsoft.com/office/drawing/2014/main" id="{80C8394A-DAB5-4473-9036-FA7B8A066A58}"/>
              </a:ext>
            </a:extLst>
          </p:cNvPr>
          <p:cNvGraphicFramePr>
            <a:graphicFrameLocks noGrp="1"/>
          </p:cNvGraphicFramePr>
          <p:nvPr>
            <p:extLst>
              <p:ext uri="{D42A27DB-BD31-4B8C-83A1-F6EECF244321}">
                <p14:modId xmlns:p14="http://schemas.microsoft.com/office/powerpoint/2010/main" val="4054640652"/>
              </p:ext>
            </p:extLst>
          </p:nvPr>
        </p:nvGraphicFramePr>
        <p:xfrm>
          <a:off x="2443134" y="1180027"/>
          <a:ext cx="9650895" cy="3339983"/>
        </p:xfrm>
        <a:graphic>
          <a:graphicData uri="http://schemas.openxmlformats.org/drawingml/2006/table">
            <a:tbl>
              <a:tblPr firstRow="1" bandRow="1">
                <a:tableStyleId>{7DF18680-E054-41AD-8BC1-D1AEF772440D}</a:tableStyleId>
              </a:tblPr>
              <a:tblGrid>
                <a:gridCol w="361294">
                  <a:extLst>
                    <a:ext uri="{9D8B030D-6E8A-4147-A177-3AD203B41FA5}">
                      <a16:colId xmlns:a16="http://schemas.microsoft.com/office/drawing/2014/main" val="20000"/>
                    </a:ext>
                  </a:extLst>
                </a:gridCol>
                <a:gridCol w="4937492">
                  <a:extLst>
                    <a:ext uri="{9D8B030D-6E8A-4147-A177-3AD203B41FA5}">
                      <a16:colId xmlns:a16="http://schemas.microsoft.com/office/drawing/2014/main" val="20001"/>
                    </a:ext>
                  </a:extLst>
                </a:gridCol>
                <a:gridCol w="1056640">
                  <a:extLst>
                    <a:ext uri="{9D8B030D-6E8A-4147-A177-3AD203B41FA5}">
                      <a16:colId xmlns:a16="http://schemas.microsoft.com/office/drawing/2014/main" val="3270702318"/>
                    </a:ext>
                  </a:extLst>
                </a:gridCol>
                <a:gridCol w="1096554">
                  <a:extLst>
                    <a:ext uri="{9D8B030D-6E8A-4147-A177-3AD203B41FA5}">
                      <a16:colId xmlns:a16="http://schemas.microsoft.com/office/drawing/2014/main" val="3065041249"/>
                    </a:ext>
                  </a:extLst>
                </a:gridCol>
                <a:gridCol w="1001486">
                  <a:extLst>
                    <a:ext uri="{9D8B030D-6E8A-4147-A177-3AD203B41FA5}">
                      <a16:colId xmlns:a16="http://schemas.microsoft.com/office/drawing/2014/main" val="20003"/>
                    </a:ext>
                  </a:extLst>
                </a:gridCol>
                <a:gridCol w="1197429">
                  <a:extLst>
                    <a:ext uri="{9D8B030D-6E8A-4147-A177-3AD203B41FA5}">
                      <a16:colId xmlns:a16="http://schemas.microsoft.com/office/drawing/2014/main" val="1740478292"/>
                    </a:ext>
                  </a:extLst>
                </a:gridCol>
              </a:tblGrid>
              <a:tr h="801173">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rgbClr val="3366CC"/>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Activity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411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1</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4" action="ppaction://hlinksldjump">
                            <a:extLst>
                              <a:ext uri="{A12FA001-AC4F-418D-AE19-62706E023703}">
                                <ahyp:hlinkClr xmlns:ahyp="http://schemas.microsoft.com/office/drawing/2018/hyperlinkcolor" val="tx"/>
                              </a:ext>
                            </a:extLst>
                          </a:hlinkClick>
                        </a:rPr>
                        <a:t>Suddenly a running camel appeared on road and driver hit</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HiPo#70</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Driving </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EQD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C4P</a:t>
                      </a:r>
                    </a:p>
                  </a:txBody>
                  <a:tcPr>
                    <a:solidFill>
                      <a:srgbClr val="AFDC7E"/>
                    </a:solidFill>
                  </a:tcPr>
                </a:tc>
                <a:extLst>
                  <a:ext uri="{0D108BD9-81ED-4DB2-BD59-A6C34878D82A}">
                    <a16:rowId xmlns:a16="http://schemas.microsoft.com/office/drawing/2014/main" val="10001"/>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2</a:t>
                      </a:r>
                    </a:p>
                  </a:txBody>
                  <a:tcPr>
                    <a:solidFill>
                      <a:srgbClr val="AFDC7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5" action="ppaction://hlinksldjump">
                            <a:extLst>
                              <a:ext uri="{A12FA001-AC4F-418D-AE19-62706E023703}">
                                <ahyp:hlinkClr xmlns:ahyp="http://schemas.microsoft.com/office/drawing/2018/hyperlinkcolor" val="tx"/>
                              </a:ext>
                            </a:extLst>
                          </a:hlinkClick>
                        </a:rPr>
                        <a:t>Camp convoy was moving on the </a:t>
                      </a:r>
                      <a:r>
                        <a:rPr lang="en-US" sz="1500" b="0" kern="1200" dirty="0" err="1">
                          <a:solidFill>
                            <a:schemeClr val="tx1"/>
                          </a:solidFill>
                          <a:latin typeface="+mn-lt"/>
                          <a:ea typeface="+mn-ea"/>
                          <a:cs typeface="+mn-cs"/>
                          <a:hlinkClick r:id="rId5" action="ppaction://hlinksldjump">
                            <a:extLst>
                              <a:ext uri="{A12FA001-AC4F-418D-AE19-62706E023703}">
                                <ahyp:hlinkClr xmlns:ahyp="http://schemas.microsoft.com/office/drawing/2018/hyperlinkcolor" val="tx"/>
                              </a:ext>
                            </a:extLst>
                          </a:hlinkClick>
                        </a:rPr>
                        <a:t>Awafia</a:t>
                      </a:r>
                      <a:r>
                        <a:rPr lang="en-US" sz="1500" b="0" kern="1200" dirty="0">
                          <a:solidFill>
                            <a:schemeClr val="tx1"/>
                          </a:solidFill>
                          <a:latin typeface="+mn-lt"/>
                          <a:ea typeface="+mn-ea"/>
                          <a:cs typeface="+mn-cs"/>
                          <a:hlinkClick r:id="rId5" action="ppaction://hlinksldjump">
                            <a:extLst>
                              <a:ext uri="{A12FA001-AC4F-418D-AE19-62706E023703}">
                                <ahyp:hlinkClr xmlns:ahyp="http://schemas.microsoft.com/office/drawing/2018/hyperlinkcolor" val="tx"/>
                              </a:ext>
                            </a:extLst>
                          </a:hlinkClick>
                        </a:rPr>
                        <a:t> road from Rig old to new location </a:t>
                      </a:r>
                      <a:endParaRPr lang="en-US" sz="1500" b="0" kern="1200" dirty="0">
                        <a:solidFill>
                          <a:schemeClr val="tx1"/>
                        </a:solidFill>
                        <a:latin typeface="+mn-lt"/>
                        <a:ea typeface="+mn-ea"/>
                        <a:cs typeface="+mn-cs"/>
                      </a:endParaRPr>
                    </a:p>
                  </a:txBody>
                  <a:tcPr marL="0" marR="0" marT="0" marB="0" anchor="b">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HiPo#78</a:t>
                      </a: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Rig Move </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EQD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B4P</a:t>
                      </a:r>
                    </a:p>
                  </a:txBody>
                  <a:tcPr>
                    <a:solidFill>
                      <a:srgbClr val="AFDC7E"/>
                    </a:solidFill>
                  </a:tcPr>
                </a:tc>
                <a:extLst>
                  <a:ext uri="{0D108BD9-81ED-4DB2-BD59-A6C34878D82A}">
                    <a16:rowId xmlns:a16="http://schemas.microsoft.com/office/drawing/2014/main" val="4271394887"/>
                  </a:ext>
                </a:extLst>
              </a:tr>
              <a:tr h="64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3</a:t>
                      </a:r>
                    </a:p>
                  </a:txBody>
                  <a:tcPr>
                    <a:solidFill>
                      <a:srgbClr val="AFDC7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6" action="ppaction://hlinksldjump">
                            <a:extLst>
                              <a:ext uri="{A12FA001-AC4F-418D-AE19-62706E023703}">
                                <ahyp:hlinkClr xmlns:ahyp="http://schemas.microsoft.com/office/drawing/2018/hyperlinkcolor" val="tx"/>
                              </a:ext>
                            </a:extLst>
                          </a:hlinkClick>
                        </a:rPr>
                        <a:t>While a TO forklift was reversing and came into contact with three chemical drums.</a:t>
                      </a:r>
                      <a:endParaRPr lang="en-US" sz="1500" b="0" kern="1200" dirty="0">
                        <a:solidFill>
                          <a:schemeClr val="tx1"/>
                        </a:solidFill>
                        <a:latin typeface="+mn-lt"/>
                        <a:ea typeface="+mn-ea"/>
                        <a:cs typeface="+mn-cs"/>
                      </a:endParaRPr>
                    </a:p>
                  </a:txBody>
                  <a:tcPr marL="0" marR="0" marT="0" marB="0" anchor="b">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HiPo#08</a:t>
                      </a: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Driving </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EQD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C4P</a:t>
                      </a:r>
                    </a:p>
                  </a:txBody>
                  <a:tcPr>
                    <a:solidFill>
                      <a:srgbClr val="AFDC7E"/>
                    </a:solidFill>
                  </a:tcPr>
                </a:tc>
                <a:extLst>
                  <a:ext uri="{0D108BD9-81ED-4DB2-BD59-A6C34878D82A}">
                    <a16:rowId xmlns:a16="http://schemas.microsoft.com/office/drawing/2014/main" val="4040568737"/>
                  </a:ext>
                </a:extLst>
              </a:tr>
              <a:tr h="371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4</a:t>
                      </a:r>
                    </a:p>
                  </a:txBody>
                  <a:tcPr>
                    <a:solidFill>
                      <a:srgbClr val="AFDC7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7" action="ppaction://hlinksldjump">
                            <a:extLst>
                              <a:ext uri="{A12FA001-AC4F-418D-AE19-62706E023703}">
                                <ahyp:hlinkClr xmlns:ahyp="http://schemas.microsoft.com/office/drawing/2018/hyperlinkcolor" val="tx"/>
                              </a:ext>
                            </a:extLst>
                          </a:hlinkClick>
                        </a:rPr>
                        <a:t>Convoy load hit the flowline during rig-32 move </a:t>
                      </a:r>
                      <a:endParaRPr lang="en-US" sz="1500" b="0" kern="1200" dirty="0">
                        <a:solidFill>
                          <a:schemeClr val="tx1"/>
                        </a:solidFill>
                        <a:latin typeface="+mn-lt"/>
                        <a:ea typeface="+mn-ea"/>
                        <a:cs typeface="+mn-cs"/>
                      </a:endParaRPr>
                    </a:p>
                  </a:txBody>
                  <a:tcPr marL="0" marR="0" marT="0" marB="0" anchor="b">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HiPo#11</a:t>
                      </a: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Rig Move</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EQD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D4E</a:t>
                      </a:r>
                    </a:p>
                  </a:txBody>
                  <a:tcPr>
                    <a:solidFill>
                      <a:srgbClr val="AFDC7E"/>
                    </a:solidFill>
                  </a:tcPr>
                </a:tc>
                <a:extLst>
                  <a:ext uri="{0D108BD9-81ED-4DB2-BD59-A6C34878D82A}">
                    <a16:rowId xmlns:a16="http://schemas.microsoft.com/office/drawing/2014/main" val="445457762"/>
                  </a:ext>
                </a:extLst>
              </a:tr>
              <a:tr h="64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5</a:t>
                      </a:r>
                    </a:p>
                  </a:txBody>
                  <a:tcPr>
                    <a:solidFill>
                      <a:srgbClr val="AFDC7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8" action="ppaction://hlinksldjump">
                            <a:extLst>
                              <a:ext uri="{A12FA001-AC4F-418D-AE19-62706E023703}">
                                <ahyp:hlinkClr xmlns:ahyp="http://schemas.microsoft.com/office/drawing/2018/hyperlinkcolor" val="tx"/>
                              </a:ext>
                            </a:extLst>
                          </a:hlinkClick>
                        </a:rPr>
                        <a:t>PI vacuum tanker collided with ATE tipper </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HiPo#16</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Driving </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EQD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C4P</a:t>
                      </a:r>
                    </a:p>
                  </a:txBody>
                  <a:tcPr>
                    <a:solidFill>
                      <a:srgbClr val="AFDC7E"/>
                    </a:solidFill>
                  </a:tcPr>
                </a:tc>
                <a:extLst>
                  <a:ext uri="{0D108BD9-81ED-4DB2-BD59-A6C34878D82A}">
                    <a16:rowId xmlns:a16="http://schemas.microsoft.com/office/drawing/2014/main" val="3392479034"/>
                  </a:ext>
                </a:extLst>
              </a:tr>
            </a:tbl>
          </a:graphicData>
        </a:graphic>
      </p:graphicFrame>
    </p:spTree>
    <p:extLst>
      <p:ext uri="{BB962C8B-B14F-4D97-AF65-F5344CB8AC3E}">
        <p14:creationId xmlns:p14="http://schemas.microsoft.com/office/powerpoint/2010/main" val="521149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15734" y="1309748"/>
            <a:ext cx="9394362" cy="5124480"/>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rPr>
              <a:t>What happened?</a:t>
            </a:r>
            <a:endParaRPr kumimoji="0" lang="en-US" sz="1600" b="0" i="0" u="none" strike="noStrike" kern="1200" cap="none" spc="0" normalizeH="0" baseline="0" noProof="0" dirty="0">
              <a:ln>
                <a:noFill/>
              </a:ln>
              <a:solidFill>
                <a:srgbClr val="FF0000"/>
              </a:solidFill>
              <a:effectLst/>
              <a:uLnTx/>
              <a:uFillTx/>
            </a:endParaRPr>
          </a:p>
          <a:p>
            <a:pPr algn="just"/>
            <a:endParaRPr lang="en-US" sz="1200" dirty="0">
              <a:cs typeface="Arial" panose="020B0604020202020204" pitchFamily="34" charset="0"/>
            </a:endParaRPr>
          </a:p>
          <a:p>
            <a:pPr algn="just"/>
            <a:r>
              <a:rPr lang="en-US" sz="1400" dirty="0">
                <a:cs typeface="Arial" panose="020B0604020202020204" pitchFamily="34" charset="0"/>
              </a:rPr>
              <a:t>On 26.10.2022 around 15:15 hours, Rig driver was on the way from Nizwa to </a:t>
            </a:r>
            <a:r>
              <a:rPr lang="en-US" sz="1400" dirty="0" err="1">
                <a:cs typeface="Arial" panose="020B0604020202020204" pitchFamily="34" charset="0"/>
              </a:rPr>
              <a:t>Wadi</a:t>
            </a:r>
            <a:r>
              <a:rPr lang="en-US" sz="1400" dirty="0">
                <a:cs typeface="Arial" panose="020B0604020202020204" pitchFamily="34" charset="0"/>
              </a:rPr>
              <a:t> Al </a:t>
            </a:r>
            <a:r>
              <a:rPr lang="en-US" sz="1400" dirty="0" err="1">
                <a:cs typeface="Arial" panose="020B0604020202020204" pitchFamily="34" charset="0"/>
              </a:rPr>
              <a:t>Omairi</a:t>
            </a:r>
            <a:r>
              <a:rPr lang="en-US" sz="1400" dirty="0">
                <a:cs typeface="Arial" panose="020B0604020202020204" pitchFamily="34" charset="0"/>
              </a:rPr>
              <a:t> through Al </a:t>
            </a:r>
            <a:r>
              <a:rPr lang="en-US" sz="1400" dirty="0" err="1">
                <a:cs typeface="Arial" panose="020B0604020202020204" pitchFamily="34" charset="0"/>
              </a:rPr>
              <a:t>zahiya</a:t>
            </a:r>
            <a:r>
              <a:rPr lang="en-US" sz="1400" dirty="0">
                <a:cs typeface="Arial" panose="020B0604020202020204" pitchFamily="34" charset="0"/>
              </a:rPr>
              <a:t> black top road. Suddenly a running camel appeared on road and driver hit without applying brake resulting the death of the camel and damaging the car. Driver did not sustain any injury, however driver was sent for further examination in Adam’s hospital where he is declared medically fit.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zh-CN" sz="1600" b="1" i="0" u="none" strike="noStrike" kern="1200" cap="none" spc="0" normalizeH="0" baseline="0" noProof="0" dirty="0">
              <a:ln>
                <a:noFill/>
              </a:ln>
              <a:solidFill>
                <a:srgbClr val="0070C0"/>
              </a:solidFill>
              <a:effectLst/>
              <a:uLnTx/>
              <a:uFillTx/>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ea typeface="宋体" panose="02010600030101010101" pitchFamily="2" charset="-122"/>
              </a:rPr>
              <a:t>Why it happened/Finding :</a:t>
            </a:r>
          </a:p>
          <a:p>
            <a:pPr marL="285750" indent="-285750" algn="just">
              <a:buFont typeface="Arial" panose="020B0604020202020204" pitchFamily="34" charset="0"/>
              <a:buChar char="•"/>
            </a:pPr>
            <a:r>
              <a:rPr lang="en-US" sz="1400" dirty="0"/>
              <a:t>Journey plan was issued for this particular trip.  </a:t>
            </a:r>
          </a:p>
          <a:p>
            <a:pPr marL="285750" indent="-285750" algn="just">
              <a:buFont typeface="Arial" panose="020B0604020202020204" pitchFamily="34" charset="0"/>
              <a:buChar char="•"/>
            </a:pPr>
            <a:r>
              <a:rPr lang="en-US" sz="1400" dirty="0"/>
              <a:t>The visibility on the road was not clear because of direct sunlight and driver did not apply defensive driving techniques</a:t>
            </a:r>
          </a:p>
          <a:p>
            <a:pPr marL="285750" indent="-285750" algn="just">
              <a:buFont typeface="Arial" panose="020B0604020202020204" pitchFamily="34" charset="0"/>
              <a:buChar char="•"/>
            </a:pPr>
            <a:r>
              <a:rPr lang="en-US" sz="1400" dirty="0"/>
              <a:t>Driver has valid Defensive Driving Permit, till February 2025</a:t>
            </a:r>
          </a:p>
          <a:p>
            <a:pPr marL="285750" indent="-285750" algn="just">
              <a:buFont typeface="Arial" panose="020B0604020202020204" pitchFamily="34" charset="0"/>
              <a:buChar char="•"/>
            </a:pPr>
            <a:r>
              <a:rPr lang="en-US" sz="1400" dirty="0"/>
              <a:t>Vehicle is fitted with IVMS and speed is approximately 80 km/hour on black top road at the time of incident. </a:t>
            </a:r>
          </a:p>
          <a:p>
            <a:pPr marL="285750" indent="-285750" algn="just">
              <a:buFont typeface="Arial" panose="020B0604020202020204" pitchFamily="34" charset="0"/>
              <a:buChar char="•"/>
            </a:pPr>
            <a:r>
              <a:rPr lang="en-US" sz="1400" dirty="0">
                <a:cs typeface="Calibri" panose="020F0502020204030204" pitchFamily="34" charset="0"/>
              </a:rPr>
              <a:t>Camels were present in the surroundings and one of the camel entered the road suddenly and was hit by the car.</a:t>
            </a:r>
          </a:p>
          <a:p>
            <a:pPr algn="just"/>
            <a:endParaRPr lang="en-US" sz="1400" dirty="0">
              <a:cs typeface="Calibri" panose="020F0502020204030204" pitchFamily="34" charset="0"/>
            </a:endParaRPr>
          </a:p>
          <a:p>
            <a:pPr algn="just"/>
            <a:r>
              <a:rPr lang="en-US" sz="1600" b="1" dirty="0">
                <a:solidFill>
                  <a:srgbClr val="0070C0"/>
                </a:solidFill>
                <a:ea typeface="宋体" panose="02010600030101010101" pitchFamily="2" charset="-122"/>
              </a:rPr>
              <a:t>Why it is repeated?</a:t>
            </a:r>
          </a:p>
          <a:p>
            <a:pPr algn="just"/>
            <a:r>
              <a:rPr lang="en-US" sz="1400" dirty="0"/>
              <a:t>Hazards of regional animals not captured in defensive driving training </a:t>
            </a:r>
          </a:p>
          <a:p>
            <a:pPr algn="just"/>
            <a:endParaRPr lang="en-US" sz="1000" dirty="0"/>
          </a:p>
          <a:p>
            <a:pPr marL="114300" indent="-114300" algn="just">
              <a:defRPr/>
            </a:pPr>
            <a:r>
              <a:rPr lang="en-US" sz="1600" b="1" dirty="0">
                <a:solidFill>
                  <a:srgbClr val="0070C0"/>
                </a:solidFill>
                <a:ea typeface="宋体" panose="02010600030101010101" pitchFamily="2" charset="-122"/>
              </a:rPr>
              <a:t>Your learning from this incident..</a:t>
            </a:r>
          </a:p>
          <a:p>
            <a:pPr marL="114300" indent="-114300" algn="just">
              <a:defRPr/>
            </a:pPr>
            <a:endParaRPr lang="en-US" sz="300" dirty="0">
              <a:solidFill>
                <a:srgbClr val="000000"/>
              </a:solidFill>
            </a:endParaRPr>
          </a:p>
          <a:p>
            <a:pPr marL="285750" indent="-285750" algn="just">
              <a:buFont typeface="Arial" panose="020B0604020202020204" pitchFamily="34" charset="0"/>
              <a:buChar char="•"/>
            </a:pPr>
            <a:r>
              <a:rPr lang="en-US" sz="1400" dirty="0"/>
              <a:t>Drivers need to be more focused when vision is not clear </a:t>
            </a:r>
          </a:p>
          <a:p>
            <a:pPr marL="285750" indent="-285750" algn="just">
              <a:buFont typeface="Arial" panose="020B0604020202020204" pitchFamily="34" charset="0"/>
              <a:buChar char="•"/>
            </a:pPr>
            <a:r>
              <a:rPr lang="en-US" sz="1400" dirty="0"/>
              <a:t>Drivers to ensure to drive carefully and slowly when camels are in the area</a:t>
            </a:r>
          </a:p>
          <a:p>
            <a:pPr marL="285750" indent="-285750" algn="just">
              <a:buFont typeface="Arial" panose="020B0604020202020204" pitchFamily="34" charset="0"/>
              <a:buChar char="•"/>
            </a:pPr>
            <a:r>
              <a:rPr lang="en-US" sz="1400" dirty="0"/>
              <a:t>Drivers to ensure sun glasses / prescription glasses are in good condition for driving</a:t>
            </a:r>
          </a:p>
          <a:p>
            <a:pPr marL="285750" indent="-285750" algn="just">
              <a:buFont typeface="Arial" panose="020B0604020202020204" pitchFamily="34" charset="0"/>
              <a:buChar char="•"/>
            </a:pPr>
            <a:r>
              <a:rPr lang="en-US" sz="1400" dirty="0"/>
              <a:t>Drivers to ensure wind screen is clear of any vision impairment (cracks, sand damage, dust or dirt)</a:t>
            </a:r>
          </a:p>
          <a:p>
            <a:pPr marL="285750" indent="-285750" algn="just">
              <a:buFont typeface="Arial" panose="020B0604020202020204" pitchFamily="34" charset="0"/>
              <a:buChar char="•"/>
            </a:pPr>
            <a:r>
              <a:rPr lang="en-US" sz="1400" dirty="0"/>
              <a:t>Unit Manager to discuss with visitors the risk of animals while moving in field.  </a:t>
            </a: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282522" y="589760"/>
            <a:ext cx="11626955" cy="338554"/>
          </a:xfrm>
          <a:prstGeom prst="rect">
            <a:avLst/>
          </a:prstGeom>
          <a:noFill/>
          <a:ln w="9525">
            <a:noFill/>
            <a:miter lim="800000"/>
            <a:headEnd/>
            <a:tailEnd/>
          </a:ln>
        </p:spPr>
        <p:txBody>
          <a:bodyPr wrap="square">
            <a:spAutoFit/>
          </a:bodyPr>
          <a:lstStyle/>
          <a:p>
            <a:pPr marL="114300" lvl="0" indent="-114300" algn="ju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lang="en-GB" sz="1200" b="1" noProof="0" dirty="0">
                <a:solidFill>
                  <a:srgbClr val="4472C4"/>
                </a:solidFill>
                <a:latin typeface="Tahoma" pitchFamily="34" charset="0"/>
              </a:rPr>
              <a:t>26</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/10/2022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a:t>
            </a:r>
            <a:r>
              <a:rPr lang="en-US" sz="1200" b="1" dirty="0">
                <a:solidFill>
                  <a:srgbClr val="4472C4"/>
                </a:solidFill>
                <a:latin typeface="Tahoma" pitchFamily="34" charset="0"/>
              </a:rPr>
              <a:t>70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Road Safety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C4P                  </a:t>
            </a:r>
            <a:r>
              <a:rPr lang="en-US" sz="1400" b="1" dirty="0">
                <a:solidFill>
                  <a:prstClr val="black"/>
                </a:solidFill>
                <a:latin typeface="Tahoma" pitchFamily="34" charset="0"/>
              </a:rPr>
              <a:t>Activity:</a:t>
            </a:r>
            <a:r>
              <a:rPr lang="en-US" sz="1200" b="1" dirty="0">
                <a:solidFill>
                  <a:srgbClr val="4472C4"/>
                </a:solidFill>
                <a:latin typeface="Tahoma" pitchFamily="34" charset="0"/>
              </a:rPr>
              <a:t> Driving</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
        <p:nvSpPr>
          <p:cNvPr id="14" name="Rectangle 13">
            <a:extLst>
              <a:ext uri="{FF2B5EF4-FFF2-40B4-BE49-F238E27FC236}">
                <a16:creationId xmlns:a16="http://schemas.microsoft.com/office/drawing/2014/main" id="{27AC772E-6015-4076-A0DC-005445BF4556}"/>
              </a:ext>
            </a:extLst>
          </p:cNvPr>
          <p:cNvSpPr/>
          <p:nvPr/>
        </p:nvSpPr>
        <p:spPr>
          <a:xfrm>
            <a:off x="433679" y="909638"/>
            <a:ext cx="5662321"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a:t>
            </a: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 </a:t>
            </a:r>
            <a:r>
              <a:rPr lang="en-US" b="1" dirty="0">
                <a:solidFill>
                  <a:srgbClr val="FF0000"/>
                </a:solidFill>
                <a:latin typeface="Calibri" panose="020F0502020204030204"/>
              </a:rPr>
              <a:t>All Drivers and Journey Managers</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chemeClr val="accent4"/>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1200" b="1" dirty="0">
              <a:latin typeface="Tahoma" pitchFamily="34" charset="0"/>
              <a:ea typeface="+mn-ea"/>
              <a:cs typeface="+mn-cs"/>
            </a:endParaRPr>
          </a:p>
        </p:txBody>
      </p:sp>
      <p:sp>
        <p:nvSpPr>
          <p:cNvPr id="2" name="TextBox 1">
            <a:extLst>
              <a:ext uri="{FF2B5EF4-FFF2-40B4-BE49-F238E27FC236}">
                <a16:creationId xmlns:a16="http://schemas.microsoft.com/office/drawing/2014/main" id="{79534F91-FFF5-4BE2-969F-08BDA81C29D8}"/>
              </a:ext>
            </a:extLst>
          </p:cNvPr>
          <p:cNvSpPr txBox="1"/>
          <p:nvPr/>
        </p:nvSpPr>
        <p:spPr>
          <a:xfrm>
            <a:off x="433680" y="6456853"/>
            <a:ext cx="8131822" cy="338554"/>
          </a:xfrm>
          <a:prstGeom prst="rect">
            <a:avLst/>
          </a:prstGeom>
          <a:solidFill>
            <a:schemeClr val="accent1"/>
          </a:solidFill>
        </p:spPr>
        <p:txBody>
          <a:bodyPr wrap="square" rtlCol="0">
            <a:spAutoFit/>
          </a:bodyPr>
          <a:lstStyle/>
          <a:p>
            <a:pPr algn="ctr"/>
            <a:r>
              <a:rPr lang="en-US" sz="1600" b="1" dirty="0">
                <a:solidFill>
                  <a:srgbClr val="FFFF00"/>
                </a:solidFill>
              </a:rPr>
              <a:t>Always follow Defensive driving techniques and drive to surrounding conditions</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0096" y="1730787"/>
            <a:ext cx="2277649" cy="1172082"/>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10096" y="2914453"/>
            <a:ext cx="1597082" cy="1002905"/>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05493" y="2919017"/>
            <a:ext cx="1182252" cy="1002905"/>
          </a:xfrm>
          <a:prstGeom prst="rect">
            <a:avLst/>
          </a:prstGeom>
        </p:spPr>
      </p:pic>
      <p:grpSp>
        <p:nvGrpSpPr>
          <p:cNvPr id="6" name="Group 5"/>
          <p:cNvGrpSpPr/>
          <p:nvPr/>
        </p:nvGrpSpPr>
        <p:grpSpPr>
          <a:xfrm>
            <a:off x="9576300" y="4148451"/>
            <a:ext cx="2351376" cy="1673927"/>
            <a:chOff x="9084873" y="3159627"/>
            <a:chExt cx="2920314" cy="2846009"/>
          </a:xfrm>
        </p:grpSpPr>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58073" y="5209223"/>
              <a:ext cx="1547114" cy="796413"/>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9873508" y="3159627"/>
              <a:ext cx="1661371" cy="2150432"/>
            </a:xfrm>
            <a:prstGeom prst="rect">
              <a:avLst/>
            </a:prstGeom>
            <a:ln>
              <a:noFill/>
            </a:ln>
            <a:effectLst>
              <a:outerShdw blurRad="292100" dist="139700" dir="2700000" algn="tl" rotWithShape="0">
                <a:srgbClr val="333333">
                  <a:alpha val="65000"/>
                </a:srgbClr>
              </a:outerShdw>
            </a:effectLst>
          </p:spPr>
        </p:pic>
        <p:pic>
          <p:nvPicPr>
            <p:cNvPr id="19" name="Picture 2" descr="https://static.wikia.nocookie.net/2007scape/images/0/09/Camel.png/revision/latest?cb=2015100123005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10856278" y="4645219"/>
              <a:ext cx="459250" cy="524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2" descr="https://static.wikia.nocookie.net/2007scape/images/0/09/Camel.png/revision/latest?cb=2015100123005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11196002" y="4272123"/>
              <a:ext cx="459250" cy="524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 descr="https://static.wikia.nocookie.net/2007scape/images/0/09/Camel.png/revision/latest?cb=2015100123005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10379002" y="4477943"/>
              <a:ext cx="459250" cy="524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84873" y="4762226"/>
              <a:ext cx="1209044" cy="480660"/>
            </a:xfrm>
            <a:prstGeom prst="rect">
              <a:avLst/>
            </a:prstGeom>
            <a:ln>
              <a:noFill/>
            </a:ln>
            <a:effectLst>
              <a:outerShdw blurRad="292100" dist="139700" dir="2700000" algn="tl" rotWithShape="0">
                <a:srgbClr val="333333">
                  <a:alpha val="65000"/>
                </a:srgbClr>
              </a:outerShdw>
            </a:effectLst>
          </p:spPr>
        </p:pic>
      </p:grpSp>
      <p:sp>
        <p:nvSpPr>
          <p:cNvPr id="7" name="Freeform 132">
            <a:extLst>
              <a:ext uri="{FF2B5EF4-FFF2-40B4-BE49-F238E27FC236}">
                <a16:creationId xmlns:a16="http://schemas.microsoft.com/office/drawing/2014/main" id="{9AF70284-B13E-F266-D214-FCED469BF2F6}"/>
              </a:ext>
            </a:extLst>
          </p:cNvPr>
          <p:cNvSpPr>
            <a:spLocks/>
          </p:cNvSpPr>
          <p:nvPr/>
        </p:nvSpPr>
        <p:spPr bwMode="auto">
          <a:xfrm>
            <a:off x="11602651" y="5528317"/>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8" name="Group 131">
            <a:extLst>
              <a:ext uri="{FF2B5EF4-FFF2-40B4-BE49-F238E27FC236}">
                <a16:creationId xmlns:a16="http://schemas.microsoft.com/office/drawing/2014/main" id="{C377AE39-ABAD-2317-2F92-19FB9C784F01}"/>
              </a:ext>
            </a:extLst>
          </p:cNvPr>
          <p:cNvGrpSpPr>
            <a:grpSpLocks/>
          </p:cNvGrpSpPr>
          <p:nvPr/>
        </p:nvGrpSpPr>
        <p:grpSpPr bwMode="auto">
          <a:xfrm>
            <a:off x="11776724" y="3635084"/>
            <a:ext cx="354080" cy="368408"/>
            <a:chOff x="3504" y="544"/>
            <a:chExt cx="2287" cy="1855"/>
          </a:xfrm>
        </p:grpSpPr>
        <p:sp>
          <p:nvSpPr>
            <p:cNvPr id="11" name="Line 129">
              <a:extLst>
                <a:ext uri="{FF2B5EF4-FFF2-40B4-BE49-F238E27FC236}">
                  <a16:creationId xmlns:a16="http://schemas.microsoft.com/office/drawing/2014/main" id="{1FB81D31-3037-13F0-1648-45D683F9B488}"/>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373DA190-2DCF-C466-113D-C25D7FD3811E}"/>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3029515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282522" y="-6892"/>
            <a:ext cx="11909477" cy="453582"/>
          </a:xfrm>
          <a:solidFill>
            <a:schemeClr val="accent4"/>
          </a:solidFill>
        </p:spPr>
        <p:txBody>
          <a:bodyP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GB" sz="3600" b="1" dirty="0">
                <a:latin typeface="Tahoma" panose="020B0604030504040204" pitchFamily="34" charset="0"/>
                <a:ea typeface="Tahoma" panose="020B0604030504040204" pitchFamily="34" charset="0"/>
                <a:cs typeface="Tahoma" panose="020B0604030504040204" pitchFamily="34" charset="0"/>
              </a:rPr>
            </a:br>
            <a:br>
              <a:rPr lang="en-GB" sz="3600" b="1" dirty="0">
                <a:latin typeface="Tahoma" panose="020B0604030504040204" pitchFamily="34" charset="0"/>
                <a:ea typeface="Tahoma" panose="020B0604030504040204" pitchFamily="34" charset="0"/>
                <a:cs typeface="Tahoma" panose="020B0604030504040204" pitchFamily="34" charset="0"/>
              </a:rPr>
            </a:br>
            <a:r>
              <a:rPr kumimoji="0" lang="en-GB" sz="2400" b="1" i="0" u="none" strike="noStrike" kern="1200" cap="none" spc="0" normalizeH="0" baseline="0" noProof="0" dirty="0">
                <a:ln>
                  <a:noFill/>
                </a:ln>
                <a:solidFill>
                  <a:srgbClr val="00B050"/>
                </a:solidFill>
                <a:effectLst/>
                <a:uLnTx/>
                <a:uFillTx/>
                <a:latin typeface="Calibri" panose="020F0502020204030204" pitchFamily="34" charset="0"/>
                <a:ea typeface="MS PGothic" pitchFamily="34" charset="-128"/>
                <a:cs typeface="Calibri" panose="020F0502020204030204" pitchFamily="34" charset="0"/>
              </a:rPr>
              <a:t>Management self audit</a:t>
            </a:r>
            <a:br>
              <a:rPr lang="en-GB" sz="3600" b="1" dirty="0">
                <a:latin typeface="Tahoma" panose="020B0604030504040204" pitchFamily="34" charset="0"/>
                <a:ea typeface="Tahoma" panose="020B0604030504040204" pitchFamily="34" charset="0"/>
                <a:cs typeface="Tahoma" panose="020B0604030504040204" pitchFamily="34" charset="0"/>
              </a:rPr>
            </a:br>
            <a:br>
              <a:rPr lang="en-GB" sz="3600" b="1" dirty="0">
                <a:latin typeface="Tahoma" panose="020B0604030504040204" pitchFamily="34" charset="0"/>
                <a:ea typeface="Tahoma" panose="020B0604030504040204" pitchFamily="34" charset="0"/>
                <a:cs typeface="Tahoma" panose="020B0604030504040204" pitchFamily="34" charset="0"/>
              </a:rPr>
            </a:b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2A4C66E9-CF65-4A0F-9A16-76B64C582F3A}"/>
              </a:ext>
            </a:extLst>
          </p:cNvPr>
          <p:cNvSpPr/>
          <p:nvPr/>
        </p:nvSpPr>
        <p:spPr>
          <a:xfrm>
            <a:off x="423782" y="1310537"/>
            <a:ext cx="10928195" cy="523220"/>
          </a:xfrm>
          <a:prstGeom prst="rect">
            <a:avLst/>
          </a:prstGeom>
        </p:spPr>
        <p:txBody>
          <a:bodyPr wrap="square">
            <a:spAutoFit/>
          </a:bodyPr>
          <a:lstStyle/>
          <a:p>
            <a:pPr marL="342900" indent="-342900">
              <a:defRPr/>
            </a:pPr>
            <a:r>
              <a:rPr lang="en-US" sz="1400" b="1" dirty="0">
                <a:solidFill>
                  <a:srgbClr val="FF0000"/>
                </a:solidFill>
                <a:latin typeface="Tahoma" pitchFamily="34" charset="0"/>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2293544"/>
            <a:ext cx="10928195" cy="2508379"/>
          </a:xfrm>
          <a:prstGeom prst="rect">
            <a:avLst/>
          </a:prstGeom>
        </p:spPr>
        <p:txBody>
          <a:bodyPr wrap="square">
            <a:spAutoFit/>
          </a:bodyPr>
          <a:lstStyle/>
          <a:p>
            <a:pPr marL="342900" indent="-342900">
              <a:defRPr/>
            </a:pPr>
            <a:r>
              <a:rPr lang="en-US" b="1" dirty="0">
                <a:latin typeface="Tahoma" pitchFamily="34" charset="0"/>
              </a:rPr>
              <a:t>Confirm the following:</a:t>
            </a:r>
            <a:endParaRPr lang="en-US" dirty="0">
              <a:latin typeface="Tahoma" pitchFamily="34" charset="0"/>
            </a:endParaRPr>
          </a:p>
          <a:p>
            <a:pPr marL="342900" indent="-342900">
              <a:defRPr/>
            </a:pPr>
            <a:endParaRPr lang="en-US" sz="1600" dirty="0">
              <a:solidFill>
                <a:srgbClr val="000000"/>
              </a:solidFill>
              <a:latin typeface="Calibri" panose="020F0502020204030204" pitchFamily="34" charset="0"/>
            </a:endParaRPr>
          </a:p>
          <a:p>
            <a:pPr>
              <a:defRPr/>
            </a:pPr>
            <a:endParaRPr lang="en-US" sz="1600" dirty="0">
              <a:solidFill>
                <a:srgbClr val="0033CC"/>
              </a:solidFill>
              <a:latin typeface="Calibri" panose="020F0502020204030204" pitchFamily="34" charset="0"/>
              <a:sym typeface="Wingdings" pitchFamily="2" charset="2"/>
            </a:endParaRPr>
          </a:p>
          <a:p>
            <a:pPr marL="342900" indent="-342900">
              <a:buFont typeface="+mj-lt"/>
              <a:buAutoNum type="arabicPeriod"/>
              <a:defRPr/>
            </a:pPr>
            <a:r>
              <a:rPr lang="en-US" sz="1600" dirty="0">
                <a:latin typeface="Calibri" panose="020F0502020204030204" pitchFamily="34" charset="0"/>
                <a:sym typeface="Wingdings" pitchFamily="2" charset="2"/>
              </a:rPr>
              <a:t>Do you ensure Journey plan checklist is updated by covering checks / hazards related to animals?  </a:t>
            </a:r>
          </a:p>
          <a:p>
            <a:pPr marL="342900" indent="-342900">
              <a:buFont typeface="+mj-lt"/>
              <a:buAutoNum type="arabicPeriod"/>
              <a:defRPr/>
            </a:pPr>
            <a:r>
              <a:rPr lang="en-US" sz="1600" dirty="0">
                <a:latin typeface="Calibri" panose="020F0502020204030204" pitchFamily="34" charset="0"/>
                <a:sym typeface="Wingdings" pitchFamily="2" charset="2"/>
              </a:rPr>
              <a:t>Do you Ensure that your drivers are reducing speed once road visibility is reduced? </a:t>
            </a:r>
          </a:p>
          <a:p>
            <a:pPr marL="342900" indent="-342900">
              <a:buFont typeface="+mj-lt"/>
              <a:buAutoNum type="arabicPeriod"/>
              <a:defRPr/>
            </a:pPr>
            <a:r>
              <a:rPr lang="en-US" sz="1600" dirty="0">
                <a:latin typeface="Calibri" panose="020F0502020204030204" pitchFamily="34" charset="0"/>
                <a:sym typeface="Wingdings" pitchFamily="2" charset="2"/>
              </a:rPr>
              <a:t>Do you ensure your vehicle wind screen are monitored for damages or impaired visibility? </a:t>
            </a: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r>
              <a:rPr lang="en-US" sz="1100" i="1" dirty="0">
                <a:solidFill>
                  <a:schemeClr val="accent1"/>
                </a:solidFill>
                <a:latin typeface="Calibri" panose="020F0502020204030204" pitchFamily="34" charset="0"/>
                <a:sym typeface="Wingdings" pitchFamily="2" charset="2"/>
              </a:rPr>
              <a:t>* If the answer is NO to any of the above questions please ensure you take action to correct this finding</a:t>
            </a:r>
            <a:endParaRPr lang="en-US" sz="1100" dirty="0">
              <a:solidFill>
                <a:schemeClr val="accent1"/>
              </a:solidFill>
              <a:latin typeface="Calibri" panose="020F0502020204030204" pitchFamily="34" charset="0"/>
              <a:sym typeface="Wingdings" pitchFamily="2" charset="2"/>
            </a:endParaRPr>
          </a:p>
        </p:txBody>
      </p:sp>
      <p:sp>
        <p:nvSpPr>
          <p:cNvPr id="3" name="Rectangle 8">
            <a:extLst>
              <a:ext uri="{FF2B5EF4-FFF2-40B4-BE49-F238E27FC236}">
                <a16:creationId xmlns:a16="http://schemas.microsoft.com/office/drawing/2014/main" id="{0FFD6AA9-24B4-25AF-257D-433B94743925}"/>
              </a:ext>
            </a:extLst>
          </p:cNvPr>
          <p:cNvSpPr>
            <a:spLocks noChangeArrowheads="1"/>
          </p:cNvSpPr>
          <p:nvPr/>
        </p:nvSpPr>
        <p:spPr bwMode="auto">
          <a:xfrm>
            <a:off x="423782" y="548861"/>
            <a:ext cx="11626955" cy="338554"/>
          </a:xfrm>
          <a:prstGeom prst="rect">
            <a:avLst/>
          </a:prstGeom>
          <a:noFill/>
          <a:ln w="9525">
            <a:noFill/>
            <a:miter lim="800000"/>
            <a:headEnd/>
            <a:tailEnd/>
          </a:ln>
        </p:spPr>
        <p:txBody>
          <a:bodyPr wrap="square">
            <a:spAutoFit/>
          </a:bodyPr>
          <a:lstStyle/>
          <a:p>
            <a:pPr marL="114300" lvl="0" indent="-114300" algn="ju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lang="en-GB" sz="1200" b="1" noProof="0" dirty="0">
                <a:solidFill>
                  <a:srgbClr val="4472C4"/>
                </a:solidFill>
                <a:latin typeface="Tahoma" pitchFamily="34" charset="0"/>
              </a:rPr>
              <a:t>26</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/10/2022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a:t>
            </a:r>
            <a:r>
              <a:rPr lang="en-US" sz="1200" b="1" dirty="0">
                <a:solidFill>
                  <a:srgbClr val="4472C4"/>
                </a:solidFill>
                <a:latin typeface="Tahoma" pitchFamily="34" charset="0"/>
              </a:rPr>
              <a:t>70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Road Safety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C4P                  </a:t>
            </a:r>
            <a:r>
              <a:rPr lang="en-US" sz="1400" b="1" dirty="0">
                <a:solidFill>
                  <a:prstClr val="black"/>
                </a:solidFill>
                <a:latin typeface="Tahoma" pitchFamily="34" charset="0"/>
              </a:rPr>
              <a:t>Activity:</a:t>
            </a:r>
            <a:r>
              <a:rPr lang="en-US" sz="1200" b="1" dirty="0">
                <a:solidFill>
                  <a:srgbClr val="4472C4"/>
                </a:solidFill>
                <a:latin typeface="Tahoma" pitchFamily="34" charset="0"/>
              </a:rPr>
              <a:t> Driving</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Tree>
    <p:extLst>
      <p:ext uri="{BB962C8B-B14F-4D97-AF65-F5344CB8AC3E}">
        <p14:creationId xmlns:p14="http://schemas.microsoft.com/office/powerpoint/2010/main" val="2200659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 truck on a road">
            <a:extLst>
              <a:ext uri="{FF2B5EF4-FFF2-40B4-BE49-F238E27FC236}">
                <a16:creationId xmlns:a16="http://schemas.microsoft.com/office/drawing/2014/main" id="{4EF4A3CB-8B22-AA0C-D5AF-C983A0550C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36188" y="3793008"/>
            <a:ext cx="2718215" cy="1866370"/>
          </a:xfrm>
          <a:prstGeom prst="rect">
            <a:avLst/>
          </a:prstGeom>
        </p:spPr>
      </p:pic>
      <p:pic>
        <p:nvPicPr>
          <p:cNvPr id="3" name="Picture 2" descr="A truck driving down a road&#10;&#10;Description automatically generated with medium confidence">
            <a:extLst>
              <a:ext uri="{FF2B5EF4-FFF2-40B4-BE49-F238E27FC236}">
                <a16:creationId xmlns:a16="http://schemas.microsoft.com/office/drawing/2014/main" id="{B5C1FF76-43EB-069C-D035-368CA3B91F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36188" y="1579279"/>
            <a:ext cx="1417730" cy="1981200"/>
          </a:xfrm>
          <a:prstGeom prst="rect">
            <a:avLst/>
          </a:prstGeom>
        </p:spPr>
      </p:pic>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11208" y="1580947"/>
            <a:ext cx="8289732" cy="4834400"/>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What happened?</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lang="en-US" sz="1600" b="1" dirty="0">
              <a:solidFill>
                <a:srgbClr val="FF0000"/>
              </a:solidFill>
            </a:endParaRPr>
          </a:p>
          <a:p>
            <a:pPr algn="just" eaLnBrk="0" fontAlgn="base" hangingPunct="0">
              <a:spcBef>
                <a:spcPct val="0"/>
              </a:spcBef>
              <a:spcAft>
                <a:spcPct val="0"/>
              </a:spcAft>
              <a:defRPr/>
            </a:pPr>
            <a:r>
              <a:rPr lang="en-US" sz="1200" dirty="0">
                <a:latin typeface="+mj-lt"/>
                <a:cs typeface="Calibri" panose="020F0502020204030204" pitchFamily="34" charset="0"/>
              </a:rPr>
              <a:t>On the 27th November 2022 a camp convoy was moving on the </a:t>
            </a:r>
            <a:r>
              <a:rPr lang="en-US" sz="1200" dirty="0" err="1">
                <a:latin typeface="+mj-lt"/>
                <a:cs typeface="Calibri" panose="020F0502020204030204" pitchFamily="34" charset="0"/>
              </a:rPr>
              <a:t>Awafia</a:t>
            </a:r>
            <a:r>
              <a:rPr lang="en-US" sz="1200" dirty="0">
                <a:latin typeface="+mj-lt"/>
                <a:cs typeface="Calibri" panose="020F0502020204030204" pitchFamily="34" charset="0"/>
              </a:rPr>
              <a:t> road from Rig old to new location under ROP and rig movers escort when an incident occurred. The ROP signaled an oncoming 3rd party truck to exit the road at the convoys left side, to allow the convoy to pass. After the ROP and Rig move escort passed the 3rd party vehicle, a wide load being carried by the 3rd vehicle in the convoy (behind ROP and Rig move escort) collided with the 3rd party vehicle driver side front corner of the driver cab. The wide load incurred damage and the 3rd party truck suffered damage to the A pillar, windscreen, side mirror and trailer side stanchions. There were no injuries to either driver involved.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600" b="1" dirty="0">
                <a:solidFill>
                  <a:srgbClr val="0070C0"/>
                </a:solidFill>
                <a:ea typeface="宋体" panose="02010600030101010101" pitchFamily="2" charset="-122"/>
              </a:rPr>
              <a:t>Why it happened/Finding :</a:t>
            </a:r>
          </a:p>
          <a:p>
            <a:pPr marL="119063" lvl="0" indent="-119063">
              <a:buFont typeface="Arial" pitchFamily="34" charset="0"/>
              <a:buChar char="•"/>
              <a:defRPr/>
            </a:pPr>
            <a:r>
              <a:rPr lang="en-US" sz="1200" dirty="0">
                <a:latin typeface="Calibri" panose="020F0502020204030204" pitchFamily="34" charset="0"/>
                <a:cs typeface="Calibri" panose="020F0502020204030204" pitchFamily="34" charset="0"/>
              </a:rPr>
              <a:t>Third-party truck was very close to edge of the road when convoy was passing. </a:t>
            </a:r>
          </a:p>
          <a:p>
            <a:pPr marL="119063" lvl="0" indent="-119063">
              <a:buFont typeface="Arial" pitchFamily="34" charset="0"/>
              <a:buChar char="•"/>
              <a:defRPr/>
            </a:pPr>
            <a:r>
              <a:rPr lang="en-US" sz="1200" dirty="0">
                <a:latin typeface="Calibri" panose="020F0502020204030204" pitchFamily="34" charset="0"/>
                <a:cs typeface="Calibri" panose="020F0502020204030204" pitchFamily="34" charset="0"/>
              </a:rPr>
              <a:t>Service road available but not used by non convoy vehicle.</a:t>
            </a:r>
          </a:p>
          <a:p>
            <a:pPr lvl="0">
              <a:defRPr/>
            </a:pPr>
            <a:endParaRPr lang="en-US" sz="1200" dirty="0">
              <a:solidFill>
                <a:prstClr val="black"/>
              </a:solidFill>
              <a:latin typeface="Calibri" panose="020F0502020204030204" pitchFamily="34" charset="0"/>
              <a:cs typeface="Tahoma" pitchFamily="34" charset="0"/>
            </a:endParaRPr>
          </a:p>
          <a:p>
            <a:pPr lvl="0">
              <a:defRPr/>
            </a:pPr>
            <a:endParaRPr lang="en-US" sz="1200" dirty="0">
              <a:solidFill>
                <a:prstClr val="black"/>
              </a:solidFill>
              <a:latin typeface="Calibri" panose="020F0502020204030204" pitchFamily="34" charset="0"/>
              <a:cs typeface="Tahoma" pitchFamily="34" charset="0"/>
            </a:endParaRPr>
          </a:p>
          <a:p>
            <a:pPr>
              <a:defRPr/>
            </a:pPr>
            <a:r>
              <a:rPr lang="en-US" sz="1600" b="1" dirty="0">
                <a:solidFill>
                  <a:srgbClr val="0070C0"/>
                </a:solidFill>
                <a:ea typeface="宋体" panose="02010600030101010101" pitchFamily="2" charset="-122"/>
              </a:rPr>
              <a:t>You're learning from this incident</a:t>
            </a:r>
          </a:p>
          <a:p>
            <a:pPr marL="174625" indent="-174625">
              <a:spcAft>
                <a:spcPts val="800"/>
              </a:spcAft>
              <a:buFont typeface="Arial" panose="020B0604020202020204" pitchFamily="34" charset="0"/>
              <a:buChar char="•"/>
              <a:tabLst>
                <a:tab pos="457200" algn="l"/>
              </a:tabLst>
            </a:pPr>
            <a:r>
              <a:rPr lang="en-US" sz="1200" dirty="0">
                <a:solidFill>
                  <a:prstClr val="black"/>
                </a:solidFill>
                <a:latin typeface="Calibri" panose="020F0502020204030204" pitchFamily="34" charset="0"/>
                <a:cs typeface="Calibri" panose="020F0502020204030204" pitchFamily="34" charset="0"/>
              </a:rPr>
              <a:t>Always pull over as far as safely possible when approaching wide loads, use service road where available. </a:t>
            </a:r>
          </a:p>
          <a:p>
            <a:pPr marL="174625" indent="-174625">
              <a:spcAft>
                <a:spcPts val="800"/>
              </a:spcAft>
              <a:buFont typeface="Arial" panose="020B0604020202020204" pitchFamily="34" charset="0"/>
              <a:buChar char="•"/>
              <a:tabLst>
                <a:tab pos="457200" algn="l"/>
              </a:tabLst>
            </a:pPr>
            <a:r>
              <a:rPr lang="en-US" sz="1200" dirty="0">
                <a:solidFill>
                  <a:prstClr val="black"/>
                </a:solidFill>
                <a:latin typeface="Calibri" panose="020F0502020204030204" pitchFamily="34" charset="0"/>
                <a:cs typeface="Calibri" panose="020F0502020204030204" pitchFamily="34" charset="0"/>
              </a:rPr>
              <a:t>Always be pro-active and exit the road/park at a safe place away from road till convoy passes.</a:t>
            </a:r>
          </a:p>
          <a:p>
            <a:pPr marL="174625" indent="-174625">
              <a:spcAft>
                <a:spcPts val="800"/>
              </a:spcAft>
              <a:buFont typeface="Arial" panose="020B0604020202020204" pitchFamily="34" charset="0"/>
              <a:buChar char="•"/>
              <a:tabLst>
                <a:tab pos="457200" algn="l"/>
              </a:tabLst>
            </a:pPr>
            <a:r>
              <a:rPr lang="en-US" sz="1200" dirty="0">
                <a:solidFill>
                  <a:prstClr val="black"/>
                </a:solidFill>
                <a:latin typeface="Calibri" panose="020F0502020204030204" pitchFamily="34" charset="0"/>
                <a:cs typeface="Calibri" panose="020F0502020204030204" pitchFamily="34" charset="0"/>
              </a:rPr>
              <a:t>Always ensure whilst escorting a convoy, if a vehicle is close to the road, do not pass, stop and let the vehicle move far from road and then resume driving.</a:t>
            </a:r>
          </a:p>
          <a:p>
            <a:pPr marL="174625" lvl="0" indent="-174625">
              <a:spcAft>
                <a:spcPts val="800"/>
              </a:spcAft>
              <a:buFont typeface="Arial" panose="020B0604020202020204" pitchFamily="34" charset="0"/>
              <a:buChar char="•"/>
              <a:tabLst>
                <a:tab pos="457200" algn="l"/>
              </a:tabLst>
            </a:pPr>
            <a:r>
              <a:rPr lang="en-US" sz="1200" dirty="0">
                <a:solidFill>
                  <a:prstClr val="black"/>
                </a:solidFill>
                <a:latin typeface="Calibri" panose="020F0502020204030204" pitchFamily="34" charset="0"/>
                <a:cs typeface="Calibri" panose="020F0502020204030204" pitchFamily="34" charset="0"/>
              </a:rPr>
              <a:t>Always be pro-active and defensive and take appropriate steps when you see any vehicle or obstruction near the road.</a:t>
            </a:r>
            <a:r>
              <a:rPr lang="en-US" sz="1200" dirty="0">
                <a:latin typeface="Calibri" panose="020F0502020204030204" pitchFamily="34" charset="0"/>
                <a:cs typeface="Calibri" panose="020F0502020204030204" pitchFamily="34" charset="0"/>
              </a:rPr>
              <a:t> </a:t>
            </a:r>
          </a:p>
          <a:p>
            <a:pPr marL="174625" lvl="0" indent="-174625">
              <a:spcAft>
                <a:spcPts val="800"/>
              </a:spcAft>
              <a:buFont typeface="Arial" panose="020B0604020202020204" pitchFamily="34" charset="0"/>
              <a:buChar char="•"/>
              <a:tabLst>
                <a:tab pos="457200" algn="l"/>
              </a:tabLst>
            </a:pPr>
            <a:r>
              <a:rPr lang="en-US" sz="1200" dirty="0">
                <a:latin typeface="Calibri" panose="020F0502020204030204" pitchFamily="34" charset="0"/>
                <a:cs typeface="Calibri" panose="020F0502020204030204" pitchFamily="34" charset="0"/>
              </a:rPr>
              <a:t>Always respect warning from wide load escort supervisor and ROP</a:t>
            </a:r>
            <a:endParaRPr lang="en-US" sz="1200" dirty="0">
              <a:solidFill>
                <a:prstClr val="black"/>
              </a:solidFill>
              <a:latin typeface="Calibri" panose="020F0502020204030204" pitchFamily="34" charset="0"/>
              <a:cs typeface="Calibri" panose="020F0502020204030204" pitchFamily="34" charset="0"/>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1208" y="691812"/>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lang="en-GB" sz="1200" b="1" dirty="0">
                <a:solidFill>
                  <a:srgbClr val="4472C4"/>
                </a:solidFill>
                <a:latin typeface="Tahoma" pitchFamily="34" charset="0"/>
              </a:rPr>
              <a:t>27/11/2022</a:t>
            </a:r>
            <a:r>
              <a:rPr lang="en-US" sz="1200" b="1" dirty="0">
                <a:solidFill>
                  <a:srgbClr val="4472C4"/>
                </a:solidFill>
                <a:latin typeface="Tahoma" pitchFamily="34" charset="0"/>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 </a:t>
            </a:r>
            <a:r>
              <a:rPr lang="en-US" sz="1200" b="1" dirty="0">
                <a:solidFill>
                  <a:srgbClr val="4472C4"/>
                </a:solidFill>
                <a:latin typeface="Tahoma" pitchFamily="34" charset="0"/>
              </a:rPr>
              <a:t>#78</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MVI</a:t>
            </a:r>
            <a:r>
              <a:rPr kumimoji="0" lang="en-US" sz="1200" b="1" i="0" u="none" strike="noStrike" kern="1200" cap="none" spc="0" normalizeH="0" noProof="0" dirty="0">
                <a:ln>
                  <a:noFill/>
                </a:ln>
                <a:solidFill>
                  <a:prstClr val="black"/>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B4P              </a:t>
            </a:r>
            <a:r>
              <a:rPr lang="en-US" sz="1400" b="1" dirty="0">
                <a:solidFill>
                  <a:prstClr val="black"/>
                </a:solidFill>
                <a:latin typeface="Tahoma" pitchFamily="34" charset="0"/>
              </a:rPr>
              <a:t>Activity:</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Driving</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629476"/>
          </a:xfrm>
          <a:prstGeom prst="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a:t>
            </a:r>
          </a:p>
        </p:txBody>
      </p:sp>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630456" y="5294207"/>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cxnSp>
        <p:nvCxnSpPr>
          <p:cNvPr id="10" name="Straight Arrow Connector 9">
            <a:extLst>
              <a:ext uri="{FF2B5EF4-FFF2-40B4-BE49-F238E27FC236}">
                <a16:creationId xmlns:a16="http://schemas.microsoft.com/office/drawing/2014/main" id="{F8C67052-D569-14C4-055F-6A909946B6D6}"/>
              </a:ext>
            </a:extLst>
          </p:cNvPr>
          <p:cNvCxnSpPr>
            <a:cxnSpLocks/>
          </p:cNvCxnSpPr>
          <p:nvPr/>
        </p:nvCxnSpPr>
        <p:spPr>
          <a:xfrm>
            <a:off x="9768468" y="4267996"/>
            <a:ext cx="568712" cy="0"/>
          </a:xfrm>
          <a:prstGeom prst="straightConnector1">
            <a:avLst/>
          </a:prstGeom>
          <a:ln>
            <a:solidFill>
              <a:srgbClr val="00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EE7FE86-A892-D030-A92C-296FB128BAB1}"/>
              </a:ext>
            </a:extLst>
          </p:cNvPr>
          <p:cNvSpPr txBox="1"/>
          <p:nvPr/>
        </p:nvSpPr>
        <p:spPr>
          <a:xfrm>
            <a:off x="8986655" y="5659378"/>
            <a:ext cx="2701049" cy="461665"/>
          </a:xfrm>
          <a:prstGeom prst="rect">
            <a:avLst/>
          </a:prstGeom>
          <a:noFill/>
        </p:spPr>
        <p:txBody>
          <a:bodyPr wrap="square" rtlCol="0">
            <a:spAutoFit/>
          </a:bodyPr>
          <a:lstStyle/>
          <a:p>
            <a:pPr algn="ctr"/>
            <a:r>
              <a:rPr lang="en-US" sz="1200" b="1" dirty="0"/>
              <a:t>Maintain sufficient gap from road for convoy to pass</a:t>
            </a:r>
          </a:p>
        </p:txBody>
      </p:sp>
      <p:sp>
        <p:nvSpPr>
          <p:cNvPr id="16" name="Rectangle 15"/>
          <p:cNvSpPr/>
          <p:nvPr/>
        </p:nvSpPr>
        <p:spPr>
          <a:xfrm>
            <a:off x="1393075" y="6415347"/>
            <a:ext cx="5568834"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00"/>
                </a:solidFill>
              </a:rPr>
              <a:t>Provide sufficient space for passing wide loads</a:t>
            </a:r>
          </a:p>
        </p:txBody>
      </p:sp>
      <p:sp>
        <p:nvSpPr>
          <p:cNvPr id="2" name="Rectangle 1">
            <a:extLst>
              <a:ext uri="{FF2B5EF4-FFF2-40B4-BE49-F238E27FC236}">
                <a16:creationId xmlns:a16="http://schemas.microsoft.com/office/drawing/2014/main" id="{A7B2BB30-1DF1-A3FF-9D57-B436FD59C279}"/>
              </a:ext>
            </a:extLst>
          </p:cNvPr>
          <p:cNvSpPr/>
          <p:nvPr/>
        </p:nvSpPr>
        <p:spPr>
          <a:xfrm>
            <a:off x="433679" y="1179169"/>
            <a:ext cx="5662321"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a:t>
            </a: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 </a:t>
            </a:r>
            <a:r>
              <a:rPr lang="en-US" b="1" dirty="0">
                <a:solidFill>
                  <a:srgbClr val="FF0000"/>
                </a:solidFill>
                <a:latin typeface="Calibri" panose="020F0502020204030204"/>
              </a:rPr>
              <a:t>All Drivers and Journey Managers</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pic>
        <p:nvPicPr>
          <p:cNvPr id="5" name="Picture 4">
            <a:extLst>
              <a:ext uri="{FF2B5EF4-FFF2-40B4-BE49-F238E27FC236}">
                <a16:creationId xmlns:a16="http://schemas.microsoft.com/office/drawing/2014/main" id="{751541F1-1D52-FEB3-5D3E-88007557F60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53918" y="1594913"/>
            <a:ext cx="1482613" cy="1981200"/>
          </a:xfrm>
          <a:prstGeom prst="rect">
            <a:avLst/>
          </a:prstGeom>
          <a:noFill/>
          <a:ln>
            <a:noFill/>
          </a:ln>
        </p:spPr>
      </p:pic>
      <p:grpSp>
        <p:nvGrpSpPr>
          <p:cNvPr id="21" name="Group 131">
            <a:extLst>
              <a:ext uri="{FF2B5EF4-FFF2-40B4-BE49-F238E27FC236}">
                <a16:creationId xmlns:a16="http://schemas.microsoft.com/office/drawing/2014/main" id="{E1CF8416-1CF5-41E3-B17C-CB24B10A0162}"/>
              </a:ext>
            </a:extLst>
          </p:cNvPr>
          <p:cNvGrpSpPr>
            <a:grpSpLocks/>
          </p:cNvGrpSpPr>
          <p:nvPr/>
        </p:nvGrpSpPr>
        <p:grpSpPr bwMode="auto">
          <a:xfrm>
            <a:off x="11646005" y="3135187"/>
            <a:ext cx="336550" cy="369636"/>
            <a:chOff x="3504" y="544"/>
            <a:chExt cx="2287" cy="1855"/>
          </a:xfrm>
        </p:grpSpPr>
        <p:sp>
          <p:nvSpPr>
            <p:cNvPr id="22" name="Line 129">
              <a:extLst>
                <a:ext uri="{FF2B5EF4-FFF2-40B4-BE49-F238E27FC236}">
                  <a16:creationId xmlns:a16="http://schemas.microsoft.com/office/drawing/2014/main" id="{109012B8-A5A0-4F9F-91C0-4E94E92AE57D}"/>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 name="Line 130">
              <a:extLst>
                <a:ext uri="{FF2B5EF4-FFF2-40B4-BE49-F238E27FC236}">
                  <a16:creationId xmlns:a16="http://schemas.microsoft.com/office/drawing/2014/main" id="{F9032064-A471-4FC3-97A2-AB094E16456B}"/>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1651359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322118" y="-4364"/>
            <a:ext cx="11869882" cy="453582"/>
          </a:xfrm>
          <a:solidFill>
            <a:schemeClr val="accent4"/>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557177" y="1380345"/>
            <a:ext cx="10928195" cy="523220"/>
          </a:xfrm>
          <a:prstGeom prst="rect">
            <a:avLst/>
          </a:prstGeom>
        </p:spPr>
        <p:txBody>
          <a:bodyPr wrap="square">
            <a:spAutoFit/>
          </a:bodyPr>
          <a:lstStyle/>
          <a:p>
            <a:pPr marL="342900" indent="-342900">
              <a:defRPr/>
            </a:pPr>
            <a:r>
              <a:rPr lang="en-US" sz="1400" b="1" dirty="0">
                <a:solidFill>
                  <a:srgbClr val="FF0000"/>
                </a:solidFill>
                <a:latin typeface="Tahoma" pitchFamily="34" charset="0"/>
              </a:rPr>
              <a:t>As a learning from this incident and to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557178" y="2398292"/>
            <a:ext cx="10928195" cy="2508379"/>
          </a:xfrm>
          <a:prstGeom prst="rect">
            <a:avLst/>
          </a:prstGeom>
        </p:spPr>
        <p:txBody>
          <a:bodyPr wrap="square">
            <a:spAutoFit/>
          </a:bodyPr>
          <a:lstStyle/>
          <a:p>
            <a:pPr marL="342900" indent="-342900">
              <a:defRPr/>
            </a:pPr>
            <a:r>
              <a:rPr lang="en-US" b="1" dirty="0">
                <a:latin typeface="Tahoma" pitchFamily="34" charset="0"/>
              </a:rPr>
              <a:t>Confirm the following:</a:t>
            </a:r>
            <a:endParaRPr lang="en-US" dirty="0">
              <a:latin typeface="Tahoma" pitchFamily="34" charset="0"/>
            </a:endParaRPr>
          </a:p>
          <a:p>
            <a:pPr marL="342900" indent="-342900">
              <a:defRPr/>
            </a:pPr>
            <a:endParaRPr lang="en-US" sz="1600" dirty="0">
              <a:solidFill>
                <a:srgbClr val="000000"/>
              </a:solidFill>
              <a:latin typeface="Calibri" panose="020F0502020204030204" pitchFamily="34" charset="0"/>
            </a:endParaRPr>
          </a:p>
          <a:p>
            <a:pPr marL="342900" indent="-342900">
              <a:buFont typeface="+mj-lt"/>
              <a:buAutoNum type="arabicPeriod"/>
              <a:defRPr/>
            </a:pPr>
            <a:r>
              <a:rPr lang="en-GB" sz="1600" dirty="0">
                <a:latin typeface="Calibri" panose="020F0502020204030204" pitchFamily="34" charset="0"/>
                <a:sym typeface="Wingdings" pitchFamily="2" charset="2"/>
              </a:rPr>
              <a:t>Do you ensure your competency assessment framework is adequate for drivers and supervisors? </a:t>
            </a:r>
          </a:p>
          <a:p>
            <a:pPr marL="342900" indent="-342900">
              <a:buFont typeface="+mj-lt"/>
              <a:buAutoNum type="arabicPeriod"/>
              <a:defRPr/>
            </a:pPr>
            <a:r>
              <a:rPr lang="en-GB" sz="1600" dirty="0">
                <a:latin typeface="Calibri" panose="020F0502020204030204" pitchFamily="34" charset="0"/>
                <a:sym typeface="Wingdings" pitchFamily="2" charset="2"/>
              </a:rPr>
              <a:t>Do you ensure your safe journey management system is compliant to PDO standards?</a:t>
            </a:r>
          </a:p>
          <a:p>
            <a:pPr marL="342900" indent="-342900">
              <a:buFont typeface="+mj-lt"/>
              <a:buAutoNum type="arabicPeriod"/>
              <a:defRPr/>
            </a:pPr>
            <a:r>
              <a:rPr lang="en-GB" sz="1600" dirty="0">
                <a:latin typeface="Calibri" panose="020F0502020204030204" pitchFamily="34" charset="0"/>
                <a:sym typeface="Wingdings" pitchFamily="2" charset="2"/>
              </a:rPr>
              <a:t>Do you ensure safety critical requirements are prescriptive where possible instead of leaving open to interpretation?</a:t>
            </a:r>
          </a:p>
          <a:p>
            <a:pPr marL="342900" indent="-342900">
              <a:buFont typeface="+mj-lt"/>
              <a:buAutoNum type="arabicPeriod"/>
              <a:defRPr/>
            </a:pPr>
            <a:r>
              <a:rPr lang="en-US" sz="1600" dirty="0">
                <a:latin typeface="Calibri" panose="020F0502020204030204" pitchFamily="34" charset="0"/>
                <a:sym typeface="Wingdings" pitchFamily="2" charset="2"/>
              </a:rPr>
              <a:t>Do you ensure your drivers / operators are aware of wide load hazards?</a:t>
            </a:r>
          </a:p>
          <a:p>
            <a:pPr>
              <a:defRPr/>
            </a:pPr>
            <a:endParaRPr lang="en-US" sz="1600" dirty="0">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r>
              <a:rPr lang="en-US" sz="1100" i="1" dirty="0">
                <a:solidFill>
                  <a:schemeClr val="accent1"/>
                </a:solidFill>
                <a:latin typeface="Calibri" panose="020F0502020204030204" pitchFamily="34" charset="0"/>
                <a:sym typeface="Wingdings" pitchFamily="2" charset="2"/>
              </a:rPr>
              <a:t>* If the answer is NO to any of the above questions, please ensure you take action to correct this finding</a:t>
            </a:r>
            <a:endParaRPr lang="en-US" sz="1100" dirty="0">
              <a:solidFill>
                <a:schemeClr val="accent1"/>
              </a:solidFill>
              <a:latin typeface="Calibri" panose="020F0502020204030204" pitchFamily="34" charset="0"/>
              <a:sym typeface="Wingdings" pitchFamily="2" charset="2"/>
            </a:endParaRPr>
          </a:p>
        </p:txBody>
      </p:sp>
      <p:sp>
        <p:nvSpPr>
          <p:cNvPr id="3" name="Rectangle 8">
            <a:extLst>
              <a:ext uri="{FF2B5EF4-FFF2-40B4-BE49-F238E27FC236}">
                <a16:creationId xmlns:a16="http://schemas.microsoft.com/office/drawing/2014/main" id="{415926CA-EEEC-5AFA-98EB-C9865FE918EB}"/>
              </a:ext>
            </a:extLst>
          </p:cNvPr>
          <p:cNvSpPr>
            <a:spLocks noChangeArrowheads="1"/>
          </p:cNvSpPr>
          <p:nvPr/>
        </p:nvSpPr>
        <p:spPr bwMode="auto">
          <a:xfrm>
            <a:off x="425605" y="637850"/>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lang="en-GB" sz="1200" b="1" dirty="0">
                <a:solidFill>
                  <a:srgbClr val="4472C4"/>
                </a:solidFill>
                <a:latin typeface="Tahoma" pitchFamily="34" charset="0"/>
              </a:rPr>
              <a:t>27/11/2022</a:t>
            </a:r>
            <a:r>
              <a:rPr lang="en-US" sz="1200" b="1" dirty="0">
                <a:solidFill>
                  <a:srgbClr val="4472C4"/>
                </a:solidFill>
                <a:latin typeface="Tahoma" pitchFamily="34" charset="0"/>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 </a:t>
            </a:r>
            <a:r>
              <a:rPr lang="en-US" sz="1200" b="1" dirty="0">
                <a:solidFill>
                  <a:srgbClr val="4472C4"/>
                </a:solidFill>
                <a:latin typeface="Tahoma" pitchFamily="34" charset="0"/>
              </a:rPr>
              <a:t>#78</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MVI</a:t>
            </a:r>
            <a:r>
              <a:rPr kumimoji="0" lang="en-US" sz="1200" b="1" i="0" u="none" strike="noStrike" kern="1200" cap="none" spc="0" normalizeH="0" noProof="0" dirty="0">
                <a:ln>
                  <a:noFill/>
                </a:ln>
                <a:solidFill>
                  <a:prstClr val="black"/>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B4P              </a:t>
            </a:r>
            <a:r>
              <a:rPr lang="en-US" sz="1400" b="1" dirty="0">
                <a:solidFill>
                  <a:prstClr val="black"/>
                </a:solidFill>
                <a:latin typeface="Tahoma" pitchFamily="34" charset="0"/>
              </a:rPr>
              <a:t>Activity:</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Driving</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Tree>
    <p:extLst>
      <p:ext uri="{BB962C8B-B14F-4D97-AF65-F5344CB8AC3E}">
        <p14:creationId xmlns:p14="http://schemas.microsoft.com/office/powerpoint/2010/main" val="1487266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E2A919A3-653E-241A-B0C7-361E74F016F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7214" r="22118"/>
          <a:stretch/>
        </p:blipFill>
        <p:spPr bwMode="auto">
          <a:xfrm>
            <a:off x="9197080" y="4120454"/>
            <a:ext cx="2889905" cy="1922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33680" y="1542648"/>
            <a:ext cx="8319925" cy="3677930"/>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On February 20th, around 14.47hrs an asset damage incident was reported from Nimr Supply Yard </a:t>
            </a:r>
            <a:r>
              <a:rPr kumimoji="0" lang="en-GB" sz="1300" b="0" i="0" u="none" strike="noStrike" kern="1200" cap="none" spc="0" normalizeH="0" baseline="0" noProof="0" dirty="0">
                <a:ln>
                  <a:noFill/>
                </a:ln>
                <a:solidFill>
                  <a:prstClr val="black"/>
                </a:solidFill>
                <a:effectLst/>
                <a:uLnTx/>
                <a:uFillTx/>
                <a:latin typeface="Calibri"/>
                <a:ea typeface="+mn-ea"/>
                <a:cs typeface="+mn-cs"/>
              </a:rPr>
              <a:t>that occurred during loading chemical pallets in NIMR Supply Yard. The incident occurred while one of the forklift was reversing and the operator lost the control to the forklift. It collided with some foam chemical drums. </a:t>
            </a: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Partial damage occurred to chemical drums and a slight scratch was sustained by the forklift. No injuries were sustained</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 </a:t>
            </a:r>
            <a:endParaRPr kumimoji="0" lang="en-US" sz="1300" b="0" i="0" u="none" strike="noStrike" kern="1200" cap="none" spc="0" normalizeH="0" baseline="0" noProof="0" dirty="0">
              <a:ln>
                <a:noFill/>
              </a:ln>
              <a:solidFill>
                <a:srgbClr val="0000FF"/>
              </a:solidFill>
              <a:effectLst/>
              <a:uLnTx/>
              <a:uFillTx/>
              <a:latin typeface="Calibri" panose="020F0502020204030204" pitchFamily="34" charset="0"/>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endParaRPr kumimoji="0" lang="en-US" sz="5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The FLT operator reversed on a long distance instead of making U-turn and move forward</a:t>
            </a:r>
            <a:r>
              <a:rPr kumimoji="0" lang="en-US" sz="1300" b="0" i="0" u="none" strike="noStrike" kern="1200" cap="none" spc="0" normalizeH="0" baseline="0" noProof="0" dirty="0">
                <a:ln>
                  <a:noFill/>
                </a:ln>
                <a:solidFill>
                  <a:srgbClr val="24A316"/>
                </a:solidFill>
                <a:effectLst/>
                <a:uLnTx/>
                <a:uFillTx/>
                <a:latin typeface="Calibri"/>
                <a:ea typeface="+mn-ea"/>
                <a:cs typeface="+mn-cs"/>
              </a:rPr>
              <a:t>.</a:t>
            </a:r>
            <a:endParaRPr kumimoji="0" lang="en-US" sz="1300" b="0" i="0" u="none" strike="noStrike" kern="1200" cap="none" spc="0" normalizeH="0" baseline="0" noProof="0" dirty="0">
              <a:ln>
                <a:noFill/>
              </a:ln>
              <a:solidFill>
                <a:srgbClr val="0000F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The lack of adequate supervision during such long-distance reversing.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No intervention by those involved during such a situation when supervision is inadequate.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The positioning of banksman was not accurate as he did not have 360° view during signalling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Tahoma" pitchFamily="34" charset="0"/>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a:ea typeface="+mn-ea"/>
                <a:cs typeface="+mn-cs"/>
              </a:rPr>
              <a:t>Always ensure adequate supervision is available during operation.</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a:ea typeface="+mn-ea"/>
                <a:cs typeface="+mn-cs"/>
              </a:rPr>
              <a:t>Always ensure that the banksman is positioned away from line of fire and should have 360° view before signalling.</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a:ea typeface="+mn-ea"/>
                <a:cs typeface="+mn-cs"/>
              </a:rPr>
              <a:t>Always ensure induction is being given to the crew/visitor working in the yard</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Always ensure your FLT operator is aware of the hazards at site.</a:t>
            </a: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395614" y="646249"/>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20/02/2023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HiPo#08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MVI</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C4P</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             Activity: </a:t>
            </a:r>
            <a:r>
              <a:rPr lang="en-US" sz="1200" b="1" dirty="0">
                <a:solidFill>
                  <a:srgbClr val="4472C4"/>
                </a:solidFill>
                <a:latin typeface="Tahoma" pitchFamily="34" charset="0"/>
              </a:rPr>
              <a:t>Driving </a:t>
            </a:r>
            <a:endParaRPr kumimoji="0" lang="en-US" sz="1200" b="1" i="0" u="none" strike="sngStrike" kern="1200" cap="none" spc="0" normalizeH="0" baseline="0" noProof="0" dirty="0">
              <a:ln>
                <a:noFill/>
              </a:ln>
              <a:solidFill>
                <a:srgbClr val="4472C4"/>
              </a:solidFill>
              <a:effectLst/>
              <a:uLnTx/>
              <a:uFillTx/>
              <a:latin typeface="Tahoma" pitchFamily="34" charset="0"/>
              <a:ea typeface="+mn-ea"/>
              <a:cs typeface="+mn-cs"/>
            </a:endParaRPr>
          </a:p>
        </p:txBody>
      </p:sp>
      <p:sp>
        <p:nvSpPr>
          <p:cNvPr id="14" name="Rectangle 13">
            <a:extLst>
              <a:ext uri="{FF2B5EF4-FFF2-40B4-BE49-F238E27FC236}">
                <a16:creationId xmlns:a16="http://schemas.microsoft.com/office/drawing/2014/main" id="{27AC772E-6015-4076-A0DC-005445BF4556}"/>
              </a:ext>
            </a:extLst>
          </p:cNvPr>
          <p:cNvSpPr/>
          <p:nvPr/>
        </p:nvSpPr>
        <p:spPr>
          <a:xfrm>
            <a:off x="433680" y="1025556"/>
            <a:ext cx="7512140"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Forklift operators, Banksman / Signaler,  Supervisors</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629785" y="5663719"/>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TextBox 1">
            <a:extLst>
              <a:ext uri="{FF2B5EF4-FFF2-40B4-BE49-F238E27FC236}">
                <a16:creationId xmlns:a16="http://schemas.microsoft.com/office/drawing/2014/main" id="{79534F91-FFF5-4BE2-969F-08BDA81C29D8}"/>
              </a:ext>
            </a:extLst>
          </p:cNvPr>
          <p:cNvSpPr txBox="1"/>
          <p:nvPr/>
        </p:nvSpPr>
        <p:spPr>
          <a:xfrm>
            <a:off x="727114" y="6042474"/>
            <a:ext cx="7512141" cy="338554"/>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Banksman! Always be visible to plant operators</a:t>
            </a:r>
          </a:p>
        </p:txBody>
      </p:sp>
      <p:pic>
        <p:nvPicPr>
          <p:cNvPr id="1026" name="Picture 2" descr="Image preview">
            <a:extLst>
              <a:ext uri="{FF2B5EF4-FFF2-40B4-BE49-F238E27FC236}">
                <a16:creationId xmlns:a16="http://schemas.microsoft.com/office/drawing/2014/main" id="{25EDEB5C-34C5-587A-CC71-AED9E4609A5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0115" t="18645" b="27401"/>
          <a:stretch/>
        </p:blipFill>
        <p:spPr bwMode="auto">
          <a:xfrm>
            <a:off x="9197080" y="2032145"/>
            <a:ext cx="2889905" cy="19220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751329" y="3429000"/>
            <a:ext cx="354080" cy="368408"/>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8" name="Rectangle 17">
            <a:extLst>
              <a:ext uri="{FF2B5EF4-FFF2-40B4-BE49-F238E27FC236}">
                <a16:creationId xmlns:a16="http://schemas.microsoft.com/office/drawing/2014/main" id="{A5B33633-02A6-4DB2-ADE3-BBAA1CFEFAA8}"/>
              </a:ext>
            </a:extLst>
          </p:cNvPr>
          <p:cNvSpPr/>
          <p:nvPr/>
        </p:nvSpPr>
        <p:spPr>
          <a:xfrm>
            <a:off x="167473" y="0"/>
            <a:ext cx="12021178" cy="646331"/>
          </a:xfrm>
          <a:prstGeom prst="rect">
            <a:avLst/>
          </a:prstGeom>
          <a:solidFill>
            <a:srgbClr val="FFC91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PDO Second Alert </a:t>
            </a:r>
            <a:endPar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69773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4C66E9-CF65-4A0F-9A16-76B64C582F3A}"/>
              </a:ext>
            </a:extLst>
          </p:cNvPr>
          <p:cNvSpPr/>
          <p:nvPr/>
        </p:nvSpPr>
        <p:spPr>
          <a:xfrm>
            <a:off x="539905" y="1264868"/>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2183401"/>
            <a:ext cx="10928195" cy="300082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8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effectLst/>
                <a:uLnTx/>
                <a:uFillTx/>
                <a:latin typeface="Calibri"/>
                <a:ea typeface="+mn-ea"/>
                <a:cs typeface="+mn-cs"/>
                <a:sym typeface="Wingdings" pitchFamily="2" charset="2"/>
              </a:rPr>
              <a:t>Do you ensure all activities performed are included in HEMP and SOP ?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effectLst/>
                <a:uLnTx/>
                <a:uFillTx/>
                <a:latin typeface="Calibri"/>
                <a:ea typeface="+mn-ea"/>
                <a:cs typeface="+mn-cs"/>
                <a:sym typeface="Wingdings" pitchFamily="2" charset="2"/>
              </a:rPr>
              <a:t>Do you ensure you identify all hazards before starting a task?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effectLst/>
                <a:uLnTx/>
                <a:uFillTx/>
                <a:latin typeface="Calibri"/>
                <a:ea typeface="+mn-ea"/>
                <a:cs typeface="+mn-cs"/>
                <a:sym typeface="Wingdings" pitchFamily="2" charset="2"/>
              </a:rPr>
              <a:t>Do you ensure your crew are aware of their roles and responsibilities prior to commencement of work?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effectLst/>
                <a:uLnTx/>
                <a:uFillTx/>
                <a:latin typeface="Calibri"/>
                <a:ea typeface="+mn-ea"/>
                <a:cs typeface="+mn-cs"/>
                <a:sym typeface="Wingdings" pitchFamily="2" charset="2"/>
              </a:rPr>
              <a:t>Do you ensure all operation are carried out under appropriate supervision?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effectLst/>
                <a:uLnTx/>
                <a:uFillTx/>
                <a:latin typeface="Calibri"/>
                <a:ea typeface="+mn-ea"/>
                <a:cs typeface="+mn-cs"/>
                <a:sym typeface="Wingdings" pitchFamily="2" charset="2"/>
              </a:rPr>
              <a:t>Do you ensure the competency of the personnel involved?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effectLst/>
                <a:uLnTx/>
                <a:uFillTx/>
                <a:latin typeface="Calibri"/>
                <a:ea typeface="+mn-ea"/>
                <a:cs typeface="+mn-cs"/>
                <a:sym typeface="Wingdings" pitchFamily="2" charset="2"/>
              </a:rPr>
              <a:t>Do you ensure specific TBT are being carried out for all work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11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8" name="Rectangle 7">
            <a:extLst>
              <a:ext uri="{FF2B5EF4-FFF2-40B4-BE49-F238E27FC236}">
                <a16:creationId xmlns:a16="http://schemas.microsoft.com/office/drawing/2014/main" id="{A5B33633-02A6-4DB2-ADE3-BBAA1CFEFAA8}"/>
              </a:ext>
            </a:extLst>
          </p:cNvPr>
          <p:cNvSpPr/>
          <p:nvPr/>
        </p:nvSpPr>
        <p:spPr>
          <a:xfrm>
            <a:off x="167473" y="0"/>
            <a:ext cx="12021178" cy="461665"/>
          </a:xfrm>
          <a:prstGeom prst="rect">
            <a:avLst/>
          </a:prstGeom>
          <a:solidFill>
            <a:srgbClr val="FFC91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alibri" panose="020F0502020204030204" pitchFamily="34" charset="0"/>
                <a:ea typeface="MS PGothic" pitchFamily="34" charset="-128"/>
                <a:cs typeface="Calibri" panose="020F0502020204030204" pitchFamily="34" charset="0"/>
              </a:rPr>
              <a:t>Management self audit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8">
            <a:extLst>
              <a:ext uri="{FF2B5EF4-FFF2-40B4-BE49-F238E27FC236}">
                <a16:creationId xmlns:a16="http://schemas.microsoft.com/office/drawing/2014/main" id="{42D3E48B-2F61-AC7C-B1B3-E0F0ABE30432}"/>
              </a:ext>
            </a:extLst>
          </p:cNvPr>
          <p:cNvSpPr>
            <a:spLocks noChangeArrowheads="1"/>
          </p:cNvSpPr>
          <p:nvPr/>
        </p:nvSpPr>
        <p:spPr bwMode="auto">
          <a:xfrm>
            <a:off x="395614" y="646249"/>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20/02/2023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HiPo#08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Drop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C4P</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             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Driving </a:t>
            </a:r>
            <a:endParaRPr kumimoji="0" lang="en-US" sz="1200" b="1" i="0" u="none" strike="sngStrike" kern="1200" cap="none" spc="0" normalizeH="0" baseline="0" noProof="0" dirty="0">
              <a:ln>
                <a:noFill/>
              </a:ln>
              <a:solidFill>
                <a:srgbClr val="4472C4"/>
              </a:solidFill>
              <a:effectLst/>
              <a:uLnTx/>
              <a:uFillTx/>
              <a:latin typeface="Tahoma" pitchFamily="34" charset="0"/>
              <a:ea typeface="+mn-ea"/>
              <a:cs typeface="+mn-cs"/>
            </a:endParaRPr>
          </a:p>
        </p:txBody>
      </p:sp>
    </p:spTree>
    <p:extLst>
      <p:ext uri="{BB962C8B-B14F-4D97-AF65-F5344CB8AC3E}">
        <p14:creationId xmlns:p14="http://schemas.microsoft.com/office/powerpoint/2010/main" val="506868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4540-F138-4315-A523-2389C6FB0364}"/>
              </a:ext>
            </a:extLst>
          </p:cNvPr>
          <p:cNvSpPr>
            <a:spLocks noGrp="1"/>
          </p:cNvSpPr>
          <p:nvPr>
            <p:ph type="title"/>
          </p:nvPr>
        </p:nvSpPr>
        <p:spPr>
          <a:xfrm>
            <a:off x="337457" y="-1313"/>
            <a:ext cx="11854543" cy="691978"/>
          </a:xfrm>
          <a:solidFill>
            <a:srgbClr val="FFC000"/>
          </a:solidFill>
        </p:spPr>
        <p:txBody>
          <a:bodyPr rtlCol="0">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57263">
              <a:spcBef>
                <a:spcPct val="5000"/>
              </a:spcBef>
              <a:defRPr/>
            </a:pPr>
            <a:r>
              <a:rPr lang="en-US" sz="3600" b="1" dirty="0">
                <a:ln/>
                <a:latin typeface="Tahoma" pitchFamily="34" charset="0"/>
                <a:ea typeface="Tahoma" pitchFamily="34" charset="0"/>
                <a:cs typeface="Tahoma" pitchFamily="34" charset="0"/>
              </a:rPr>
              <a:t>Contents</a:t>
            </a:r>
          </a:p>
        </p:txBody>
      </p:sp>
      <p:pic>
        <p:nvPicPr>
          <p:cNvPr id="4" name="Picture 3" descr="A person wearing a safety vest&#10;&#10;Description automatically generated with medium confidence">
            <a:extLst>
              <a:ext uri="{FF2B5EF4-FFF2-40B4-BE49-F238E27FC236}">
                <a16:creationId xmlns:a16="http://schemas.microsoft.com/office/drawing/2014/main" id="{E6A682B6-8339-4079-9A17-133D7F8139FE}"/>
              </a:ext>
            </a:extLst>
          </p:cNvPr>
          <p:cNvPicPr>
            <a:picLocks noChangeAspect="1"/>
          </p:cNvPicPr>
          <p:nvPr/>
        </p:nvPicPr>
        <p:blipFill rotWithShape="1">
          <a:blip r:embed="rId2">
            <a:extLst>
              <a:ext uri="{28A0092B-C50C-407E-A947-70E740481C1C}">
                <a14:useLocalDpi xmlns:a14="http://schemas.microsoft.com/office/drawing/2010/main" val="0"/>
              </a:ext>
            </a:extLst>
          </a:blip>
          <a:srcRect l="30412" t="3663" r="35592" b="4908"/>
          <a:stretch/>
        </p:blipFill>
        <p:spPr>
          <a:xfrm>
            <a:off x="346297" y="716443"/>
            <a:ext cx="2331468" cy="6270171"/>
          </a:xfrm>
          <a:prstGeom prst="rect">
            <a:avLst/>
          </a:prstGeom>
        </p:spPr>
      </p:pic>
      <p:sp>
        <p:nvSpPr>
          <p:cNvPr id="3" name="Rectangle 2">
            <a:extLst>
              <a:ext uri="{FF2B5EF4-FFF2-40B4-BE49-F238E27FC236}">
                <a16:creationId xmlns:a16="http://schemas.microsoft.com/office/drawing/2014/main" id="{ACDE1076-BBF2-4742-BFF5-E621AEB599F1}"/>
              </a:ext>
            </a:extLst>
          </p:cNvPr>
          <p:cNvSpPr/>
          <p:nvPr/>
        </p:nvSpPr>
        <p:spPr>
          <a:xfrm>
            <a:off x="9287444" y="739892"/>
            <a:ext cx="120580" cy="90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hlinkClick r:id="rId3" action="ppaction://hlinksldjump"/>
            <a:extLst>
              <a:ext uri="{FF2B5EF4-FFF2-40B4-BE49-F238E27FC236}">
                <a16:creationId xmlns:a16="http://schemas.microsoft.com/office/drawing/2014/main" id="{4C730771-5D39-4AC7-A54D-EF3CEE69E40D}"/>
              </a:ext>
            </a:extLst>
          </p:cNvPr>
          <p:cNvSpPr txBox="1"/>
          <p:nvPr/>
        </p:nvSpPr>
        <p:spPr>
          <a:xfrm>
            <a:off x="9447125" y="640176"/>
            <a:ext cx="256232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Drop: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02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LTI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06 HiPo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01 HVL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A80B6509-8896-422B-83A4-0EAB346B0F51}"/>
              </a:ext>
            </a:extLst>
          </p:cNvPr>
          <p:cNvSpPr/>
          <p:nvPr/>
        </p:nvSpPr>
        <p:spPr>
          <a:xfrm>
            <a:off x="9273501" y="1956780"/>
            <a:ext cx="120580" cy="9043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11558021-2B2C-4650-8870-C059EEA56DF8}"/>
              </a:ext>
            </a:extLst>
          </p:cNvPr>
          <p:cNvSpPr/>
          <p:nvPr/>
        </p:nvSpPr>
        <p:spPr>
          <a:xfrm>
            <a:off x="9273501" y="2764254"/>
            <a:ext cx="120580" cy="9043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BE8D850B-3D1D-4EAC-9804-8021126D8E88}"/>
              </a:ext>
            </a:extLst>
          </p:cNvPr>
          <p:cNvSpPr/>
          <p:nvPr/>
        </p:nvSpPr>
        <p:spPr>
          <a:xfrm>
            <a:off x="9317588" y="3696814"/>
            <a:ext cx="120580" cy="9043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28FD792C-4365-428A-B45A-DC2570DDAF10}"/>
              </a:ext>
            </a:extLst>
          </p:cNvPr>
          <p:cNvSpPr/>
          <p:nvPr/>
        </p:nvSpPr>
        <p:spPr>
          <a:xfrm>
            <a:off x="9321858" y="4675433"/>
            <a:ext cx="120580" cy="9043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hlinkClick r:id="rId4" action="ppaction://hlinksldjump"/>
            <a:extLst>
              <a:ext uri="{FF2B5EF4-FFF2-40B4-BE49-F238E27FC236}">
                <a16:creationId xmlns:a16="http://schemas.microsoft.com/office/drawing/2014/main" id="{BC178449-17B4-46FD-BEBD-B6DFC375115C}"/>
              </a:ext>
            </a:extLst>
          </p:cNvPr>
          <p:cNvSpPr txBox="1"/>
          <p:nvPr/>
        </p:nvSpPr>
        <p:spPr>
          <a:xfrm>
            <a:off x="9408024" y="1801326"/>
            <a:ext cx="25623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Motor Vehicle Incident: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 05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HiPos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TextBox 94">
            <a:hlinkClick r:id="rId5" action="ppaction://hlinksldjump"/>
            <a:extLst>
              <a:ext uri="{FF2B5EF4-FFF2-40B4-BE49-F238E27FC236}">
                <a16:creationId xmlns:a16="http://schemas.microsoft.com/office/drawing/2014/main" id="{188588B5-C12C-421D-BD4D-9C2BBFA6B313}"/>
              </a:ext>
            </a:extLst>
          </p:cNvPr>
          <p:cNvSpPr txBox="1"/>
          <p:nvPr/>
        </p:nvSpPr>
        <p:spPr>
          <a:xfrm>
            <a:off x="9447125" y="2526103"/>
            <a:ext cx="25623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Released Energy: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01 LTI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01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HiPo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TextBox 95">
            <a:hlinkClick r:id="rId6" action="ppaction://hlinksldjump"/>
            <a:extLst>
              <a:ext uri="{FF2B5EF4-FFF2-40B4-BE49-F238E27FC236}">
                <a16:creationId xmlns:a16="http://schemas.microsoft.com/office/drawing/2014/main" id="{4CC7EFEC-477A-420F-9B20-E3C791820F73}"/>
              </a:ext>
            </a:extLst>
          </p:cNvPr>
          <p:cNvSpPr txBox="1"/>
          <p:nvPr/>
        </p:nvSpPr>
        <p:spPr>
          <a:xfrm>
            <a:off x="9447125" y="3587156"/>
            <a:ext cx="25623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Slip &amp; Fall: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01 LTI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01 </a:t>
            </a:r>
            <a:r>
              <a:rPr lang="en-US" sz="1600" dirty="0" err="1">
                <a:solidFill>
                  <a:prstClr val="black"/>
                </a:solidFill>
                <a:latin typeface="Calibri" panose="020F0502020204030204"/>
              </a:rPr>
              <a:t>HiPo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TextBox 98">
            <a:hlinkClick r:id="rId7" action="ppaction://hlinksldjump"/>
            <a:extLst>
              <a:ext uri="{FF2B5EF4-FFF2-40B4-BE49-F238E27FC236}">
                <a16:creationId xmlns:a16="http://schemas.microsoft.com/office/drawing/2014/main" id="{6184A228-B847-44F8-B418-D26FDFC079DB}"/>
              </a:ext>
            </a:extLst>
          </p:cNvPr>
          <p:cNvSpPr txBox="1"/>
          <p:nvPr/>
        </p:nvSpPr>
        <p:spPr>
          <a:xfrm>
            <a:off x="9476852" y="4522568"/>
            <a:ext cx="25623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02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NAD</a:t>
            </a:r>
          </a:p>
        </p:txBody>
      </p:sp>
      <p:graphicFrame>
        <p:nvGraphicFramePr>
          <p:cNvPr id="7" name="Chart 6">
            <a:extLst>
              <a:ext uri="{FF2B5EF4-FFF2-40B4-BE49-F238E27FC236}">
                <a16:creationId xmlns:a16="http://schemas.microsoft.com/office/drawing/2014/main" id="{6F18D715-230A-3BDA-50B9-3DD17936CA79}"/>
              </a:ext>
            </a:extLst>
          </p:cNvPr>
          <p:cNvGraphicFramePr>
            <a:graphicFrameLocks/>
          </p:cNvGraphicFramePr>
          <p:nvPr>
            <p:extLst>
              <p:ext uri="{D42A27DB-BD31-4B8C-83A1-F6EECF244321}">
                <p14:modId xmlns:p14="http://schemas.microsoft.com/office/powerpoint/2010/main" val="2289258124"/>
              </p:ext>
            </p:extLst>
          </p:nvPr>
        </p:nvGraphicFramePr>
        <p:xfrm>
          <a:off x="1987862" y="1245870"/>
          <a:ext cx="7299582" cy="5612130"/>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a:hlinkClick r:id="rId9" action="ppaction://hlinksldjump"/>
            <a:extLst>
              <a:ext uri="{FF2B5EF4-FFF2-40B4-BE49-F238E27FC236}">
                <a16:creationId xmlns:a16="http://schemas.microsoft.com/office/drawing/2014/main" id="{016AEF7C-0B3C-AE27-C9C9-A40BB713A4E0}"/>
              </a:ext>
            </a:extLst>
          </p:cNvPr>
          <p:cNvSpPr txBox="1"/>
          <p:nvPr/>
        </p:nvSpPr>
        <p:spPr>
          <a:xfrm>
            <a:off x="9476852" y="5180036"/>
            <a:ext cx="25623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Hand &amp; Finger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02 LTI</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B40ECD-B925-5282-3FCB-3D2A4CAE6784}"/>
              </a:ext>
            </a:extLst>
          </p:cNvPr>
          <p:cNvSpPr/>
          <p:nvPr/>
        </p:nvSpPr>
        <p:spPr>
          <a:xfrm>
            <a:off x="9287444" y="5347384"/>
            <a:ext cx="120580" cy="904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48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07A2DB-D537-4846-7F12-C4FC8A02EA62}"/>
              </a:ext>
            </a:extLst>
          </p:cNvPr>
          <p:cNvSpPr>
            <a:spLocks noChangeArrowheads="1"/>
          </p:cNvSpPr>
          <p:nvPr/>
        </p:nvSpPr>
        <p:spPr bwMode="auto">
          <a:xfrm>
            <a:off x="462455" y="525755"/>
            <a:ext cx="11626955"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03/03/2023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lang="en-US" sz="1200" b="1" dirty="0">
                <a:solidFill>
                  <a:srgbClr val="4472C4"/>
                </a:solidFill>
                <a:latin typeface="Tahoma" pitchFamily="34" charset="0"/>
              </a:rPr>
              <a:t>HiPo#11</a:t>
            </a:r>
            <a:r>
              <a:rPr kumimoji="0" lang="en-US" sz="1200" b="1" i="0" u="none" strike="noStrike" kern="1200" cap="none" spc="0" normalizeH="0" baseline="0" noProof="0" dirty="0">
                <a:ln>
                  <a:noFill/>
                </a:ln>
                <a:solidFill>
                  <a:srgbClr val="0000FF"/>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FF0000"/>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MVI</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D4E            </a:t>
            </a:r>
            <a:r>
              <a:rPr lang="en-US" sz="1400" b="1" dirty="0">
                <a:solidFill>
                  <a:prstClr val="black"/>
                </a:solidFill>
                <a:latin typeface="Tahoma" pitchFamily="34" charset="0"/>
              </a:rPr>
              <a:t>Activity: </a:t>
            </a:r>
            <a:r>
              <a:rPr lang="en-US" sz="1200" b="1" dirty="0">
                <a:solidFill>
                  <a:srgbClr val="4472C4"/>
                </a:solidFill>
                <a:latin typeface="Tahoma" pitchFamily="34" charset="0"/>
              </a:rPr>
              <a:t>Rig Move</a:t>
            </a:r>
          </a:p>
        </p:txBody>
      </p:sp>
      <p:sp>
        <p:nvSpPr>
          <p:cNvPr id="8" name="Rectangle 7">
            <a:extLst>
              <a:ext uri="{FF2B5EF4-FFF2-40B4-BE49-F238E27FC236}">
                <a16:creationId xmlns:a16="http://schemas.microsoft.com/office/drawing/2014/main" id="{CFD1D7D9-D93D-BACF-14B4-CB0D2861593E}"/>
              </a:ext>
            </a:extLst>
          </p:cNvPr>
          <p:cNvSpPr/>
          <p:nvPr/>
        </p:nvSpPr>
        <p:spPr>
          <a:xfrm>
            <a:off x="472046" y="1027152"/>
            <a:ext cx="6814756" cy="400110"/>
          </a:xfrm>
          <a:prstGeom prst="rect">
            <a:avLst/>
          </a:prstGeom>
          <a:solidFill>
            <a:srgbClr val="FFC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Logistics and transportation</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1" name="Text Box 2">
            <a:extLst>
              <a:ext uri="{FF2B5EF4-FFF2-40B4-BE49-F238E27FC236}">
                <a16:creationId xmlns:a16="http://schemas.microsoft.com/office/drawing/2014/main" id="{F3C1CB11-245D-5464-17C8-C33BC7DBEAFC}"/>
              </a:ext>
            </a:extLst>
          </p:cNvPr>
          <p:cNvSpPr txBox="1">
            <a:spLocks noChangeArrowheads="1"/>
          </p:cNvSpPr>
          <p:nvPr/>
        </p:nvSpPr>
        <p:spPr bwMode="auto">
          <a:xfrm>
            <a:off x="380605" y="1817287"/>
            <a:ext cx="8589410" cy="3854901"/>
          </a:xfrm>
          <a:prstGeom prst="rect">
            <a:avLst/>
          </a:prstGeom>
          <a:noFill/>
          <a:ln w="19050">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An asset damage occurred on the 03.03.2023 during the office move convoy, when one of the fleets moved without getting any signal from the supervisor in charge and the side of the load collided with the flowline pipe valves, damaging it. No injuries / spillage were sustained.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The driver maneuvered his vehicle without getting the signal from the 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The driver normalized the risk involved during the maneuvering of wide load through flowline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The driver had no view on the sides of the load and forgot about that the steps in the sides.</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85750" indent="-285750">
              <a:buFont typeface="Arial" panose="020B0604020202020204" pitchFamily="34" charset="0"/>
              <a:buChar char="•"/>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Always ensure that you follow the rig convoy procedures and come to a stop before areas where obstructions like flowlines and wellheads are present.</a:t>
            </a:r>
          </a:p>
          <a:p>
            <a:pPr marL="285750" indent="-285750">
              <a:buFont typeface="Arial" panose="020B0604020202020204" pitchFamily="34" charset="0"/>
              <a:buChar char="•"/>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Always ensure that you receive signals from the supervisor or banksman to maneuver when your mirror view of the loads is obstructed.</a:t>
            </a:r>
          </a:p>
          <a:p>
            <a:pPr marL="285750" indent="-285750">
              <a:buFont typeface="Arial" panose="020B0604020202020204" pitchFamily="34" charset="0"/>
              <a:buChar char="•"/>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Always ensure that the supervisor in charge of convoy give instructions on how to maneuver through narrow sections before start of convoy. </a:t>
            </a:r>
          </a:p>
          <a:p>
            <a:pPr marL="285750" indent="-285750">
              <a:buFont typeface="Arial" panose="020B0604020202020204" pitchFamily="34" charset="0"/>
              <a:buChar char="•"/>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Always ensure to mark the nearby flowline pipes in the convoy route in the route survey.</a:t>
            </a:r>
          </a:p>
        </p:txBody>
      </p:sp>
      <p:sp>
        <p:nvSpPr>
          <p:cNvPr id="10" name="TextBox 9">
            <a:extLst>
              <a:ext uri="{FF2B5EF4-FFF2-40B4-BE49-F238E27FC236}">
                <a16:creationId xmlns:a16="http://schemas.microsoft.com/office/drawing/2014/main" id="{5B409F6D-1EA6-495E-99E3-22EBA1263234}"/>
              </a:ext>
            </a:extLst>
          </p:cNvPr>
          <p:cNvSpPr txBox="1"/>
          <p:nvPr/>
        </p:nvSpPr>
        <p:spPr>
          <a:xfrm>
            <a:off x="1880799" y="6235141"/>
            <a:ext cx="5589023" cy="338554"/>
          </a:xfrm>
          <a:prstGeom prst="rect">
            <a:avLst/>
          </a:prstGeom>
          <a:solidFill>
            <a:srgbClr val="4472C4"/>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00"/>
                </a:solidFill>
                <a:effectLst/>
                <a:uLnTx/>
                <a:uFillTx/>
                <a:latin typeface="Tahoma" pitchFamily="34" charset="0"/>
                <a:ea typeface="MS PGothic" pitchFamily="34" charset="-128"/>
                <a:cs typeface="+mn-cs"/>
              </a:rPr>
              <a:t>Drivers stop and wait to be called forward</a:t>
            </a:r>
          </a:p>
        </p:txBody>
      </p:sp>
      <p:sp>
        <p:nvSpPr>
          <p:cNvPr id="12" name="Title 4">
            <a:extLst>
              <a:ext uri="{FF2B5EF4-FFF2-40B4-BE49-F238E27FC236}">
                <a16:creationId xmlns:a16="http://schemas.microsoft.com/office/drawing/2014/main" id="{74DD7EA6-4CA2-4E07-B476-4DA39D671765}"/>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3100" b="1" dirty="0">
                <a:solidFill>
                  <a:srgbClr val="00B050"/>
                </a:solidFill>
                <a:ea typeface="MS PGothic" pitchFamily="34" charset="-128"/>
              </a:rPr>
              <a:t>PDO Second </a:t>
            </a:r>
            <a:r>
              <a:rPr lang="en-GB" sz="3600" b="1" dirty="0">
                <a:solidFill>
                  <a:srgbClr val="00B050"/>
                </a:solidFill>
                <a:ea typeface="MS PGothic" pitchFamily="34" charset="-128"/>
              </a:rPr>
              <a:t>Alert</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pic>
        <p:nvPicPr>
          <p:cNvPr id="3" name="Picture 2">
            <a:extLst>
              <a:ext uri="{FF2B5EF4-FFF2-40B4-BE49-F238E27FC236}">
                <a16:creationId xmlns:a16="http://schemas.microsoft.com/office/drawing/2014/main" id="{53E7BD9A-F28B-FFF8-CD0F-F5991A157CF5}"/>
              </a:ext>
            </a:extLst>
          </p:cNvPr>
          <p:cNvPicPr>
            <a:picLocks noChangeAspect="1"/>
          </p:cNvPicPr>
          <p:nvPr/>
        </p:nvPicPr>
        <p:blipFill rotWithShape="1">
          <a:blip r:embed="rId3"/>
          <a:srcRect l="7292" t="17685" r="55052" b="45926"/>
          <a:stretch/>
        </p:blipFill>
        <p:spPr bwMode="auto">
          <a:xfrm>
            <a:off x="9041130" y="1634834"/>
            <a:ext cx="3048280" cy="179416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E075D783-AEB5-7879-3A8D-8769689808DB}"/>
              </a:ext>
            </a:extLst>
          </p:cNvPr>
          <p:cNvPicPr>
            <a:picLocks noChangeAspect="1"/>
          </p:cNvPicPr>
          <p:nvPr/>
        </p:nvPicPr>
        <p:blipFill rotWithShape="1">
          <a:blip r:embed="rId3"/>
          <a:srcRect l="6614" t="54445" r="55052" b="9074"/>
          <a:stretch/>
        </p:blipFill>
        <p:spPr bwMode="auto">
          <a:xfrm>
            <a:off x="9041130" y="3594209"/>
            <a:ext cx="3048280" cy="204586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54657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62455" y="1140778"/>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2065399"/>
            <a:ext cx="10928195" cy="303159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Confirm the following:</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a:ea typeface="+mn-ea"/>
                <a:cs typeface="+mn-cs"/>
                <a:sym typeface="Wingdings" pitchFamily="2" charset="2"/>
              </a:rPr>
              <a:t>Do you ensure all activities performed are included in HEMP and SOP ?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a:ea typeface="+mn-ea"/>
                <a:cs typeface="+mn-cs"/>
                <a:sym typeface="Wingdings" pitchFamily="2" charset="2"/>
              </a:rPr>
              <a:t>Do you ensure RMS identified all hazards before starting a task?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a:ea typeface="+mn-ea"/>
                <a:cs typeface="+mn-cs"/>
                <a:sym typeface="Wingdings" pitchFamily="2" charset="2"/>
              </a:rPr>
              <a:t>Do you ensure the training given to your workforce is effective?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a:ea typeface="+mn-ea"/>
                <a:cs typeface="+mn-cs"/>
                <a:sym typeface="Wingdings" pitchFamily="2" charset="2"/>
              </a:rPr>
              <a:t>Do you ensure the competency of the personnels involved?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a:ea typeface="+mn-ea"/>
                <a:cs typeface="+mn-cs"/>
                <a:sym typeface="Wingdings" pitchFamily="2" charset="2"/>
              </a:rPr>
              <a:t>Do you ensure that the scheduling of the work is carried out efficiently?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a:ea typeface="+mn-ea"/>
                <a:cs typeface="+mn-cs"/>
                <a:sym typeface="Wingdings" pitchFamily="2" charset="2"/>
              </a:rPr>
              <a:t>Do you ensure all possible hazards are identified in the route survey?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srgbClr val="0000FF"/>
              </a:solidFill>
              <a:effectLst/>
              <a:uLnTx/>
              <a:uFillTx/>
              <a:latin typeface="Calibri"/>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11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2">
            <a:extLst>
              <a:ext uri="{FF2B5EF4-FFF2-40B4-BE49-F238E27FC236}">
                <a16:creationId xmlns:a16="http://schemas.microsoft.com/office/drawing/2014/main" id="{730B5335-B2A7-FDE8-207C-77BABADB18F9}"/>
              </a:ext>
            </a:extLst>
          </p:cNvPr>
          <p:cNvSpPr>
            <a:spLocks noChangeArrowheads="1"/>
          </p:cNvSpPr>
          <p:nvPr/>
        </p:nvSpPr>
        <p:spPr bwMode="auto">
          <a:xfrm>
            <a:off x="462455" y="525755"/>
            <a:ext cx="11626955"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03/03/2023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lang="en-US" sz="1200" b="1" dirty="0">
                <a:solidFill>
                  <a:srgbClr val="4472C4"/>
                </a:solidFill>
                <a:latin typeface="Tahoma" pitchFamily="34" charset="0"/>
              </a:rPr>
              <a:t>HiPo#11</a:t>
            </a:r>
            <a:r>
              <a:rPr kumimoji="0" lang="en-US" sz="1200" b="1" i="0" u="none" strike="noStrike" kern="1200" cap="none" spc="0" normalizeH="0" baseline="0" noProof="0" dirty="0">
                <a:ln>
                  <a:noFill/>
                </a:ln>
                <a:solidFill>
                  <a:srgbClr val="0000FF"/>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FF0000"/>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MVI</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D4E            </a:t>
            </a:r>
            <a:r>
              <a:rPr lang="en-US" sz="1400" b="1" dirty="0">
                <a:solidFill>
                  <a:prstClr val="black"/>
                </a:solidFill>
                <a:latin typeface="Tahoma" pitchFamily="34" charset="0"/>
              </a:rPr>
              <a:t>Activity: </a:t>
            </a:r>
            <a:r>
              <a:rPr lang="en-US" sz="1200" b="1" dirty="0">
                <a:solidFill>
                  <a:srgbClr val="4472C4"/>
                </a:solidFill>
                <a:latin typeface="Tahoma" pitchFamily="34" charset="0"/>
              </a:rPr>
              <a:t>Rig Move</a:t>
            </a:r>
          </a:p>
        </p:txBody>
      </p:sp>
    </p:spTree>
    <p:extLst>
      <p:ext uri="{BB962C8B-B14F-4D97-AF65-F5344CB8AC3E}">
        <p14:creationId xmlns:p14="http://schemas.microsoft.com/office/powerpoint/2010/main" val="1313187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C38C11-7FE6-6B7A-D90E-C24BF93BDA32}"/>
              </a:ext>
            </a:extLst>
          </p:cNvPr>
          <p:cNvPicPr>
            <a:picLocks noChangeAspect="1"/>
          </p:cNvPicPr>
          <p:nvPr/>
        </p:nvPicPr>
        <p:blipFill>
          <a:blip r:embed="rId3"/>
          <a:stretch>
            <a:fillRect/>
          </a:stretch>
        </p:blipFill>
        <p:spPr>
          <a:xfrm>
            <a:off x="8653558" y="1492195"/>
            <a:ext cx="3360265" cy="2089156"/>
          </a:xfrm>
          <a:prstGeom prst="rect">
            <a:avLst/>
          </a:prstGeom>
          <a:ln>
            <a:solidFill>
              <a:srgbClr val="24A316"/>
            </a:solidFill>
          </a:ln>
        </p:spPr>
      </p:pic>
      <p:pic>
        <p:nvPicPr>
          <p:cNvPr id="16" name="Picture 15">
            <a:extLst>
              <a:ext uri="{FF2B5EF4-FFF2-40B4-BE49-F238E27FC236}">
                <a16:creationId xmlns:a16="http://schemas.microsoft.com/office/drawing/2014/main" id="{FA92FD77-1EC1-1FF5-2113-26E0D0551345}"/>
              </a:ext>
            </a:extLst>
          </p:cNvPr>
          <p:cNvPicPr>
            <a:picLocks noChangeAspect="1"/>
          </p:cNvPicPr>
          <p:nvPr/>
        </p:nvPicPr>
        <p:blipFill>
          <a:blip r:embed="rId4"/>
          <a:stretch>
            <a:fillRect/>
          </a:stretch>
        </p:blipFill>
        <p:spPr>
          <a:xfrm>
            <a:off x="8610565" y="3999676"/>
            <a:ext cx="3465431" cy="2096615"/>
          </a:xfrm>
          <a:prstGeom prst="rect">
            <a:avLst/>
          </a:prstGeom>
          <a:ln>
            <a:solidFill>
              <a:srgbClr val="24A316"/>
            </a:solidFill>
          </a:ln>
        </p:spPr>
      </p:pic>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356805" y="1566427"/>
            <a:ext cx="8127848" cy="4924425"/>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algn="just">
              <a:spcBef>
                <a:spcPts val="0"/>
              </a:spcBef>
              <a:spcAft>
                <a:spcPts val="0"/>
              </a:spcAft>
            </a:pPr>
            <a:r>
              <a:rPr lang="en-GB" sz="1300" dirty="0"/>
              <a:t>On 03rd April 23 at 10:27 hrs, a motor vehicle incident happened at the road intersection in front of Marmul B station involving a Vacuum Tanker and HGV tipper. The HGV tipper was coming from Marmul direction and the vacuum tanker  was coming from Marmul A station direction. Both vehicles were involved in a collision at the intersection, resulting in vehicle damage to both vehicles. The HGV tipper driver has the right of way, but the VT driver did not stop at the intersection with the STOP Signboard and did not give way. No injury to both drivers only asset damages to the vehicles.</a:t>
            </a:r>
            <a:endParaRPr lang="en-US" sz="1300" b="1" dirty="0">
              <a:solidFill>
                <a:sysClr val="windowText" lastClr="000000"/>
              </a:solidFill>
              <a:effectLst/>
              <a:highlight>
                <a:srgbClr val="FFFF00"/>
              </a:highlight>
            </a:endParaRPr>
          </a:p>
          <a:p>
            <a:pPr marL="0" marR="0" algn="just">
              <a:spcBef>
                <a:spcPts val="0"/>
              </a:spcBef>
              <a:spcAft>
                <a:spcPts val="0"/>
              </a:spcAft>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endParaRPr kumimoji="0" lang="en-GB" altLang="zh-CN" sz="1400" b="1" i="0" u="none" strike="noStrike" kern="1200" cap="none" spc="0" normalizeH="0" baseline="0" noProof="0" dirty="0">
              <a:ln>
                <a:noFill/>
              </a:ln>
              <a:solidFill>
                <a:prstClr val="black"/>
              </a:solidFill>
              <a:effectLst/>
              <a:uLnTx/>
              <a:uFillTx/>
              <a:latin typeface="Tahoma"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Lack of Identifying distraction from personal problems and fatigue of employees.</a:t>
            </a:r>
          </a:p>
          <a:p>
            <a:pPr>
              <a:buFont typeface="Arial" pitchFamily="34" charset="0"/>
              <a:buChar char="•"/>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Did not apply defensive driving techniques. </a:t>
            </a:r>
            <a:r>
              <a:rPr lang="en-US" sz="1300" dirty="0">
                <a:solidFill>
                  <a:prstClr val="black"/>
                </a:solidFill>
                <a:latin typeface="Calibri" panose="020F0502020204030204" pitchFamily="34" charset="0"/>
                <a:cs typeface="Tahoma" pitchFamily="34" charset="0"/>
              </a:rPr>
              <a:t>Failed to STOP at the intersection with the STOP Signboard.</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57150" marR="0" lvl="0" indent="-571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dirty="0">
                <a:solidFill>
                  <a:prstClr val="black"/>
                </a:solidFill>
                <a:latin typeface="Calibri" panose="020F0502020204030204" pitchFamily="34" charset="0"/>
                <a:cs typeface="Tahoma" pitchFamily="34" charset="0"/>
              </a:rPr>
              <a:t>Non-compliance with SP2000 DD Permit. Operator who drove the VT does not have DD04 Permit. </a:t>
            </a:r>
          </a:p>
          <a:p>
            <a:pPr marL="57150" indent="-57150">
              <a:buFont typeface="Arial" pitchFamily="34" charset="0"/>
              <a:buChar char="•"/>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Lack of Supervision and Management. </a:t>
            </a:r>
            <a:r>
              <a:rPr kumimoji="0" lang="en-GB" sz="1300" b="0" i="0" u="none" strike="noStrike"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Failed </a:t>
            </a:r>
            <a:r>
              <a:rPr lang="en-GB" sz="1300" kern="1200" dirty="0">
                <a:latin typeface="Calibri" panose="020F0502020204030204" pitchFamily="34" charset="0"/>
                <a:ea typeface="+mn-ea"/>
                <a:cs typeface="Calibri" panose="020F0502020204030204" pitchFamily="34" charset="0"/>
              </a:rPr>
              <a:t>to supervise, failed to train and  mentor the </a:t>
            </a:r>
            <a:r>
              <a:rPr lang="en-US" sz="1300" kern="1200" dirty="0">
                <a:latin typeface="Calibri" panose="020F0502020204030204" pitchFamily="34" charset="0"/>
                <a:ea typeface="+mn-ea"/>
                <a:cs typeface="Calibri" panose="020F0502020204030204" pitchFamily="34" charset="0"/>
              </a:rPr>
              <a:t>new employees and subcontractors.</a:t>
            </a:r>
            <a:endParaRPr lang="en-US" sz="1300" dirty="0">
              <a:latin typeface="Calibri" panose="020F0502020204030204" pitchFamily="34" charset="0"/>
              <a:cs typeface="Tahoma" pitchFamily="34" charset="0"/>
            </a:endParaRPr>
          </a:p>
          <a:p>
            <a:pPr marL="0" marR="0" lvl="0" indent="0" algn="l" defTabSz="914400" rtl="0" eaLnBrk="1" fontAlgn="auto" latinLnBrk="0" hangingPunct="1">
              <a:lnSpc>
                <a:spcPct val="100000"/>
              </a:lnSpc>
              <a:spcBef>
                <a:spcPts val="0"/>
              </a:spcBef>
              <a:spcAft>
                <a:spcPts val="0"/>
              </a:spcAft>
              <a:buClrTx/>
              <a:buSzTx/>
              <a:tabLst/>
              <a:defRPr/>
            </a:pPr>
            <a:endParaRPr lang="en-US" sz="1200" dirty="0">
              <a:solidFill>
                <a:prstClr val="black"/>
              </a:solidFill>
              <a:latin typeface="Calibri" panose="020F0502020204030204" pitchFamily="34" charset="0"/>
              <a:cs typeface="Tahoma" pitchFamily="34" charset="0"/>
            </a:endParaRPr>
          </a:p>
          <a:p>
            <a:pPr marL="114300" indent="-114300" algn="just">
              <a:defRPr/>
            </a:pPr>
            <a:r>
              <a:rPr lang="en-US" sz="1600" b="1" dirty="0">
                <a:solidFill>
                  <a:srgbClr val="0070C0"/>
                </a:solidFill>
                <a:latin typeface="Tahoma" pitchFamily="34" charset="0"/>
                <a:ea typeface="宋体" panose="02010600030101010101" pitchFamily="2" charset="-122"/>
              </a:rPr>
              <a:t>Your learning from this incident..</a:t>
            </a:r>
            <a:endParaRPr lang="en-US" sz="1100" dirty="0">
              <a:latin typeface="Calibri" panose="020F0502020204030204" pitchFamily="34" charset="0"/>
              <a:cs typeface="Tahoma" pitchFamily="34" charset="0"/>
            </a:endParaRPr>
          </a:p>
          <a:p>
            <a:pPr>
              <a:buFont typeface="Arial" pitchFamily="34" charset="0"/>
              <a:buChar char="•"/>
              <a:defRPr/>
            </a:pPr>
            <a:r>
              <a:rPr lang="en-US" sz="1300" dirty="0">
                <a:latin typeface="Calibri" panose="020F0502020204030204" pitchFamily="34" charset="0"/>
                <a:cs typeface="Tahoma" pitchFamily="34" charset="0"/>
              </a:rPr>
              <a:t>Always stay alert while driving-if you feel fatigued/tired or distracted, STOP and contact the Journey Manager.</a:t>
            </a:r>
          </a:p>
          <a:p>
            <a:pPr>
              <a:buFont typeface="Arial" pitchFamily="34" charset="0"/>
              <a:buChar char="•"/>
              <a:defRPr/>
            </a:pPr>
            <a:r>
              <a:rPr lang="en-US" sz="1300" dirty="0">
                <a:latin typeface="Calibri" panose="020F0502020204030204" pitchFamily="34" charset="0"/>
                <a:cs typeface="Tahoma" pitchFamily="34" charset="0"/>
              </a:rPr>
              <a:t>Always apply defensive driving techniques by following road signboards such as STOP or YIELD at intersections or junctions.</a:t>
            </a:r>
          </a:p>
          <a:p>
            <a:pPr>
              <a:buFont typeface="Arial" pitchFamily="34" charset="0"/>
              <a:buChar char="•"/>
              <a:defRPr/>
            </a:pPr>
            <a:r>
              <a:rPr lang="en-US" sz="1300" dirty="0">
                <a:latin typeface="Calibri" panose="020F0502020204030204" pitchFamily="34" charset="0"/>
                <a:cs typeface="Tahoma" pitchFamily="34" charset="0"/>
              </a:rPr>
              <a:t>Always ensure you have a valid driving license and driving permit for the type of vehicle you intend to drive</a:t>
            </a:r>
          </a:p>
          <a:p>
            <a:pPr>
              <a:buFont typeface="Arial" pitchFamily="34" charset="0"/>
              <a:buChar char="•"/>
              <a:defRPr/>
            </a:pPr>
            <a:r>
              <a:rPr lang="en-US" sz="1300" dirty="0">
                <a:latin typeface="Calibri" panose="020F0502020204030204" pitchFamily="34" charset="0"/>
                <a:cs typeface="Tahoma" pitchFamily="34" charset="0"/>
              </a:rPr>
              <a:t>Always ensure adequate and competent supervision is provided in your workplace.</a:t>
            </a:r>
          </a:p>
          <a:p>
            <a:pPr>
              <a:buFont typeface="Arial" pitchFamily="34" charset="0"/>
              <a:buChar char="•"/>
              <a:defRPr/>
            </a:pPr>
            <a:r>
              <a:rPr lang="en-US" sz="1300" dirty="0">
                <a:latin typeface="Calibri" panose="020F0502020204030204" pitchFamily="34" charset="0"/>
                <a:cs typeface="Tahoma" pitchFamily="34" charset="0"/>
              </a:rPr>
              <a:t>Always look ahead to the road to assess any signboards, road hazards, and changes to road conditions.</a:t>
            </a:r>
          </a:p>
          <a:p>
            <a:pPr>
              <a:buFont typeface="Arial" pitchFamily="34" charset="0"/>
              <a:buChar char="•"/>
              <a:defRPr/>
            </a:pPr>
            <a:endParaRPr lang="en-US" sz="1200" dirty="0">
              <a:latin typeface="Calibri" panose="020F0502020204030204" pitchFamily="34" charset="0"/>
              <a:cs typeface="Tahoma" pitchFamily="34" charset="0"/>
            </a:endParaRPr>
          </a:p>
          <a:p>
            <a:pPr marL="0" marR="0" lvl="0" indent="0" algn="l" defTabSz="914400" rtl="0" eaLnBrk="1" fontAlgn="auto" latinLnBrk="0" hangingPunct="1">
              <a:lnSpc>
                <a:spcPct val="100000"/>
              </a:lnSpc>
              <a:spcBef>
                <a:spcPts val="0"/>
              </a:spcBef>
              <a:spcAft>
                <a:spcPts val="0"/>
              </a:spcAft>
              <a:buClrTx/>
              <a:buSzTx/>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03/04/2023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HiPo#16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MVI</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D4P</a:t>
            </a:r>
            <a:r>
              <a:rPr lang="en-US" sz="1600" b="1" dirty="0">
                <a:solidFill>
                  <a:srgbClr val="4472C4"/>
                </a:solidFill>
                <a:latin typeface="Tahoma" pitchFamily="34" charset="0"/>
              </a:rPr>
              <a:t>                 </a:t>
            </a:r>
            <a:r>
              <a:rPr lang="en-US" sz="1400" b="1" dirty="0">
                <a:solidFill>
                  <a:prstClr val="black"/>
                </a:solidFill>
                <a:latin typeface="Tahoma" pitchFamily="34" charset="0"/>
              </a:rPr>
              <a:t>Activity: </a:t>
            </a:r>
            <a:r>
              <a:rPr lang="en-US" sz="1200" b="1" dirty="0">
                <a:solidFill>
                  <a:srgbClr val="4472C4"/>
                </a:solidFill>
                <a:latin typeface="Tahoma" pitchFamily="34" charset="0"/>
              </a:rPr>
              <a:t>Driving </a:t>
            </a:r>
            <a:r>
              <a:rPr lang="en-US" sz="1600" b="1" dirty="0">
                <a:solidFill>
                  <a:srgbClr val="4472C4"/>
                </a:solidFill>
                <a:latin typeface="Tahoma" pitchFamily="34" charset="0"/>
              </a:rPr>
              <a:t> </a:t>
            </a:r>
            <a:endPar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endParaRPr>
          </a:p>
        </p:txBody>
      </p:sp>
      <p:sp>
        <p:nvSpPr>
          <p:cNvPr id="14" name="Rectangle 13">
            <a:extLst>
              <a:ext uri="{FF2B5EF4-FFF2-40B4-BE49-F238E27FC236}">
                <a16:creationId xmlns:a16="http://schemas.microsoft.com/office/drawing/2014/main" id="{27AC772E-6015-4076-A0DC-005445BF4556}"/>
              </a:ext>
            </a:extLst>
          </p:cNvPr>
          <p:cNvSpPr/>
          <p:nvPr/>
        </p:nvSpPr>
        <p:spPr>
          <a:xfrm>
            <a:off x="416362" y="984640"/>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rPr>
              <a:t>Drilling, Logistics, Operation &amp; Construction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605897" y="6321575"/>
            <a:ext cx="7629665" cy="338554"/>
          </a:xfrm>
          <a:prstGeom prst="rect">
            <a:avLst/>
          </a:prstGeom>
          <a:solidFill>
            <a:srgbClr val="0070C0"/>
          </a:solidFill>
        </p:spPr>
        <p:txBody>
          <a:bodyPr wrap="square" rtlCol="0">
            <a:spAutoFit/>
          </a:bodyPr>
          <a:lstStyle/>
          <a:p>
            <a:pPr lvl="0" algn="ctr" fontAlgn="base">
              <a:spcBef>
                <a:spcPct val="0"/>
              </a:spcBef>
              <a:spcAft>
                <a:spcPct val="0"/>
              </a:spcAft>
            </a:pPr>
            <a:r>
              <a:rPr lang="en-US" sz="1600" b="1" dirty="0">
                <a:solidFill>
                  <a:srgbClr val="FFFF00"/>
                </a:solidFill>
                <a:latin typeface="Tahoma" pitchFamily="34" charset="0"/>
                <a:ea typeface="MS PGothic" pitchFamily="34" charset="-128"/>
              </a:rPr>
              <a:t>STAY Alert. Avoid Fatigue. STOP at Intersections with STOP Signboards. </a:t>
            </a:r>
          </a:p>
        </p:txBody>
      </p:sp>
      <p:pic>
        <p:nvPicPr>
          <p:cNvPr id="42" name="Picture 41">
            <a:extLst>
              <a:ext uri="{FF2B5EF4-FFF2-40B4-BE49-F238E27FC236}">
                <a16:creationId xmlns:a16="http://schemas.microsoft.com/office/drawing/2014/main" id="{0F291413-2742-75A0-3AE5-90ACB76742E6}"/>
              </a:ext>
            </a:extLst>
          </p:cNvPr>
          <p:cNvPicPr>
            <a:picLocks noChangeAspect="1"/>
          </p:cNvPicPr>
          <p:nvPr/>
        </p:nvPicPr>
        <p:blipFill>
          <a:blip r:embed="rId5" cstate="email">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0782644" y="4994068"/>
            <a:ext cx="405130" cy="8252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439596" y="5406692"/>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424626" y="2928269"/>
            <a:ext cx="336550" cy="544513"/>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54" name="Picture 53">
            <a:extLst>
              <a:ext uri="{FF2B5EF4-FFF2-40B4-BE49-F238E27FC236}">
                <a16:creationId xmlns:a16="http://schemas.microsoft.com/office/drawing/2014/main" id="{F480A0A0-693B-453A-FEF2-50FFC9952D6B}"/>
              </a:ext>
            </a:extLst>
          </p:cNvPr>
          <p:cNvPicPr>
            <a:picLocks noChangeAspect="1"/>
          </p:cNvPicPr>
          <p:nvPr/>
        </p:nvPicPr>
        <p:blipFill>
          <a:blip r:embed="rId5" cstate="email">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0664764" y="2824289"/>
            <a:ext cx="405130" cy="75247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C9AAECAB-5153-32C0-8176-ACC0514AD183}"/>
              </a:ext>
            </a:extLst>
          </p:cNvPr>
          <p:cNvSpPr txBox="1"/>
          <p:nvPr/>
        </p:nvSpPr>
        <p:spPr>
          <a:xfrm>
            <a:off x="8983770" y="4000076"/>
            <a:ext cx="3059546" cy="523220"/>
          </a:xfrm>
          <a:prstGeom prst="rect">
            <a:avLst/>
          </a:prstGeom>
          <a:solidFill>
            <a:srgbClr val="24A316"/>
          </a:solidFill>
        </p:spPr>
        <p:txBody>
          <a:bodyPr wrap="square" rtlCol="0">
            <a:spAutoFit/>
          </a:bodyPr>
          <a:lstStyle/>
          <a:p>
            <a:r>
              <a:rPr lang="en-US" sz="1400" b="1" dirty="0">
                <a:solidFill>
                  <a:srgbClr val="FF0000"/>
                </a:solidFill>
              </a:rPr>
              <a:t>STOPPING</a:t>
            </a:r>
            <a:r>
              <a:rPr lang="en-US" sz="1400" b="1" dirty="0">
                <a:solidFill>
                  <a:schemeClr val="bg1"/>
                </a:solidFill>
              </a:rPr>
              <a:t> at Intersections with STOP Signboards prevents accidents</a:t>
            </a:r>
          </a:p>
        </p:txBody>
      </p:sp>
      <p:sp>
        <p:nvSpPr>
          <p:cNvPr id="58" name="Oval 57">
            <a:extLst>
              <a:ext uri="{FF2B5EF4-FFF2-40B4-BE49-F238E27FC236}">
                <a16:creationId xmlns:a16="http://schemas.microsoft.com/office/drawing/2014/main" id="{ED132C2D-1048-60CC-2CFB-37D5AA980372}"/>
              </a:ext>
            </a:extLst>
          </p:cNvPr>
          <p:cNvSpPr/>
          <p:nvPr/>
        </p:nvSpPr>
        <p:spPr>
          <a:xfrm>
            <a:off x="9847096" y="2226084"/>
            <a:ext cx="939772" cy="10305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D903681-247F-2DD8-1E13-AE2219E13BA0}"/>
              </a:ext>
            </a:extLst>
          </p:cNvPr>
          <p:cNvSpPr/>
          <p:nvPr/>
        </p:nvSpPr>
        <p:spPr>
          <a:xfrm>
            <a:off x="10316982" y="4757748"/>
            <a:ext cx="1019023" cy="1061568"/>
          </a:xfrm>
          <a:prstGeom prst="ellipse">
            <a:avLst/>
          </a:prstGeom>
          <a:noFill/>
          <a:ln w="5715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0EDDD0E9-C7B6-055A-11E1-3A3F8CB3FF80}"/>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8522870" y="5217389"/>
            <a:ext cx="1324226" cy="835806"/>
          </a:xfrm>
          <a:prstGeom prst="rect">
            <a:avLst/>
          </a:prstGeom>
        </p:spPr>
      </p:pic>
      <p:sp>
        <p:nvSpPr>
          <p:cNvPr id="20" name="Arrow: Down 19">
            <a:extLst>
              <a:ext uri="{FF2B5EF4-FFF2-40B4-BE49-F238E27FC236}">
                <a16:creationId xmlns:a16="http://schemas.microsoft.com/office/drawing/2014/main" id="{7EE1A2CD-5058-883A-05C6-6E71977CE299}"/>
              </a:ext>
            </a:extLst>
          </p:cNvPr>
          <p:cNvSpPr/>
          <p:nvPr/>
        </p:nvSpPr>
        <p:spPr>
          <a:xfrm>
            <a:off x="10749964" y="4523296"/>
            <a:ext cx="151664" cy="500106"/>
          </a:xfrm>
          <a:prstGeom prst="downArrow">
            <a:avLst/>
          </a:prstGeom>
          <a:solidFill>
            <a:srgbClr val="00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D3ABF1D-034B-E45D-5583-050A975D2099}"/>
              </a:ext>
            </a:extLst>
          </p:cNvPr>
          <p:cNvSpPr txBox="1"/>
          <p:nvPr/>
        </p:nvSpPr>
        <p:spPr>
          <a:xfrm>
            <a:off x="9772363" y="1773438"/>
            <a:ext cx="1415411" cy="307777"/>
          </a:xfrm>
          <a:prstGeom prst="rect">
            <a:avLst/>
          </a:prstGeom>
          <a:solidFill>
            <a:srgbClr val="FF0000"/>
          </a:solidFill>
          <a:ln>
            <a:solidFill>
              <a:schemeClr val="tx1"/>
            </a:solidFill>
          </a:ln>
        </p:spPr>
        <p:txBody>
          <a:bodyPr wrap="square" rtlCol="0">
            <a:spAutoFit/>
          </a:bodyPr>
          <a:lstStyle/>
          <a:p>
            <a:r>
              <a:rPr lang="en-US" sz="1400" b="1" dirty="0">
                <a:solidFill>
                  <a:schemeClr val="bg1"/>
                </a:solidFill>
              </a:rPr>
              <a:t>Vehicle Collision</a:t>
            </a:r>
          </a:p>
        </p:txBody>
      </p:sp>
      <p:sp>
        <p:nvSpPr>
          <p:cNvPr id="23" name="Arrow: Down 22">
            <a:extLst>
              <a:ext uri="{FF2B5EF4-FFF2-40B4-BE49-F238E27FC236}">
                <a16:creationId xmlns:a16="http://schemas.microsoft.com/office/drawing/2014/main" id="{7108BC45-1E2B-5389-3E95-1502FD979C1D}"/>
              </a:ext>
            </a:extLst>
          </p:cNvPr>
          <p:cNvSpPr/>
          <p:nvPr/>
        </p:nvSpPr>
        <p:spPr>
          <a:xfrm>
            <a:off x="10040218" y="2088806"/>
            <a:ext cx="228146" cy="445364"/>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266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16361" y="1170906"/>
            <a:ext cx="10928195" cy="523220"/>
          </a:xfrm>
          <a:prstGeom prst="rect">
            <a:avLst/>
          </a:prstGeom>
        </p:spPr>
        <p:txBody>
          <a:bodyPr wrap="square">
            <a:spAutoFit/>
          </a:bodyPr>
          <a:lstStyle/>
          <a:p>
            <a:pPr marL="342900" indent="-342900">
              <a:defRPr/>
            </a:pPr>
            <a:r>
              <a:rPr lang="en-US" sz="1400" b="1" dirty="0">
                <a:solidFill>
                  <a:srgbClr val="FF0000"/>
                </a:solidFill>
                <a:latin typeface="Tahoma" pitchFamily="34" charset="0"/>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1954801"/>
            <a:ext cx="10928195" cy="3739485"/>
          </a:xfrm>
          <a:prstGeom prst="rect">
            <a:avLst/>
          </a:prstGeom>
        </p:spPr>
        <p:txBody>
          <a:bodyPr wrap="square">
            <a:spAutoFit/>
          </a:bodyPr>
          <a:lstStyle/>
          <a:p>
            <a:pPr marL="342900" indent="-342900">
              <a:defRPr/>
            </a:pPr>
            <a:r>
              <a:rPr lang="en-US" b="1" dirty="0">
                <a:latin typeface="Tahoma" pitchFamily="34" charset="0"/>
              </a:rPr>
              <a:t>Confirm the following:</a:t>
            </a:r>
            <a:endParaRPr lang="en-US" dirty="0">
              <a:latin typeface="Tahoma" pitchFamily="34" charset="0"/>
            </a:endParaRPr>
          </a:p>
          <a:p>
            <a:pPr marL="342900" indent="-342900">
              <a:defRPr/>
            </a:pPr>
            <a:endParaRPr lang="en-US" sz="1600" dirty="0">
              <a:solidFill>
                <a:srgbClr val="000000"/>
              </a:solidFill>
              <a:latin typeface="Calibri" panose="020F0502020204030204" pitchFamily="34" charset="0"/>
            </a:endParaRPr>
          </a:p>
          <a:p>
            <a:pPr>
              <a:defRPr/>
            </a:pPr>
            <a:endParaRPr lang="en-US" sz="1600" dirty="0">
              <a:solidFill>
                <a:srgbClr val="0033CC"/>
              </a:solidFill>
              <a:latin typeface="Calibri" panose="020F0502020204030204" pitchFamily="34" charset="0"/>
              <a:sym typeface="Wingdings" pitchFamily="2" charset="2"/>
            </a:endParaRPr>
          </a:p>
          <a:p>
            <a:pPr marL="342900" indent="-342900">
              <a:buFont typeface="+mj-lt"/>
              <a:buAutoNum type="arabicPeriod"/>
              <a:defRPr/>
            </a:pPr>
            <a:r>
              <a:rPr lang="en-US" sz="1600" dirty="0">
                <a:latin typeface="Calibri" panose="020F0502020204030204" pitchFamily="34" charset="0"/>
                <a:sym typeface="Wingdings" pitchFamily="2" charset="2"/>
              </a:rPr>
              <a:t>How do you ensure your drivers are alert and in good condition before driving? How do you identify distractions from personal issues from family or at work?</a:t>
            </a:r>
          </a:p>
          <a:p>
            <a:pPr marL="342900" indent="-342900">
              <a:buFont typeface="+mj-lt"/>
              <a:buAutoNum type="arabicPeriod"/>
              <a:defRPr/>
            </a:pPr>
            <a:r>
              <a:rPr lang="en-US" sz="1600" dirty="0">
                <a:latin typeface="Calibri" panose="020F0502020204030204" pitchFamily="34" charset="0"/>
                <a:sym typeface="Wingdings" pitchFamily="2" charset="2"/>
              </a:rPr>
              <a:t>How do you ensure your company has established and implemented an effective Fatigue Management System?</a:t>
            </a:r>
          </a:p>
          <a:p>
            <a:pPr marL="342900" indent="-342900">
              <a:buFont typeface="+mj-lt"/>
              <a:buAutoNum type="arabicPeriod"/>
              <a:defRPr/>
            </a:pPr>
            <a:r>
              <a:rPr lang="en-US" sz="1600" dirty="0">
                <a:latin typeface="Calibri" panose="020F0502020204030204" pitchFamily="34" charset="0"/>
                <a:sym typeface="Wingdings" pitchFamily="2" charset="2"/>
              </a:rPr>
              <a:t>How do you ensure your drivers are following defensive driving techniques by slowing down and stopping at road intersections and by following signboards?</a:t>
            </a:r>
          </a:p>
          <a:p>
            <a:pPr marL="342900" indent="-342900">
              <a:buFont typeface="+mj-lt"/>
              <a:buAutoNum type="arabicPeriod"/>
              <a:defRPr/>
            </a:pPr>
            <a:r>
              <a:rPr lang="en-US" sz="1600" dirty="0">
                <a:latin typeface="Calibri" panose="020F0502020204030204" pitchFamily="34" charset="0"/>
                <a:sym typeface="Wingdings" pitchFamily="2" charset="2"/>
              </a:rPr>
              <a:t>How do you ensure your drivers are authorized to drive and complying valid driving licenses and driving permits for vehicles they intend to use?</a:t>
            </a:r>
          </a:p>
          <a:p>
            <a:pPr marL="342900" indent="-342900">
              <a:buFont typeface="+mj-lt"/>
              <a:buAutoNum type="arabicPeriod"/>
              <a:defRPr/>
            </a:pPr>
            <a:r>
              <a:rPr lang="en-US" sz="1600" dirty="0">
                <a:latin typeface="Calibri" panose="020F0502020204030204" pitchFamily="34" charset="0"/>
                <a:sym typeface="Wingdings" pitchFamily="2" charset="2"/>
              </a:rPr>
              <a:t>How do you ensure you have adequate and competent supervision in your workplace?</a:t>
            </a: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r>
              <a:rPr lang="en-US" sz="1100" i="1" dirty="0">
                <a:solidFill>
                  <a:schemeClr val="accent1"/>
                </a:solidFill>
                <a:latin typeface="Calibri" panose="020F0502020204030204" pitchFamily="34" charset="0"/>
                <a:sym typeface="Wingdings" pitchFamily="2" charset="2"/>
              </a:rPr>
              <a:t>* </a:t>
            </a:r>
            <a:r>
              <a:rPr lang="en-US" sz="1100" i="1" dirty="0">
                <a:solidFill>
                  <a:srgbClr val="0070C0"/>
                </a:solidFill>
                <a:latin typeface="Calibri" panose="020F0502020204030204" pitchFamily="34" charset="0"/>
                <a:sym typeface="Wingdings" pitchFamily="2" charset="2"/>
              </a:rPr>
              <a:t>If the answer is NO to any of the above questions please ensure you take action to correct this finding</a:t>
            </a:r>
            <a:endParaRPr lang="en-US" sz="1100" dirty="0">
              <a:solidFill>
                <a:srgbClr val="0070C0"/>
              </a:solidFill>
              <a:latin typeface="Calibri" panose="020F0502020204030204" pitchFamily="34" charset="0"/>
              <a:sym typeface="Wingdings" pitchFamily="2" charset="2"/>
            </a:endParaRPr>
          </a:p>
        </p:txBody>
      </p:sp>
      <p:sp>
        <p:nvSpPr>
          <p:cNvPr id="3" name="Rectangle 8">
            <a:extLst>
              <a:ext uri="{FF2B5EF4-FFF2-40B4-BE49-F238E27FC236}">
                <a16:creationId xmlns:a16="http://schemas.microsoft.com/office/drawing/2014/main" id="{CBF077CA-9481-FE3E-E36A-9FA57066DB69}"/>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03/04/2023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HiPo#16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MVI</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D4P</a:t>
            </a:r>
            <a:r>
              <a:rPr lang="en-US" sz="1600" b="1" dirty="0">
                <a:solidFill>
                  <a:srgbClr val="4472C4"/>
                </a:solidFill>
                <a:latin typeface="Tahoma" pitchFamily="34" charset="0"/>
              </a:rPr>
              <a:t>                 </a:t>
            </a:r>
            <a:r>
              <a:rPr lang="en-US" sz="1400" b="1" dirty="0">
                <a:solidFill>
                  <a:prstClr val="black"/>
                </a:solidFill>
                <a:latin typeface="Tahoma" pitchFamily="34" charset="0"/>
              </a:rPr>
              <a:t>Activity: </a:t>
            </a:r>
            <a:r>
              <a:rPr lang="en-US" sz="1200" b="1" dirty="0">
                <a:solidFill>
                  <a:srgbClr val="4472C4"/>
                </a:solidFill>
                <a:latin typeface="Tahoma" pitchFamily="34" charset="0"/>
              </a:rPr>
              <a:t>Driving </a:t>
            </a:r>
            <a:r>
              <a:rPr lang="en-US" sz="1600" b="1" dirty="0">
                <a:solidFill>
                  <a:srgbClr val="4472C4"/>
                </a:solidFill>
                <a:latin typeface="Tahoma" pitchFamily="34" charset="0"/>
              </a:rPr>
              <a:t> </a:t>
            </a:r>
            <a:endPar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endParaRPr>
          </a:p>
        </p:txBody>
      </p:sp>
    </p:spTree>
    <p:extLst>
      <p:ext uri="{BB962C8B-B14F-4D97-AF65-F5344CB8AC3E}">
        <p14:creationId xmlns:p14="http://schemas.microsoft.com/office/powerpoint/2010/main" val="3134805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8F5C7E-A754-4DA5-AB26-7BEB35345F1E}"/>
              </a:ext>
            </a:extLst>
          </p:cNvPr>
          <p:cNvSpPr txBox="1">
            <a:spLocks/>
          </p:cNvSpPr>
          <p:nvPr/>
        </p:nvSpPr>
        <p:spPr>
          <a:xfrm>
            <a:off x="346509" y="0"/>
            <a:ext cx="11845491" cy="629476"/>
          </a:xfrm>
          <a:prstGeom prst="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algn="ctr">
              <a:defRPr/>
            </a:pPr>
            <a:r>
              <a:rPr lang="en-US" sz="36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Tahoma" pitchFamily="34" charset="0"/>
                <a:ea typeface="Tahoma" pitchFamily="34" charset="0"/>
                <a:cs typeface="Tahoma" pitchFamily="34" charset="0"/>
              </a:rPr>
              <a:t> </a:t>
            </a:r>
            <a:r>
              <a:rPr lang="en-US" sz="3600" b="1" dirty="0">
                <a:ln/>
                <a:latin typeface="Tahoma" pitchFamily="34" charset="0"/>
                <a:ea typeface="Tahoma" pitchFamily="34" charset="0"/>
                <a:cs typeface="Tahoma" pitchFamily="34" charset="0"/>
              </a:rPr>
              <a:t>Released Energy</a:t>
            </a:r>
          </a:p>
          <a:p>
            <a:pPr algn="ctr">
              <a:defRPr/>
            </a:pPr>
            <a:endParaRPr lang="en-GB" sz="3600" b="1" dirty="0">
              <a:solidFill>
                <a:prstClr val="black"/>
              </a:solidFill>
              <a:latin typeface="Calibri Light" panose="020F0302020204030204"/>
              <a:ea typeface="+mn-ea"/>
              <a:cs typeface="+mn-cs"/>
            </a:endParaRPr>
          </a:p>
          <a:p>
            <a:pPr algn="ctr">
              <a:defRPr/>
            </a:pPr>
            <a:endParaRPr lang="en-US" sz="3200" b="1"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9" name="Left Arrow 10">
            <a:hlinkClick r:id="rId2" action="ppaction://hlinksldjump"/>
            <a:extLst>
              <a:ext uri="{FF2B5EF4-FFF2-40B4-BE49-F238E27FC236}">
                <a16:creationId xmlns:a16="http://schemas.microsoft.com/office/drawing/2014/main" id="{A26BA3C7-698E-433C-BEEE-120583BBD417}"/>
              </a:ext>
            </a:extLst>
          </p:cNvPr>
          <p:cNvSpPr/>
          <p:nvPr/>
        </p:nvSpPr>
        <p:spPr>
          <a:xfrm>
            <a:off x="9952" y="6070600"/>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000" b="1" dirty="0">
                <a:ln w="10541" cmpd="sng">
                  <a:solidFill>
                    <a:schemeClr val="accent1">
                      <a:shade val="88000"/>
                      <a:satMod val="110000"/>
                    </a:schemeClr>
                  </a:solidFill>
                  <a:prstDash val="solid"/>
                </a:ln>
                <a:solidFill>
                  <a:srgbClr val="0070C0"/>
                </a:solidFill>
                <a:hlinkClick r:id="rId2" action="ppaction://hlinksldjump">
                  <a:extLst>
                    <a:ext uri="{A12FA001-AC4F-418D-AE19-62706E023703}">
                      <ahyp:hlinkClr xmlns:ahyp="http://schemas.microsoft.com/office/drawing/2018/hyperlinkcolor" val="tx"/>
                    </a:ext>
                  </a:extLst>
                </a:hlinkClick>
              </a:rPr>
              <a:t>Table of contents</a:t>
            </a:r>
            <a:endParaRPr lang="en-US" sz="2000" b="1" dirty="0">
              <a:ln w="10541" cmpd="sng">
                <a:solidFill>
                  <a:schemeClr val="accent1">
                    <a:shade val="88000"/>
                    <a:satMod val="110000"/>
                  </a:schemeClr>
                </a:solidFill>
                <a:prstDash val="solid"/>
              </a:ln>
              <a:solidFill>
                <a:srgbClr val="0070C0"/>
              </a:solidFill>
            </a:endParaRPr>
          </a:p>
        </p:txBody>
      </p:sp>
      <p:pic>
        <p:nvPicPr>
          <p:cNvPr id="6" name="Picture 5" descr="A picture containing person, player&#10;&#10;Description automatically generated">
            <a:extLst>
              <a:ext uri="{FF2B5EF4-FFF2-40B4-BE49-F238E27FC236}">
                <a16:creationId xmlns:a16="http://schemas.microsoft.com/office/drawing/2014/main" id="{73ECE94B-D3F1-456A-A574-7FCB8CF45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21" y="754606"/>
            <a:ext cx="3249231" cy="4197921"/>
          </a:xfrm>
          <a:prstGeom prst="rect">
            <a:avLst/>
          </a:prstGeom>
        </p:spPr>
      </p:pic>
      <p:graphicFrame>
        <p:nvGraphicFramePr>
          <p:cNvPr id="10" name="Table 9">
            <a:extLst>
              <a:ext uri="{FF2B5EF4-FFF2-40B4-BE49-F238E27FC236}">
                <a16:creationId xmlns:a16="http://schemas.microsoft.com/office/drawing/2014/main" id="{C7D5EBD6-E078-417F-87B1-C8F3A6E8B952}"/>
              </a:ext>
            </a:extLst>
          </p:cNvPr>
          <p:cNvGraphicFramePr>
            <a:graphicFrameLocks noGrp="1"/>
          </p:cNvGraphicFramePr>
          <p:nvPr>
            <p:extLst>
              <p:ext uri="{D42A27DB-BD31-4B8C-83A1-F6EECF244321}">
                <p14:modId xmlns:p14="http://schemas.microsoft.com/office/powerpoint/2010/main" val="263418413"/>
              </p:ext>
            </p:extLst>
          </p:nvPr>
        </p:nvGraphicFramePr>
        <p:xfrm>
          <a:off x="2434140" y="2080384"/>
          <a:ext cx="9609899" cy="1983636"/>
        </p:xfrm>
        <a:graphic>
          <a:graphicData uri="http://schemas.openxmlformats.org/drawingml/2006/table">
            <a:tbl>
              <a:tblPr firstRow="1" bandRow="1">
                <a:tableStyleId>{7DF18680-E054-41AD-8BC1-D1AEF772440D}</a:tableStyleId>
              </a:tblPr>
              <a:tblGrid>
                <a:gridCol w="366894">
                  <a:extLst>
                    <a:ext uri="{9D8B030D-6E8A-4147-A177-3AD203B41FA5}">
                      <a16:colId xmlns:a16="http://schemas.microsoft.com/office/drawing/2014/main" val="20000"/>
                    </a:ext>
                  </a:extLst>
                </a:gridCol>
                <a:gridCol w="4906051">
                  <a:extLst>
                    <a:ext uri="{9D8B030D-6E8A-4147-A177-3AD203B41FA5}">
                      <a16:colId xmlns:a16="http://schemas.microsoft.com/office/drawing/2014/main" val="20001"/>
                    </a:ext>
                  </a:extLst>
                </a:gridCol>
                <a:gridCol w="1216996">
                  <a:extLst>
                    <a:ext uri="{9D8B030D-6E8A-4147-A177-3AD203B41FA5}">
                      <a16:colId xmlns:a16="http://schemas.microsoft.com/office/drawing/2014/main" val="3270702318"/>
                    </a:ext>
                  </a:extLst>
                </a:gridCol>
                <a:gridCol w="1047233">
                  <a:extLst>
                    <a:ext uri="{9D8B030D-6E8A-4147-A177-3AD203B41FA5}">
                      <a16:colId xmlns:a16="http://schemas.microsoft.com/office/drawing/2014/main" val="3065041249"/>
                    </a:ext>
                  </a:extLst>
                </a:gridCol>
                <a:gridCol w="979714">
                  <a:extLst>
                    <a:ext uri="{9D8B030D-6E8A-4147-A177-3AD203B41FA5}">
                      <a16:colId xmlns:a16="http://schemas.microsoft.com/office/drawing/2014/main" val="20003"/>
                    </a:ext>
                  </a:extLst>
                </a:gridCol>
                <a:gridCol w="1093011">
                  <a:extLst>
                    <a:ext uri="{9D8B030D-6E8A-4147-A177-3AD203B41FA5}">
                      <a16:colId xmlns:a16="http://schemas.microsoft.com/office/drawing/2014/main" val="1740478292"/>
                    </a:ext>
                  </a:extLst>
                </a:gridCol>
              </a:tblGrid>
              <a:tr h="998096">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rgbClr val="3366CC"/>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Activity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436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1</a:t>
                      </a:r>
                    </a:p>
                  </a:txBody>
                  <a:tcPr>
                    <a:solidFill>
                      <a:srgbClr val="AFDC7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 </a:t>
                      </a:r>
                      <a:r>
                        <a:rPr lang="en-US" sz="1500" b="0" kern="1200" noProof="0" dirty="0">
                          <a:solidFill>
                            <a:schemeClr val="tx1"/>
                          </a:solidFill>
                          <a:latin typeface="+mn-lt"/>
                          <a:ea typeface="+mn-ea"/>
                          <a:cs typeface="+mn-cs"/>
                          <a:hlinkClick r:id="rId4" action="ppaction://hlinksldjump"/>
                        </a:rPr>
                        <a:t>Empty water tanker was detached from a prime mover</a:t>
                      </a:r>
                      <a:endParaRPr lang="en-US" sz="1500" b="0" kern="1200" dirty="0">
                        <a:solidFill>
                          <a:schemeClr val="tx1"/>
                        </a:solidFill>
                        <a:latin typeface="+mn-lt"/>
                        <a:ea typeface="+mn-ea"/>
                        <a:cs typeface="+mn-cs"/>
                      </a:endParaRPr>
                    </a:p>
                  </a:txBody>
                  <a:tcPr marL="0" marR="0" marT="0" marB="0" anchor="b">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noProof="0">
                          <a:solidFill>
                            <a:schemeClr val="tx1"/>
                          </a:solidFill>
                          <a:latin typeface="+mn-lt"/>
                          <a:ea typeface="+mn-ea"/>
                          <a:cs typeface="+mn-cs"/>
                        </a:rPr>
                        <a:t>HiPo#18</a:t>
                      </a:r>
                      <a:endParaRPr lang="en-US" sz="1500" b="0" kern="1200" noProof="0" dirty="0">
                        <a:solidFill>
                          <a:schemeClr val="tx1"/>
                        </a:solidFill>
                        <a:latin typeface="+mn-lt"/>
                        <a:ea typeface="+mn-ea"/>
                        <a:cs typeface="+mn-cs"/>
                      </a:endParaRP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noProof="0">
                          <a:solidFill>
                            <a:schemeClr val="tx1"/>
                          </a:solidFill>
                          <a:latin typeface="+mn-lt"/>
                          <a:ea typeface="+mn-ea"/>
                          <a:cs typeface="+mn-cs"/>
                        </a:rPr>
                        <a:t>Driving </a:t>
                      </a:r>
                      <a:endParaRPr lang="en-US" sz="1500" b="0" kern="1200" noProof="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EQD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B4P</a:t>
                      </a:r>
                    </a:p>
                  </a:txBody>
                  <a:tcPr>
                    <a:solidFill>
                      <a:srgbClr val="AFDC7E"/>
                    </a:solidFill>
                  </a:tcPr>
                </a:tc>
                <a:extLst>
                  <a:ext uri="{0D108BD9-81ED-4DB2-BD59-A6C34878D82A}">
                    <a16:rowId xmlns:a16="http://schemas.microsoft.com/office/drawing/2014/main" val="10001"/>
                  </a:ext>
                </a:extLst>
              </a:tr>
              <a:tr h="3737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2</a:t>
                      </a:r>
                    </a:p>
                  </a:txBody>
                  <a:tcPr>
                    <a:solidFill>
                      <a:srgbClr val="AFDC7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5" action="ppaction://hlinksldjump"/>
                        </a:rPr>
                        <a:t>While the mechanic was engaged to unbolt the mud pump cover, the cover moved and hit his leg</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a:solidFill>
                            <a:schemeClr val="tx1"/>
                          </a:solidFill>
                          <a:latin typeface="+mn-lt"/>
                          <a:ea typeface="+mn-ea"/>
                          <a:cs typeface="+mn-cs"/>
                        </a:rPr>
                        <a:t>LTI#05</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a:solidFill>
                            <a:schemeClr val="tx1"/>
                          </a:solidFill>
                          <a:latin typeface="+mn-lt"/>
                          <a:ea typeface="+mn-ea"/>
                          <a:cs typeface="+mn-cs"/>
                        </a:rPr>
                        <a:t>Pneumatic testing </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C4P</a:t>
                      </a:r>
                    </a:p>
                  </a:txBody>
                  <a:tcPr>
                    <a:solidFill>
                      <a:srgbClr val="AFDC7E"/>
                    </a:solidFill>
                  </a:tcPr>
                </a:tc>
                <a:extLst>
                  <a:ext uri="{0D108BD9-81ED-4DB2-BD59-A6C34878D82A}">
                    <a16:rowId xmlns:a16="http://schemas.microsoft.com/office/drawing/2014/main" val="4271394887"/>
                  </a:ext>
                </a:extLst>
              </a:tr>
            </a:tbl>
          </a:graphicData>
        </a:graphic>
      </p:graphicFrame>
    </p:spTree>
    <p:extLst>
      <p:ext uri="{BB962C8B-B14F-4D97-AF65-F5344CB8AC3E}">
        <p14:creationId xmlns:p14="http://schemas.microsoft.com/office/powerpoint/2010/main" val="3058826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33680" y="1505411"/>
            <a:ext cx="7791263" cy="4778231"/>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ahoma" pitchFamily="34" charset="0"/>
                <a:ea typeface="+mn-ea"/>
                <a:cs typeface="+mn-cs"/>
              </a:rPr>
              <a:t> </a:t>
            </a:r>
          </a:p>
          <a:p>
            <a:pPr marR="0" lvl="0" algn="just"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On 09</a:t>
            </a:r>
            <a:r>
              <a:rPr kumimoji="0" lang="en-US" sz="1300" b="0" i="0" u="none" strike="noStrike" kern="1200" cap="none" spc="0" normalizeH="0" baseline="3000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a:t>
            </a:r>
            <a:r>
              <a:rPr kumimoji="0" lang="en-US" sz="13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April 2021 at approx. 0959 hrs. an empty water tanker was detached from a prime mover and dropped to the ground after making a left turn at a T junction near to the Marmul roundabout. The prime mover and water tanker was on its ways to its base thereafter for  renewing the expired ROP of water tanker.</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Inadequate maintenance of fifth wheel</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Pull test not completed</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Use not assessed in line with failure expectations wear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Always ensure king pin and fifth wheel are inspected and maintained as per OEM recommendation as well as PDO standard.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Always report any defect to the maintenance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Always ensure driver is carrying out pull test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Always ensure you carry out quality checks on your maintenance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Always ensure you have sufficient rest between shifts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Consider adding the 5</a:t>
            </a:r>
            <a:r>
              <a:rPr kumimoji="0" lang="en-US" sz="1300" b="0" i="0" u="none" strike="noStrike" kern="1200" cap="none" spc="0" normalizeH="0" baseline="30000" noProof="0" dirty="0">
                <a:ln>
                  <a:noFill/>
                </a:ln>
                <a:effectLst/>
                <a:uLnTx/>
                <a:uFillTx/>
                <a:latin typeface="Tahoma" panose="020B0604030504040204" pitchFamily="34" charset="0"/>
                <a:ea typeface="Tahoma" panose="020B0604030504040204" pitchFamily="34" charset="0"/>
                <a:cs typeface="Tahoma" panose="020B0604030504040204" pitchFamily="34" charset="0"/>
              </a:rPr>
              <a:t>th</a:t>
            </a:r>
            <a:r>
              <a:rPr kumimoji="0" lang="en-US" sz="13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wheel lock tool also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p:txBody>
      </p:sp>
      <p:sp>
        <p:nvSpPr>
          <p:cNvPr id="14" name="Rectangle 13">
            <a:extLst>
              <a:ext uri="{FF2B5EF4-FFF2-40B4-BE49-F238E27FC236}">
                <a16:creationId xmlns:a16="http://schemas.microsoft.com/office/drawing/2014/main" id="{27AC772E-6015-4076-A0DC-005445BF4556}"/>
              </a:ext>
            </a:extLst>
          </p:cNvPr>
          <p:cNvSpPr/>
          <p:nvPr/>
        </p:nvSpPr>
        <p:spPr>
          <a:xfrm>
            <a:off x="416362" y="984640"/>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Drilling, Logistics, Operation &amp; Construction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1498151" y="6312765"/>
            <a:ext cx="5662320" cy="338554"/>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Ensure all parts are correct, before you connect</a:t>
            </a:r>
          </a:p>
        </p:txBody>
      </p:sp>
      <p:pic>
        <p:nvPicPr>
          <p:cNvPr id="5" name="Picture 4">
            <a:extLst>
              <a:ext uri="{FF2B5EF4-FFF2-40B4-BE49-F238E27FC236}">
                <a16:creationId xmlns:a16="http://schemas.microsoft.com/office/drawing/2014/main" id="{FD73639F-6F4E-4EBB-8B4C-E8F7028061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4647" y="1263554"/>
            <a:ext cx="3778139" cy="2325536"/>
          </a:xfrm>
          <a:prstGeom prst="rect">
            <a:avLst/>
          </a:prstGeom>
        </p:spPr>
      </p:pic>
      <p:grpSp>
        <p:nvGrpSpPr>
          <p:cNvPr id="16" name="Group 131">
            <a:extLst>
              <a:ext uri="{FF2B5EF4-FFF2-40B4-BE49-F238E27FC236}">
                <a16:creationId xmlns:a16="http://schemas.microsoft.com/office/drawing/2014/main" id="{50701B95-3412-4FE9-9548-627D8D4F90B4}"/>
              </a:ext>
            </a:extLst>
          </p:cNvPr>
          <p:cNvGrpSpPr>
            <a:grpSpLocks/>
          </p:cNvGrpSpPr>
          <p:nvPr/>
        </p:nvGrpSpPr>
        <p:grpSpPr bwMode="auto">
          <a:xfrm>
            <a:off x="11615849" y="3207350"/>
            <a:ext cx="336550" cy="544513"/>
            <a:chOff x="3504" y="544"/>
            <a:chExt cx="2287" cy="1855"/>
          </a:xfrm>
        </p:grpSpPr>
        <p:sp>
          <p:nvSpPr>
            <p:cNvPr id="17" name="Line 129">
              <a:extLst>
                <a:ext uri="{FF2B5EF4-FFF2-40B4-BE49-F238E27FC236}">
                  <a16:creationId xmlns:a16="http://schemas.microsoft.com/office/drawing/2014/main" id="{94A5A267-C7D5-4CF4-84D1-3F205AC6D48C}"/>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 name="Line 130">
              <a:extLst>
                <a:ext uri="{FF2B5EF4-FFF2-40B4-BE49-F238E27FC236}">
                  <a16:creationId xmlns:a16="http://schemas.microsoft.com/office/drawing/2014/main" id="{C0D04644-22D4-4BE7-86AA-DB7D5718727E}"/>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94647" y="3758908"/>
            <a:ext cx="3748668" cy="2278284"/>
          </a:xfrm>
          <a:prstGeom prst="rect">
            <a:avLst/>
          </a:prstGeom>
        </p:spPr>
      </p:pic>
      <p:sp>
        <p:nvSpPr>
          <p:cNvPr id="20" name="Freeform 132">
            <a:extLst>
              <a:ext uri="{FF2B5EF4-FFF2-40B4-BE49-F238E27FC236}">
                <a16:creationId xmlns:a16="http://schemas.microsoft.com/office/drawing/2014/main" id="{6FEB5469-8C9A-4F96-9CDC-0F4CDBCAC764}"/>
              </a:ext>
            </a:extLst>
          </p:cNvPr>
          <p:cNvSpPr>
            <a:spLocks/>
          </p:cNvSpPr>
          <p:nvPr/>
        </p:nvSpPr>
        <p:spPr bwMode="auto">
          <a:xfrm>
            <a:off x="11592032" y="5562648"/>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Rectangle 8">
            <a:extLst>
              <a:ext uri="{FF2B5EF4-FFF2-40B4-BE49-F238E27FC236}">
                <a16:creationId xmlns:a16="http://schemas.microsoft.com/office/drawing/2014/main" id="{4F181142-7FA0-92A0-1C4E-5566A865D096}"/>
              </a:ext>
            </a:extLst>
          </p:cNvPr>
          <p:cNvSpPr>
            <a:spLocks noChangeArrowheads="1"/>
          </p:cNvSpPr>
          <p:nvPr/>
        </p:nvSpPr>
        <p:spPr bwMode="auto">
          <a:xfrm>
            <a:off x="425605" y="565237"/>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 09/04/2023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HiPo#18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Released Energy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B4P</a:t>
            </a:r>
            <a:r>
              <a:rPr lang="en-US" sz="16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Driving</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Tree>
    <p:extLst>
      <p:ext uri="{BB962C8B-B14F-4D97-AF65-F5344CB8AC3E}">
        <p14:creationId xmlns:p14="http://schemas.microsoft.com/office/powerpoint/2010/main" val="4044200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631901" y="1209878"/>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1928589"/>
            <a:ext cx="10928195" cy="300082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800" b="0" i="0" u="none" strike="noStrike" kern="1200" cap="none" spc="0" normalizeH="0" baseline="0" noProof="0" dirty="0">
              <a:ln>
                <a:noFill/>
              </a:ln>
              <a:solidFill>
                <a:prstClr val="black"/>
              </a:solidFill>
              <a:effectLst/>
              <a:uLnTx/>
              <a:uFillTx/>
              <a:latin typeface="Tahoma"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your maintenance team follow OEM recommendation?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assurance checks are being carried out to ensure the maintenance process are followed?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defect reporting procedure is being followed and acted upon?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you have a robust vehicle breakdown recovery plan?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your planning considers employees having adequate rest before starting work?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your maintenance process includes Identification of wear limits?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0033CC"/>
              </a:solidFill>
              <a:latin typeface="Calibri" panose="020F050202020403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11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8">
            <a:extLst>
              <a:ext uri="{FF2B5EF4-FFF2-40B4-BE49-F238E27FC236}">
                <a16:creationId xmlns:a16="http://schemas.microsoft.com/office/drawing/2014/main" id="{1C15E2A4-205B-E4B4-7D79-87386782C0A9}"/>
              </a:ext>
            </a:extLst>
          </p:cNvPr>
          <p:cNvSpPr>
            <a:spLocks noChangeArrowheads="1"/>
          </p:cNvSpPr>
          <p:nvPr/>
        </p:nvSpPr>
        <p:spPr bwMode="auto">
          <a:xfrm>
            <a:off x="425605" y="565237"/>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 09/04/2023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HiPo#18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Released Energy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B4P</a:t>
            </a:r>
            <a:r>
              <a:rPr lang="en-US" sz="16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Driving</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Tree>
    <p:extLst>
      <p:ext uri="{BB962C8B-B14F-4D97-AF65-F5344CB8AC3E}">
        <p14:creationId xmlns:p14="http://schemas.microsoft.com/office/powerpoint/2010/main" val="1300692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33680" y="1505411"/>
            <a:ext cx="8275980" cy="4333750"/>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algn="just">
              <a:lnSpc>
                <a:spcPct val="107000"/>
              </a:lnSpc>
              <a:spcBef>
                <a:spcPts val="0"/>
              </a:spcBef>
              <a:spcAft>
                <a:spcPts val="800"/>
              </a:spcAft>
            </a:pPr>
            <a:r>
              <a:rPr lang="en-US" sz="1300" kern="1400" dirty="0">
                <a:latin typeface="Tahoma" panose="020B0604030504040204" pitchFamily="34" charset="0"/>
                <a:ea typeface="Tahoma" panose="020B0604030504040204" pitchFamily="34" charset="0"/>
                <a:cs typeface="Tahoma" panose="020B0604030504040204" pitchFamily="34" charset="0"/>
              </a:rPr>
              <a:t>At around 15:40 </a:t>
            </a:r>
            <a:r>
              <a:rPr lang="en-US" sz="1300" kern="1400" dirty="0" err="1">
                <a:latin typeface="Tahoma" panose="020B0604030504040204" pitchFamily="34" charset="0"/>
                <a:ea typeface="Tahoma" panose="020B0604030504040204" pitchFamily="34" charset="0"/>
                <a:cs typeface="Tahoma" panose="020B0604030504040204" pitchFamily="34" charset="0"/>
              </a:rPr>
              <a:t>Hrs</a:t>
            </a:r>
            <a:r>
              <a:rPr lang="en-GB" sz="1300" kern="1400" dirty="0">
                <a:latin typeface="Tahoma" panose="020B0604030504040204" pitchFamily="34" charset="0"/>
                <a:ea typeface="Tahoma" panose="020B0604030504040204" pitchFamily="34" charset="0"/>
                <a:cs typeface="Tahoma" panose="020B0604030504040204" pitchFamily="34" charset="0"/>
              </a:rPr>
              <a:t> a Sub-Contractor crew was performing pneumatic</a:t>
            </a:r>
            <a:r>
              <a:rPr lang="en-US" sz="1300" kern="1400" dirty="0">
                <a:effectLst/>
                <a:latin typeface="Tahoma" panose="020B0604030504040204" pitchFamily="34" charset="0"/>
                <a:ea typeface="Tahoma" panose="020B0604030504040204" pitchFamily="34" charset="0"/>
                <a:cs typeface="Tahoma" panose="020B0604030504040204" pitchFamily="34" charset="0"/>
              </a:rPr>
              <a:t> testing activity for 16" HDPE liner at </a:t>
            </a:r>
            <a:r>
              <a:rPr lang="en-US" sz="1300" kern="1400" dirty="0" err="1">
                <a:effectLst/>
                <a:latin typeface="Tahoma" panose="020B0604030504040204" pitchFamily="34" charset="0"/>
                <a:ea typeface="Tahoma" panose="020B0604030504040204" pitchFamily="34" charset="0"/>
                <a:cs typeface="Tahoma" panose="020B0604030504040204" pitchFamily="34" charset="0"/>
              </a:rPr>
              <a:t>Dhulaima</a:t>
            </a:r>
            <a:r>
              <a:rPr lang="en-US" sz="1300" kern="1400" dirty="0">
                <a:effectLst/>
                <a:latin typeface="Tahoma" panose="020B0604030504040204" pitchFamily="34" charset="0"/>
                <a:ea typeface="Tahoma" panose="020B0604030504040204" pitchFamily="34" charset="0"/>
                <a:cs typeface="Tahoma" panose="020B0604030504040204" pitchFamily="34" charset="0"/>
              </a:rPr>
              <a:t> Water Injection (WI) line section. The </a:t>
            </a:r>
            <a:r>
              <a:rPr lang="en-US" sz="1300" kern="1400" dirty="0">
                <a:latin typeface="Tahoma" panose="020B0604030504040204" pitchFamily="34" charset="0"/>
                <a:ea typeface="Tahoma" panose="020B0604030504040204" pitchFamily="34" charset="0"/>
                <a:cs typeface="Tahoma" panose="020B0604030504040204" pitchFamily="34" charset="0"/>
              </a:rPr>
              <a:t>helper </a:t>
            </a:r>
            <a:r>
              <a:rPr lang="en-US" sz="1300" kern="1400" dirty="0">
                <a:effectLst/>
                <a:latin typeface="Tahoma" panose="020B0604030504040204" pitchFamily="34" charset="0"/>
                <a:ea typeface="Tahoma" panose="020B0604030504040204" pitchFamily="34" charset="0"/>
                <a:cs typeface="Tahoma" panose="020B0604030504040204" pitchFamily="34" charset="0"/>
              </a:rPr>
              <a:t>closed the ball valve to check intermediate pressure. While walking away from the set up, the ball valve on the test plug unit failed and the manifold section detached and swung due to sudden release of pressure. The manifold hit  the helper’s left leg causing injuries. After first aid, t</a:t>
            </a:r>
            <a:r>
              <a:rPr lang="en-US" sz="1300" kern="1400" dirty="0">
                <a:latin typeface="Tahoma" panose="020B0604030504040204" pitchFamily="34" charset="0"/>
                <a:ea typeface="Tahoma" panose="020B0604030504040204" pitchFamily="34" charset="0"/>
                <a:cs typeface="Tahoma" panose="020B0604030504040204" pitchFamily="34" charset="0"/>
              </a:rPr>
              <a:t>he helper was evacuated to </a:t>
            </a:r>
            <a:r>
              <a:rPr lang="en-US" sz="1300" kern="1400" dirty="0" err="1">
                <a:latin typeface="Tahoma" panose="020B0604030504040204" pitchFamily="34" charset="0"/>
                <a:ea typeface="Tahoma" panose="020B0604030504040204" pitchFamily="34" charset="0"/>
                <a:cs typeface="Tahoma" panose="020B0604030504040204" pitchFamily="34" charset="0"/>
              </a:rPr>
              <a:t>Ibri</a:t>
            </a:r>
            <a:r>
              <a:rPr lang="en-US" sz="1300" kern="1400" dirty="0">
                <a:latin typeface="Tahoma" panose="020B0604030504040204" pitchFamily="34" charset="0"/>
                <a:ea typeface="Tahoma" panose="020B0604030504040204" pitchFamily="34" charset="0"/>
                <a:cs typeface="Tahoma" panose="020B0604030504040204" pitchFamily="34" charset="0"/>
              </a:rPr>
              <a:t> hospital for treatment where X ray revealed displaced oblique fracture of tibia and fibula.</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    </a:t>
            </a:r>
          </a:p>
          <a:p>
            <a:pPr>
              <a:buFont typeface="Arial" pitchFamily="34" charset="0"/>
              <a:buChar char="•"/>
              <a:defRPr/>
            </a:pPr>
            <a:r>
              <a:rPr lang="en-US" sz="1600" dirty="0">
                <a:solidFill>
                  <a:prstClr val="black"/>
                </a:solidFill>
                <a:latin typeface="Calibri" panose="020F0502020204030204" pitchFamily="34" charset="0"/>
                <a:cs typeface="Tahoma" pitchFamily="34" charset="0"/>
              </a:rPr>
              <a:t> </a:t>
            </a:r>
            <a:r>
              <a:rPr lang="en-US" sz="1600" dirty="0">
                <a:latin typeface="Calibri" panose="020F0502020204030204" pitchFamily="34" charset="0"/>
                <a:cs typeface="Tahoma" pitchFamily="34" charset="0"/>
              </a:rPr>
              <a:t>Risks associated with potential failure of the valve were not identified and mitigated</a:t>
            </a:r>
          </a:p>
          <a:p>
            <a:pPr>
              <a:buFont typeface="Arial" pitchFamily="34" charset="0"/>
              <a:buChar char="•"/>
              <a:defRPr/>
            </a:pPr>
            <a:r>
              <a:rPr lang="en-US" sz="1600" dirty="0">
                <a:latin typeface="Calibri" panose="020F0502020204030204" pitchFamily="34" charset="0"/>
                <a:cs typeface="Tahoma" pitchFamily="34" charset="0"/>
              </a:rPr>
              <a:t> Replaced ball valve on test plug was not locally tested and certified</a:t>
            </a:r>
          </a:p>
          <a:p>
            <a:pPr>
              <a:buFont typeface="Arial" pitchFamily="34" charset="0"/>
              <a:buChar char="•"/>
              <a:defRPr/>
            </a:pPr>
            <a:r>
              <a:rPr lang="en-US" sz="1600" dirty="0">
                <a:solidFill>
                  <a:prstClr val="black"/>
                </a:solidFill>
                <a:latin typeface="Calibri" panose="020F0502020204030204" pitchFamily="34" charset="0"/>
                <a:cs typeface="Tahoma" pitchFamily="34" charset="0"/>
              </a:rPr>
              <a:t> No support to secure the pressure testing equipment </a:t>
            </a:r>
          </a:p>
          <a:p>
            <a:pPr>
              <a:defRPr/>
            </a:pPr>
            <a:endParaRPr lang="en-US" sz="1600" dirty="0">
              <a:solidFill>
                <a:prstClr val="black"/>
              </a:solidFill>
              <a:latin typeface="Calibri" panose="020F0502020204030204" pitchFamily="34" charset="0"/>
              <a:cs typeface="Tahoma" pitchFamily="34" charset="0"/>
            </a:endParaRPr>
          </a:p>
          <a:p>
            <a:pPr marL="0" marR="0" lvl="0" indent="0" algn="l" defTabSz="914400" rtl="0" eaLnBrk="1" fontAlgn="auto" latinLnBrk="0" hangingPunct="1">
              <a:lnSpc>
                <a:spcPct val="100000"/>
              </a:lnSpc>
              <a:spcBef>
                <a:spcPts val="0"/>
              </a:spcBef>
              <a:spcAft>
                <a:spcPts val="0"/>
              </a:spcAft>
              <a:buClrTx/>
              <a:buSzTx/>
              <a:tabLst/>
              <a:defRPr/>
            </a:pPr>
            <a:endParaRPr lang="en-US" sz="1200" dirty="0">
              <a:solidFill>
                <a:prstClr val="black"/>
              </a:solidFill>
              <a:latin typeface="Calibri" panose="020F0502020204030204" pitchFamily="34" charset="0"/>
              <a:cs typeface="Tahoma" pitchFamily="34" charset="0"/>
            </a:endParaRPr>
          </a:p>
          <a:p>
            <a:pPr marL="114300" indent="-114300" algn="just">
              <a:defRPr/>
            </a:pPr>
            <a:r>
              <a:rPr lang="en-US" sz="1600" b="1" dirty="0">
                <a:solidFill>
                  <a:srgbClr val="0070C0"/>
                </a:solidFill>
                <a:latin typeface="Tahoma" pitchFamily="34" charset="0"/>
                <a:ea typeface="宋体" panose="02010600030101010101" pitchFamily="2" charset="-122"/>
              </a:rPr>
              <a:t>Your learning from this incident..</a:t>
            </a:r>
          </a:p>
          <a:p>
            <a:pPr marL="114300" indent="-114300" algn="just">
              <a:defRPr/>
            </a:pPr>
            <a:endParaRPr lang="en-US" sz="300" dirty="0">
              <a:solidFill>
                <a:srgbClr val="000000"/>
              </a:solidFill>
              <a:latin typeface="Calibri" panose="020F0502020204030204" pitchFamily="34" charset="0"/>
            </a:endParaRPr>
          </a:p>
          <a:p>
            <a:pPr>
              <a:buFont typeface="Arial" pitchFamily="34" charset="0"/>
              <a:buChar char="•"/>
              <a:defRPr/>
            </a:pPr>
            <a:r>
              <a:rPr lang="en-US" sz="1600" dirty="0">
                <a:solidFill>
                  <a:prstClr val="black"/>
                </a:solidFill>
                <a:latin typeface="Calibri" panose="020F0502020204030204" pitchFamily="34" charset="0"/>
                <a:cs typeface="Tahoma" pitchFamily="34" charset="0"/>
              </a:rPr>
              <a:t>Always use tested equipment when dealing with pressurized equipment </a:t>
            </a:r>
          </a:p>
          <a:p>
            <a:pPr>
              <a:buFont typeface="Arial" pitchFamily="34" charset="0"/>
              <a:buChar char="•"/>
              <a:defRPr/>
            </a:pPr>
            <a:r>
              <a:rPr lang="en-US" sz="1600" dirty="0">
                <a:solidFill>
                  <a:prstClr val="black"/>
                </a:solidFill>
                <a:latin typeface="Calibri" panose="020F0502020204030204" pitchFamily="34" charset="0"/>
                <a:cs typeface="Tahoma" pitchFamily="34" charset="0"/>
              </a:rPr>
              <a:t>Always secure equipment and tools when performing pressurized activities </a:t>
            </a:r>
          </a:p>
          <a:p>
            <a:pPr>
              <a:defRPr/>
            </a:pPr>
            <a:endParaRPr lang="en-US" sz="1600" dirty="0">
              <a:solidFill>
                <a:prstClr val="black"/>
              </a:solidFill>
              <a:latin typeface="Calibri" panose="020F0502020204030204" pitchFamily="34" charset="0"/>
              <a:cs typeface="Tahoma" pitchFamily="34" charset="0"/>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lang="en-GB" sz="1200" b="1" dirty="0">
                <a:solidFill>
                  <a:srgbClr val="4472C4"/>
                </a:solidFill>
                <a:latin typeface="Tahoma" pitchFamily="34" charset="0"/>
              </a:rPr>
              <a:t>17</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/05/2023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LTI#05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Released Energy </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CP4</a:t>
            </a:r>
            <a:r>
              <a:rPr lang="en-US" sz="1600" b="1" dirty="0">
                <a:solidFill>
                  <a:srgbClr val="4472C4"/>
                </a:solidFill>
                <a:latin typeface="Tahoma" pitchFamily="34" charset="0"/>
              </a:rPr>
              <a:t>      </a:t>
            </a:r>
            <a:r>
              <a:rPr lang="en-US" sz="1400" b="1" dirty="0">
                <a:solidFill>
                  <a:prstClr val="black"/>
                </a:solidFill>
                <a:latin typeface="Tahoma" pitchFamily="34" charset="0"/>
              </a:rPr>
              <a:t>Activity: </a:t>
            </a:r>
            <a:r>
              <a:rPr lang="en-US" sz="1200" b="1" dirty="0">
                <a:solidFill>
                  <a:srgbClr val="4472C4"/>
                </a:solidFill>
                <a:latin typeface="Tahoma" pitchFamily="34" charset="0"/>
              </a:rPr>
              <a:t>Pneumatic testing  </a:t>
            </a:r>
          </a:p>
        </p:txBody>
      </p:sp>
      <p:sp>
        <p:nvSpPr>
          <p:cNvPr id="14" name="Rectangle 13">
            <a:extLst>
              <a:ext uri="{FF2B5EF4-FFF2-40B4-BE49-F238E27FC236}">
                <a16:creationId xmlns:a16="http://schemas.microsoft.com/office/drawing/2014/main" id="{27AC772E-6015-4076-A0DC-005445BF4556}"/>
              </a:ext>
            </a:extLst>
          </p:cNvPr>
          <p:cNvSpPr/>
          <p:nvPr/>
        </p:nvSpPr>
        <p:spPr>
          <a:xfrm>
            <a:off x="416362" y="984640"/>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rPr>
              <a:t>Drilling, Logistics, Operation &amp; Construction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1153771" y="6094612"/>
            <a:ext cx="6572910" cy="338554"/>
          </a:xfrm>
          <a:prstGeom prst="rect">
            <a:avLst/>
          </a:prstGeom>
          <a:solidFill>
            <a:srgbClr val="0070C0"/>
          </a:solidFill>
        </p:spPr>
        <p:txBody>
          <a:bodyPr wrap="square" rtlCol="0">
            <a:spAutoFit/>
          </a:bodyPr>
          <a:lstStyle/>
          <a:p>
            <a:pPr lvl="0" algn="ctr" fontAlgn="base">
              <a:spcBef>
                <a:spcPct val="0"/>
              </a:spcBef>
              <a:spcAft>
                <a:spcPct val="0"/>
              </a:spcAft>
            </a:pPr>
            <a:r>
              <a:rPr lang="en-US" sz="1600" b="1" dirty="0">
                <a:solidFill>
                  <a:srgbClr val="FFFF00"/>
                </a:solidFill>
                <a:latin typeface="Tahoma" pitchFamily="34" charset="0"/>
                <a:ea typeface="MS PGothic" pitchFamily="34" charset="-128"/>
              </a:rPr>
              <a:t>Use certified equipment while dealing with pressure </a:t>
            </a:r>
          </a:p>
        </p:txBody>
      </p:sp>
      <p:pic>
        <p:nvPicPr>
          <p:cNvPr id="3" name="Picture 2" descr="A close up of a pipe&#10;&#10;Description automatically generated with low confidence">
            <a:extLst>
              <a:ext uri="{FF2B5EF4-FFF2-40B4-BE49-F238E27FC236}">
                <a16:creationId xmlns:a16="http://schemas.microsoft.com/office/drawing/2014/main" id="{1F12C016-3C54-69A0-7A88-26433ADD03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3294" y="1066800"/>
            <a:ext cx="3110557" cy="2362200"/>
          </a:xfrm>
          <a:prstGeom prst="rect">
            <a:avLst/>
          </a:prstGeom>
          <a:ln>
            <a:solidFill>
              <a:schemeClr val="tx1"/>
            </a:solidFill>
          </a:ln>
        </p:spPr>
      </p:pic>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676174" y="2840923"/>
            <a:ext cx="336550" cy="544513"/>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5" name="Picture 4">
            <a:extLst>
              <a:ext uri="{FF2B5EF4-FFF2-40B4-BE49-F238E27FC236}">
                <a16:creationId xmlns:a16="http://schemas.microsoft.com/office/drawing/2014/main" id="{A27B8DB4-9939-7FBB-472A-222934E4E5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53374" y="3572329"/>
            <a:ext cx="3130396" cy="2522283"/>
          </a:xfrm>
          <a:prstGeom prst="rect">
            <a:avLst/>
          </a:prstGeom>
          <a:ln>
            <a:solidFill>
              <a:schemeClr val="tx1"/>
            </a:solidFill>
          </a:ln>
        </p:spPr>
      </p:pic>
      <p:pic>
        <p:nvPicPr>
          <p:cNvPr id="6" name="Picture 5">
            <a:extLst>
              <a:ext uri="{FF2B5EF4-FFF2-40B4-BE49-F238E27FC236}">
                <a16:creationId xmlns:a16="http://schemas.microsoft.com/office/drawing/2014/main" id="{FB2BD28D-2270-2402-1369-C196F72AC7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5886" y="4559810"/>
            <a:ext cx="1019326" cy="1213587"/>
          </a:xfrm>
          <a:prstGeom prst="rect">
            <a:avLst/>
          </a:prstGeom>
        </p:spPr>
      </p:pic>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663915" y="5544797"/>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7" name="Slide Number Placeholder 6">
            <a:extLst>
              <a:ext uri="{FF2B5EF4-FFF2-40B4-BE49-F238E27FC236}">
                <a16:creationId xmlns:a16="http://schemas.microsoft.com/office/drawing/2014/main" id="{85AB8468-B31E-3EA2-BF2F-08799BEE061E}"/>
              </a:ext>
            </a:extLst>
          </p:cNvPr>
          <p:cNvSpPr>
            <a:spLocks noGrp="1"/>
          </p:cNvSpPr>
          <p:nvPr>
            <p:ph type="sldNum" sz="quarter" idx="12"/>
          </p:nvPr>
        </p:nvSpPr>
        <p:spPr/>
        <p:txBody>
          <a:bodyPr/>
          <a:lstStyle/>
          <a:p>
            <a:fld id="{7A6F64E4-CF39-E842-A871-400C57C21E39}" type="slidenum">
              <a:rPr lang="en-US" smtClean="0"/>
              <a:pPr/>
              <a:t>37</a:t>
            </a:fld>
            <a:endParaRPr lang="en-US" dirty="0"/>
          </a:p>
        </p:txBody>
      </p:sp>
    </p:spTree>
    <p:extLst>
      <p:ext uri="{BB962C8B-B14F-4D97-AF65-F5344CB8AC3E}">
        <p14:creationId xmlns:p14="http://schemas.microsoft.com/office/powerpoint/2010/main" val="1611345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532842" y="1171150"/>
            <a:ext cx="10820958" cy="584775"/>
          </a:xfrm>
          <a:prstGeom prst="rect">
            <a:avLst/>
          </a:prstGeom>
        </p:spPr>
        <p:txBody>
          <a:bodyPr wrap="square">
            <a:spAutoFit/>
          </a:bodyPr>
          <a:lstStyle/>
          <a:p>
            <a:pPr marL="342900" indent="15875">
              <a:defRPr/>
            </a:pPr>
            <a:r>
              <a:rPr lang="en-US" sz="1600" b="1" dirty="0">
                <a:solidFill>
                  <a:srgbClr val="FF0000"/>
                </a:solidFill>
                <a:latin typeface="Tahoma" pitchFamily="34" charset="0"/>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1958101"/>
            <a:ext cx="10928195" cy="3247043"/>
          </a:xfrm>
          <a:prstGeom prst="rect">
            <a:avLst/>
          </a:prstGeom>
        </p:spPr>
        <p:txBody>
          <a:bodyPr wrap="square">
            <a:spAutoFit/>
          </a:bodyPr>
          <a:lstStyle/>
          <a:p>
            <a:pPr marL="342900" indent="-342900">
              <a:defRPr/>
            </a:pPr>
            <a:r>
              <a:rPr lang="en-US" b="1" dirty="0">
                <a:latin typeface="Tahoma" pitchFamily="34" charset="0"/>
              </a:rPr>
              <a:t>Confirm the following:</a:t>
            </a:r>
            <a:endParaRPr lang="en-US" dirty="0">
              <a:latin typeface="Tahoma" pitchFamily="34" charset="0"/>
            </a:endParaRPr>
          </a:p>
          <a:p>
            <a:pPr marL="342900" indent="-342900">
              <a:defRPr/>
            </a:pPr>
            <a:endParaRPr lang="en-US" sz="1600" dirty="0">
              <a:solidFill>
                <a:srgbClr val="000000"/>
              </a:solidFill>
              <a:latin typeface="Calibri" panose="020F0502020204030204" pitchFamily="34" charset="0"/>
            </a:endParaRPr>
          </a:p>
          <a:p>
            <a:pPr>
              <a:defRPr/>
            </a:pPr>
            <a:endParaRPr lang="en-US" sz="1600" dirty="0">
              <a:solidFill>
                <a:srgbClr val="0033CC"/>
              </a:solidFill>
              <a:latin typeface="Calibri" panose="020F0502020204030204" pitchFamily="34" charset="0"/>
              <a:sym typeface="Wingdings" pitchFamily="2" charset="2"/>
            </a:endParaRPr>
          </a:p>
          <a:p>
            <a:pPr marL="342900" indent="-342900">
              <a:buFont typeface="+mj-lt"/>
              <a:buAutoNum type="arabicPeriod"/>
              <a:defRPr/>
            </a:pPr>
            <a:r>
              <a:rPr lang="en-US" sz="1600" dirty="0">
                <a:latin typeface="Calibri" panose="020F0502020204030204" pitchFamily="34" charset="0"/>
                <a:sym typeface="Wingdings" pitchFamily="2" charset="2"/>
              </a:rPr>
              <a:t>- Do you ensure that all relevant Material testing certificates are provided with pressure equipment and tools?</a:t>
            </a:r>
          </a:p>
          <a:p>
            <a:pPr marL="342900" indent="-342900">
              <a:buFont typeface="+mj-lt"/>
              <a:buAutoNum type="arabicPeriod"/>
              <a:defRPr/>
            </a:pPr>
            <a:r>
              <a:rPr lang="en-US" sz="1600" dirty="0">
                <a:latin typeface="Calibri" panose="020F0502020204030204" pitchFamily="34" charset="0"/>
                <a:sym typeface="Wingdings" pitchFamily="2" charset="2"/>
              </a:rPr>
              <a:t>- Do you ensure you review the procedures involved with pressure equipment to control energy release?</a:t>
            </a:r>
          </a:p>
          <a:p>
            <a:pPr marL="342900" indent="-342900">
              <a:buFont typeface="+mj-lt"/>
              <a:buAutoNum type="arabicPeriod"/>
              <a:defRPr/>
            </a:pPr>
            <a:r>
              <a:rPr lang="en-US" sz="1600" dirty="0">
                <a:latin typeface="Calibri" panose="020F0502020204030204" pitchFamily="34" charset="0"/>
                <a:sym typeface="Wingdings" pitchFamily="2" charset="2"/>
              </a:rPr>
              <a:t>- Do you review your subcontractor's method statements and risk mitigation prior to deployment? </a:t>
            </a:r>
          </a:p>
          <a:p>
            <a:pPr marL="342900" indent="-342900">
              <a:buFont typeface="+mj-lt"/>
              <a:buAutoNum type="arabicPeriod"/>
              <a:defRPr/>
            </a:pPr>
            <a:r>
              <a:rPr lang="en-US" sz="1600" dirty="0">
                <a:latin typeface="Calibri" panose="020F0502020204030204" pitchFamily="34" charset="0"/>
                <a:sym typeface="Wingdings" pitchFamily="2" charset="2"/>
              </a:rPr>
              <a:t>- Do you ensure that your process includes subcontractors change or critical tools are verified?</a:t>
            </a: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r>
              <a:rPr lang="en-US" sz="1100" i="1" dirty="0">
                <a:solidFill>
                  <a:schemeClr val="accent1"/>
                </a:solidFill>
                <a:latin typeface="Calibri" panose="020F0502020204030204" pitchFamily="34" charset="0"/>
                <a:sym typeface="Wingdings" pitchFamily="2" charset="2"/>
              </a:rPr>
              <a:t>* If </a:t>
            </a:r>
            <a:r>
              <a:rPr lang="en-US" sz="1100" i="1" dirty="0">
                <a:solidFill>
                  <a:srgbClr val="0070C0"/>
                </a:solidFill>
                <a:latin typeface="Calibri" panose="020F0502020204030204" pitchFamily="34" charset="0"/>
                <a:sym typeface="Wingdings" pitchFamily="2" charset="2"/>
              </a:rPr>
              <a:t>the answer is NO to any of the above questions please ensure you take action to correct this finding</a:t>
            </a:r>
            <a:endParaRPr lang="en-US" sz="1100" dirty="0">
              <a:solidFill>
                <a:srgbClr val="0070C0"/>
              </a:solidFill>
              <a:latin typeface="Calibri" panose="020F0502020204030204" pitchFamily="34" charset="0"/>
              <a:sym typeface="Wingdings" pitchFamily="2" charset="2"/>
            </a:endParaRPr>
          </a:p>
        </p:txBody>
      </p:sp>
      <p:sp>
        <p:nvSpPr>
          <p:cNvPr id="3" name="Slide Number Placeholder 2">
            <a:extLst>
              <a:ext uri="{FF2B5EF4-FFF2-40B4-BE49-F238E27FC236}">
                <a16:creationId xmlns:a16="http://schemas.microsoft.com/office/drawing/2014/main" id="{DF12E052-A767-83CF-3273-551B5E568272}"/>
              </a:ext>
            </a:extLst>
          </p:cNvPr>
          <p:cNvSpPr>
            <a:spLocks noGrp="1"/>
          </p:cNvSpPr>
          <p:nvPr>
            <p:ph type="sldNum" sz="quarter" idx="12"/>
          </p:nvPr>
        </p:nvSpPr>
        <p:spPr/>
        <p:txBody>
          <a:bodyPr/>
          <a:lstStyle/>
          <a:p>
            <a:fld id="{7A6F64E4-CF39-E842-A871-400C57C21E39}" type="slidenum">
              <a:rPr lang="en-US" smtClean="0"/>
              <a:pPr/>
              <a:t>38</a:t>
            </a:fld>
            <a:endParaRPr lang="en-US" dirty="0"/>
          </a:p>
        </p:txBody>
      </p:sp>
      <p:sp>
        <p:nvSpPr>
          <p:cNvPr id="4" name="Rectangle 8">
            <a:extLst>
              <a:ext uri="{FF2B5EF4-FFF2-40B4-BE49-F238E27FC236}">
                <a16:creationId xmlns:a16="http://schemas.microsoft.com/office/drawing/2014/main" id="{AED6F81C-E19E-5CC2-FBA3-8676A65B6827}"/>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lang="en-GB" sz="1200" b="1" dirty="0">
                <a:solidFill>
                  <a:srgbClr val="4472C4"/>
                </a:solidFill>
                <a:latin typeface="Tahoma" pitchFamily="34" charset="0"/>
              </a:rPr>
              <a:t>17</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/05/2023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LTI#05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Released Energy </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CP4</a:t>
            </a:r>
            <a:r>
              <a:rPr lang="en-US" sz="1600" b="1" dirty="0">
                <a:solidFill>
                  <a:srgbClr val="4472C4"/>
                </a:solidFill>
                <a:latin typeface="Tahoma" pitchFamily="34" charset="0"/>
              </a:rPr>
              <a:t>      </a:t>
            </a:r>
            <a:r>
              <a:rPr lang="en-US" sz="1400" b="1" dirty="0">
                <a:solidFill>
                  <a:prstClr val="black"/>
                </a:solidFill>
                <a:latin typeface="Tahoma" pitchFamily="34" charset="0"/>
              </a:rPr>
              <a:t>Activity: </a:t>
            </a:r>
            <a:r>
              <a:rPr lang="en-US" sz="1200" b="1" dirty="0">
                <a:solidFill>
                  <a:srgbClr val="4472C4"/>
                </a:solidFill>
                <a:latin typeface="Tahoma" pitchFamily="34" charset="0"/>
              </a:rPr>
              <a:t>Pneumatic testing  </a:t>
            </a:r>
          </a:p>
        </p:txBody>
      </p:sp>
    </p:spTree>
    <p:extLst>
      <p:ext uri="{BB962C8B-B14F-4D97-AF65-F5344CB8AC3E}">
        <p14:creationId xmlns:p14="http://schemas.microsoft.com/office/powerpoint/2010/main" val="2560717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A7285D-0727-4D03-96E7-22E3A9C4CA0D}"/>
              </a:ext>
            </a:extLst>
          </p:cNvPr>
          <p:cNvSpPr txBox="1">
            <a:spLocks/>
          </p:cNvSpPr>
          <p:nvPr/>
        </p:nvSpPr>
        <p:spPr>
          <a:xfrm>
            <a:off x="346509" y="0"/>
            <a:ext cx="11845491" cy="629476"/>
          </a:xfrm>
          <a:prstGeom prst="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R="0" lvl="0" indent="0" algn="ctr" defTabSz="957263" fontAlgn="auto">
              <a:spcBef>
                <a:spcPct val="5000"/>
              </a:spcBef>
              <a:spcAft>
                <a:spcPts val="0"/>
              </a:spcAft>
              <a:buClrTx/>
              <a:buSzTx/>
              <a:tabLst/>
              <a:defRPr/>
            </a:pPr>
            <a:r>
              <a:rPr lang="en-US" sz="3600" b="1" dirty="0">
                <a:ln/>
                <a:latin typeface="Tahoma" pitchFamily="34" charset="0"/>
                <a:ea typeface="Tahoma" pitchFamily="34" charset="0"/>
                <a:cs typeface="Tahoma" pitchFamily="34" charset="0"/>
              </a:rPr>
              <a:t>Slip, Trip &amp; Fall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sp>
        <p:nvSpPr>
          <p:cNvPr id="7" name="Left Arrow 10">
            <a:hlinkClick r:id="rId2" action="ppaction://hlinksldjump"/>
            <a:extLst>
              <a:ext uri="{FF2B5EF4-FFF2-40B4-BE49-F238E27FC236}">
                <a16:creationId xmlns:a16="http://schemas.microsoft.com/office/drawing/2014/main" id="{2FA5F180-D49E-4FF9-BA1E-32917CAC796D}"/>
              </a:ext>
            </a:extLst>
          </p:cNvPr>
          <p:cNvSpPr/>
          <p:nvPr/>
        </p:nvSpPr>
        <p:spPr>
          <a:xfrm>
            <a:off x="9952" y="6070600"/>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541" cmpd="sng">
                  <a:solidFill>
                    <a:srgbClr val="DDDDDD">
                      <a:shade val="88000"/>
                      <a:satMod val="110000"/>
                    </a:srgbClr>
                  </a:solidFill>
                  <a:prstDash val="solid"/>
                </a:ln>
                <a:solidFill>
                  <a:srgbClr val="0070C0"/>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Table of contents</a:t>
            </a:r>
            <a:endParaRPr kumimoji="0" lang="en-US" sz="2000" b="1" i="0" u="none" strike="noStrike" kern="1200" cap="none" spc="0" normalizeH="0" baseline="0" noProof="0" dirty="0">
              <a:ln w="10541" cmpd="sng">
                <a:solidFill>
                  <a:srgbClr val="DDDDDD">
                    <a:shade val="88000"/>
                    <a:satMod val="110000"/>
                  </a:srgbClr>
                </a:solidFill>
                <a:prstDash val="solid"/>
              </a:ln>
              <a:solidFill>
                <a:srgbClr val="0070C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F3051BD-B628-4A6C-88B4-1E143629CE26}"/>
              </a:ext>
            </a:extLst>
          </p:cNvPr>
          <p:cNvPicPr>
            <a:picLocks noChangeAspect="1"/>
          </p:cNvPicPr>
          <p:nvPr/>
        </p:nvPicPr>
        <p:blipFill rotWithShape="1">
          <a:blip r:embed="rId3">
            <a:extLst>
              <a:ext uri="{28A0092B-C50C-407E-A947-70E740481C1C}">
                <a14:useLocalDpi xmlns:a14="http://schemas.microsoft.com/office/drawing/2010/main" val="0"/>
              </a:ext>
            </a:extLst>
          </a:blip>
          <a:srcRect b="22560"/>
          <a:stretch/>
        </p:blipFill>
        <p:spPr>
          <a:xfrm>
            <a:off x="9952" y="1332101"/>
            <a:ext cx="3319901" cy="3755237"/>
          </a:xfrm>
          <a:prstGeom prst="rect">
            <a:avLst/>
          </a:prstGeom>
          <a:ln>
            <a:noFill/>
          </a:ln>
          <a:effectLst>
            <a:outerShdw blurRad="292100" dist="139700" dir="2700000" algn="tl" rotWithShape="0">
              <a:srgbClr val="333333">
                <a:alpha val="65000"/>
              </a:srgbClr>
            </a:outerShdw>
          </a:effectLst>
        </p:spPr>
      </p:pic>
      <p:graphicFrame>
        <p:nvGraphicFramePr>
          <p:cNvPr id="10" name="Table 9">
            <a:extLst>
              <a:ext uri="{FF2B5EF4-FFF2-40B4-BE49-F238E27FC236}">
                <a16:creationId xmlns:a16="http://schemas.microsoft.com/office/drawing/2014/main" id="{593DB3AA-6928-4BBA-B07B-92F31AA9C639}"/>
              </a:ext>
            </a:extLst>
          </p:cNvPr>
          <p:cNvGraphicFramePr>
            <a:graphicFrameLocks noGrp="1"/>
          </p:cNvGraphicFramePr>
          <p:nvPr>
            <p:extLst>
              <p:ext uri="{D42A27DB-BD31-4B8C-83A1-F6EECF244321}">
                <p14:modId xmlns:p14="http://schemas.microsoft.com/office/powerpoint/2010/main" val="320050869"/>
              </p:ext>
            </p:extLst>
          </p:nvPr>
        </p:nvGraphicFramePr>
        <p:xfrm>
          <a:off x="2292627" y="2081960"/>
          <a:ext cx="9697151" cy="1905000"/>
        </p:xfrm>
        <a:graphic>
          <a:graphicData uri="http://schemas.openxmlformats.org/drawingml/2006/table">
            <a:tbl>
              <a:tblPr firstRow="1" bandRow="1">
                <a:tableStyleId>{7DF18680-E054-41AD-8BC1-D1AEF772440D}</a:tableStyleId>
              </a:tblPr>
              <a:tblGrid>
                <a:gridCol w="360179">
                  <a:extLst>
                    <a:ext uri="{9D8B030D-6E8A-4147-A177-3AD203B41FA5}">
                      <a16:colId xmlns:a16="http://schemas.microsoft.com/office/drawing/2014/main" val="20000"/>
                    </a:ext>
                  </a:extLst>
                </a:gridCol>
                <a:gridCol w="5184908">
                  <a:extLst>
                    <a:ext uri="{9D8B030D-6E8A-4147-A177-3AD203B41FA5}">
                      <a16:colId xmlns:a16="http://schemas.microsoft.com/office/drawing/2014/main" val="20001"/>
                    </a:ext>
                  </a:extLst>
                </a:gridCol>
                <a:gridCol w="1055915">
                  <a:extLst>
                    <a:ext uri="{9D8B030D-6E8A-4147-A177-3AD203B41FA5}">
                      <a16:colId xmlns:a16="http://schemas.microsoft.com/office/drawing/2014/main" val="3270702318"/>
                    </a:ext>
                  </a:extLst>
                </a:gridCol>
                <a:gridCol w="1088571">
                  <a:extLst>
                    <a:ext uri="{9D8B030D-6E8A-4147-A177-3AD203B41FA5}">
                      <a16:colId xmlns:a16="http://schemas.microsoft.com/office/drawing/2014/main" val="3065041249"/>
                    </a:ext>
                  </a:extLst>
                </a:gridCol>
                <a:gridCol w="1021508">
                  <a:extLst>
                    <a:ext uri="{9D8B030D-6E8A-4147-A177-3AD203B41FA5}">
                      <a16:colId xmlns:a16="http://schemas.microsoft.com/office/drawing/2014/main" val="20003"/>
                    </a:ext>
                  </a:extLst>
                </a:gridCol>
                <a:gridCol w="986070">
                  <a:extLst>
                    <a:ext uri="{9D8B030D-6E8A-4147-A177-3AD203B41FA5}">
                      <a16:colId xmlns:a16="http://schemas.microsoft.com/office/drawing/2014/main" val="1740478292"/>
                    </a:ext>
                  </a:extLst>
                </a:gridCol>
              </a:tblGrid>
              <a:tr h="568744">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rgbClr val="3366CC"/>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Activity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538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1</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latin typeface="Calibri" panose="020F0502020204030204" pitchFamily="34" charset="0"/>
                          <a:hlinkClick r:id="rId4" action="ppaction://hlinksldjump"/>
                        </a:rPr>
                        <a:t>Hoist Roustabout was working on the cellar to position one element of the Cellar </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HiPo#77</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positioning of the cellar </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FAC</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C4P</a:t>
                      </a:r>
                    </a:p>
                  </a:txBody>
                  <a:tcPr>
                    <a:solidFill>
                      <a:srgbClr val="AFDC7E"/>
                    </a:solidFill>
                  </a:tcPr>
                </a:tc>
                <a:extLst>
                  <a:ext uri="{0D108BD9-81ED-4DB2-BD59-A6C34878D82A}">
                    <a16:rowId xmlns:a16="http://schemas.microsoft.com/office/drawing/2014/main" val="975535659"/>
                  </a:ext>
                </a:extLst>
              </a:tr>
              <a:tr h="538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2</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5" action="ppaction://hlinksldjump"/>
                        </a:rPr>
                        <a:t>While the Steel Fixer was stepping onto the shuttering runner</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LTI#02</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Formwork, Steel Fixing </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C3P</a:t>
                      </a:r>
                    </a:p>
                  </a:txBody>
                  <a:tcPr>
                    <a:solidFill>
                      <a:srgbClr val="AFDC7E"/>
                    </a:solidFill>
                  </a:tcPr>
                </a:tc>
                <a:extLst>
                  <a:ext uri="{0D108BD9-81ED-4DB2-BD59-A6C34878D82A}">
                    <a16:rowId xmlns:a16="http://schemas.microsoft.com/office/drawing/2014/main" val="3345145213"/>
                  </a:ext>
                </a:extLst>
              </a:tr>
            </a:tbl>
          </a:graphicData>
        </a:graphic>
      </p:graphicFrame>
    </p:spTree>
    <p:extLst>
      <p:ext uri="{BB962C8B-B14F-4D97-AF65-F5344CB8AC3E}">
        <p14:creationId xmlns:p14="http://schemas.microsoft.com/office/powerpoint/2010/main" val="3075856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id="{BFD29869-37A4-4F29-AC00-04D63ACDA487}"/>
              </a:ext>
            </a:extLst>
          </p:cNvPr>
          <p:cNvSpPr txBox="1">
            <a:spLocks noChangeArrowheads="1"/>
          </p:cNvSpPr>
          <p:nvPr/>
        </p:nvSpPr>
        <p:spPr bwMode="auto">
          <a:xfrm>
            <a:off x="352425" y="-3173"/>
            <a:ext cx="11839575" cy="590931"/>
          </a:xfrm>
          <a:prstGeom prst="rect">
            <a:avLst/>
          </a:prstGeom>
          <a:solidFill>
            <a:srgbClr val="FFC000"/>
          </a:solidFill>
          <a:ln w="9525">
            <a:noFill/>
            <a:miter lim="800000"/>
            <a:headEnd/>
            <a:tailEnd/>
          </a:ln>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57263" rtl="0" eaLnBrk="1" fontAlgn="auto" latinLnBrk="0" hangingPunct="1">
              <a:lnSpc>
                <a:spcPct val="90000"/>
              </a:lnSpc>
              <a:spcBef>
                <a:spcPct val="5000"/>
              </a:spcBef>
              <a:spcAft>
                <a:spcPts val="0"/>
              </a:spcAft>
              <a:buClrTx/>
              <a:buSzTx/>
              <a:buFontTx/>
              <a:buNone/>
              <a:tabLst/>
              <a:defRPr/>
            </a:pPr>
            <a:r>
              <a:rPr kumimoji="0" lang="en-US" sz="3600" b="1" i="0" u="none" strike="noStrike" kern="1200" normalizeH="0" baseline="0" noProof="0" dirty="0">
                <a:ln/>
                <a:uLnTx/>
                <a:uFillTx/>
                <a:latin typeface="Tahoma" pitchFamily="34" charset="0"/>
                <a:ea typeface="Tahoma" pitchFamily="34" charset="0"/>
                <a:cs typeface="Tahoma" pitchFamily="34" charset="0"/>
              </a:rPr>
              <a:t>Drops</a:t>
            </a:r>
            <a:r>
              <a:rPr kumimoji="0" lang="en-US" sz="3600" b="1" i="0" u="none" strike="noStrike" kern="1200" normalizeH="0" baseline="0" noProof="0" dirty="0">
                <a:ln/>
                <a:solidFill>
                  <a:schemeClr val="accent3"/>
                </a:solidFill>
                <a:uLnTx/>
                <a:uFillTx/>
                <a:latin typeface="Tahoma" pitchFamily="34" charset="0"/>
                <a:ea typeface="Tahoma" pitchFamily="34" charset="0"/>
                <a:cs typeface="Tahoma" pitchFamily="34" charset="0"/>
              </a:rPr>
              <a:t> </a:t>
            </a:r>
          </a:p>
        </p:txBody>
      </p:sp>
      <p:sp>
        <p:nvSpPr>
          <p:cNvPr id="7" name="Left Arrow 10">
            <a:hlinkClick r:id="rId3" action="ppaction://hlinksldjump"/>
            <a:extLst>
              <a:ext uri="{FF2B5EF4-FFF2-40B4-BE49-F238E27FC236}">
                <a16:creationId xmlns:a16="http://schemas.microsoft.com/office/drawing/2014/main" id="{FD472433-AC35-4B6A-8FEE-7D4049DC0C41}"/>
              </a:ext>
            </a:extLst>
          </p:cNvPr>
          <p:cNvSpPr/>
          <p:nvPr/>
        </p:nvSpPr>
        <p:spPr>
          <a:xfrm>
            <a:off x="9952" y="6108700"/>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541" cmpd="sng">
                  <a:solidFill>
                    <a:srgbClr val="DDDDDD">
                      <a:shade val="88000"/>
                      <a:satMod val="110000"/>
                    </a:srgbClr>
                  </a:solidFill>
                  <a:prstDash val="solid"/>
                </a:ln>
                <a:solidFill>
                  <a:srgbClr val="0070C0"/>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Table of contents</a:t>
            </a:r>
            <a:endParaRPr kumimoji="0" lang="en-US" sz="2000" b="1" i="0" u="none" strike="noStrike" kern="1200" cap="none" spc="0" normalizeH="0" baseline="0" noProof="0" dirty="0">
              <a:ln w="10541" cmpd="sng">
                <a:solidFill>
                  <a:srgbClr val="DDDDDD">
                    <a:shade val="88000"/>
                    <a:satMod val="110000"/>
                  </a:srgbClr>
                </a:solidFill>
                <a:prstDash val="solid"/>
              </a:ln>
              <a:solidFill>
                <a:srgbClr val="0070C0"/>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41CFBC3B-8C32-4428-B77B-AC420616B92D}"/>
              </a:ext>
            </a:extLst>
          </p:cNvPr>
          <p:cNvGraphicFramePr>
            <a:graphicFrameLocks noGrp="1"/>
          </p:cNvGraphicFramePr>
          <p:nvPr>
            <p:extLst>
              <p:ext uri="{D42A27DB-BD31-4B8C-83A1-F6EECF244321}">
                <p14:modId xmlns:p14="http://schemas.microsoft.com/office/powerpoint/2010/main" val="629015594"/>
              </p:ext>
            </p:extLst>
          </p:nvPr>
        </p:nvGraphicFramePr>
        <p:xfrm>
          <a:off x="2292627" y="535436"/>
          <a:ext cx="9360338" cy="5269467"/>
        </p:xfrm>
        <a:graphic>
          <a:graphicData uri="http://schemas.openxmlformats.org/drawingml/2006/table">
            <a:tbl>
              <a:tblPr firstRow="1" bandRow="1">
                <a:tableStyleId>{7DF18680-E054-41AD-8BC1-D1AEF772440D}</a:tableStyleId>
              </a:tblPr>
              <a:tblGrid>
                <a:gridCol w="552173">
                  <a:extLst>
                    <a:ext uri="{9D8B030D-6E8A-4147-A177-3AD203B41FA5}">
                      <a16:colId xmlns:a16="http://schemas.microsoft.com/office/drawing/2014/main" val="20000"/>
                    </a:ext>
                  </a:extLst>
                </a:gridCol>
                <a:gridCol w="4308568">
                  <a:extLst>
                    <a:ext uri="{9D8B030D-6E8A-4147-A177-3AD203B41FA5}">
                      <a16:colId xmlns:a16="http://schemas.microsoft.com/office/drawing/2014/main" val="20001"/>
                    </a:ext>
                  </a:extLst>
                </a:gridCol>
                <a:gridCol w="1056621">
                  <a:extLst>
                    <a:ext uri="{9D8B030D-6E8A-4147-A177-3AD203B41FA5}">
                      <a16:colId xmlns:a16="http://schemas.microsoft.com/office/drawing/2014/main" val="3270702318"/>
                    </a:ext>
                  </a:extLst>
                </a:gridCol>
                <a:gridCol w="1308659">
                  <a:extLst>
                    <a:ext uri="{9D8B030D-6E8A-4147-A177-3AD203B41FA5}">
                      <a16:colId xmlns:a16="http://schemas.microsoft.com/office/drawing/2014/main" val="3065041249"/>
                    </a:ext>
                  </a:extLst>
                </a:gridCol>
                <a:gridCol w="930603">
                  <a:extLst>
                    <a:ext uri="{9D8B030D-6E8A-4147-A177-3AD203B41FA5}">
                      <a16:colId xmlns:a16="http://schemas.microsoft.com/office/drawing/2014/main" val="20003"/>
                    </a:ext>
                  </a:extLst>
                </a:gridCol>
                <a:gridCol w="1203714">
                  <a:extLst>
                    <a:ext uri="{9D8B030D-6E8A-4147-A177-3AD203B41FA5}">
                      <a16:colId xmlns:a16="http://schemas.microsoft.com/office/drawing/2014/main" val="1740478292"/>
                    </a:ext>
                  </a:extLst>
                </a:gridCol>
              </a:tblGrid>
              <a:tr h="732557">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rgbClr val="3366CC"/>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Activity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508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1</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4" action="ppaction://hlinksldjump">
                            <a:extLst>
                              <a:ext uri="{A12FA001-AC4F-418D-AE19-62706E023703}">
                                <ahyp:hlinkClr xmlns:ahyp="http://schemas.microsoft.com/office/drawing/2018/hyperlinkcolor" val="tx"/>
                              </a:ext>
                            </a:extLst>
                          </a:hlinkClick>
                        </a:rPr>
                        <a:t>Dropped MWD Tool at the catwalk</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HiPo#71</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POOH Operation </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NM</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C4P</a:t>
                      </a:r>
                    </a:p>
                  </a:txBody>
                  <a:tcPr>
                    <a:solidFill>
                      <a:srgbClr val="AFDC7E"/>
                    </a:solidFill>
                  </a:tcPr>
                </a:tc>
                <a:extLst>
                  <a:ext uri="{0D108BD9-81ED-4DB2-BD59-A6C34878D82A}">
                    <a16:rowId xmlns:a16="http://schemas.microsoft.com/office/drawing/2014/main" val="2344376594"/>
                  </a:ext>
                </a:extLst>
              </a:tr>
              <a:tr h="508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2</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5" action="ppaction://hlinksldjump">
                            <a:extLst>
                              <a:ext uri="{A12FA001-AC4F-418D-AE19-62706E023703}">
                                <ahyp:hlinkClr xmlns:ahyp="http://schemas.microsoft.com/office/drawing/2018/hyperlinkcolor" val="tx"/>
                              </a:ext>
                            </a:extLst>
                          </a:hlinkClick>
                        </a:rPr>
                        <a:t>Floor man was climbing the Circulation Tank ladder</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LTI#43</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climbing ladder</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C3P</a:t>
                      </a:r>
                    </a:p>
                  </a:txBody>
                  <a:tcPr>
                    <a:solidFill>
                      <a:srgbClr val="AFDC7E"/>
                    </a:solidFill>
                  </a:tcPr>
                </a:tc>
                <a:extLst>
                  <a:ext uri="{0D108BD9-81ED-4DB2-BD59-A6C34878D82A}">
                    <a16:rowId xmlns:a16="http://schemas.microsoft.com/office/drawing/2014/main" val="3831316864"/>
                  </a:ext>
                </a:extLst>
              </a:tr>
              <a:tr h="508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3</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6" action="ppaction://hlinksldjump">
                            <a:extLst>
                              <a:ext uri="{A12FA001-AC4F-418D-AE19-62706E023703}">
                                <ahyp:hlinkClr xmlns:ahyp="http://schemas.microsoft.com/office/drawing/2018/hyperlinkcolor" val="tx"/>
                              </a:ext>
                            </a:extLst>
                          </a:hlinkClick>
                        </a:rPr>
                        <a:t>Offloading of the Power Swivel in the New location </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HiPo#81</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offloading </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EQD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C4P</a:t>
                      </a:r>
                    </a:p>
                  </a:txBody>
                  <a:tcPr>
                    <a:solidFill>
                      <a:srgbClr val="AFDC7E"/>
                    </a:solidFill>
                  </a:tcPr>
                </a:tc>
                <a:extLst>
                  <a:ext uri="{0D108BD9-81ED-4DB2-BD59-A6C34878D82A}">
                    <a16:rowId xmlns:a16="http://schemas.microsoft.com/office/drawing/2014/main" val="444550736"/>
                  </a:ext>
                </a:extLst>
              </a:tr>
              <a:tr h="508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4</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0" kern="1200" dirty="0">
                          <a:solidFill>
                            <a:schemeClr val="tx1"/>
                          </a:solidFill>
                          <a:latin typeface="+mn-lt"/>
                          <a:ea typeface="+mn-ea"/>
                          <a:cs typeface="+mn-cs"/>
                          <a:hlinkClick r:id="rId7" action="ppaction://hlinksldjump">
                            <a:extLst>
                              <a:ext uri="{A12FA001-AC4F-418D-AE19-62706E023703}">
                                <ahyp:hlinkClr xmlns:ahyp="http://schemas.microsoft.com/office/drawing/2018/hyperlinkcolor" val="tx"/>
                              </a:ext>
                            </a:extLst>
                          </a:hlinkClick>
                        </a:rPr>
                        <a:t>Prepare the rig floor and handling equipment </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HiPo#84</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RIH tubing </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NM</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C4P</a:t>
                      </a:r>
                    </a:p>
                  </a:txBody>
                  <a:tcPr>
                    <a:solidFill>
                      <a:srgbClr val="AFDC7E"/>
                    </a:solidFill>
                  </a:tcPr>
                </a:tc>
                <a:extLst>
                  <a:ext uri="{0D108BD9-81ED-4DB2-BD59-A6C34878D82A}">
                    <a16:rowId xmlns:a16="http://schemas.microsoft.com/office/drawing/2014/main" val="1081169233"/>
                  </a:ext>
                </a:extLst>
              </a:tr>
              <a:tr h="446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5</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hlinkClick r:id="rId8" action="ppaction://hlinksldjump">
                            <a:extLst>
                              <a:ext uri="{A12FA001-AC4F-418D-AE19-62706E023703}">
                                <ahyp:hlinkClr xmlns:ahyp="http://schemas.microsoft.com/office/drawing/2018/hyperlinkcolor" val="tx"/>
                              </a:ext>
                            </a:extLst>
                          </a:hlinkClick>
                        </a:rPr>
                        <a:t>Roustabout un-intentionally operated remote control to prepare the joint </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HVL#01</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RIH Tubing </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NM</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C3P</a:t>
                      </a:r>
                    </a:p>
                  </a:txBody>
                  <a:tcPr>
                    <a:solidFill>
                      <a:srgbClr val="AFDC7E"/>
                    </a:solidFill>
                  </a:tcPr>
                </a:tc>
                <a:extLst>
                  <a:ext uri="{0D108BD9-81ED-4DB2-BD59-A6C34878D82A}">
                    <a16:rowId xmlns:a16="http://schemas.microsoft.com/office/drawing/2014/main" val="3549182457"/>
                  </a:ext>
                </a:extLst>
              </a:tr>
              <a:tr h="446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6</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0" kern="1200" dirty="0">
                          <a:solidFill>
                            <a:schemeClr val="tx1"/>
                          </a:solidFill>
                          <a:latin typeface="+mn-lt"/>
                          <a:ea typeface="+mn-ea"/>
                          <a:cs typeface="+mn-cs"/>
                          <a:hlinkClick r:id="rId9" action="ppaction://hlinksldjump">
                            <a:extLst>
                              <a:ext uri="{A12FA001-AC4F-418D-AE19-62706E023703}">
                                <ahyp:hlinkClr xmlns:ahyp="http://schemas.microsoft.com/office/drawing/2018/hyperlinkcolor" val="tx"/>
                              </a:ext>
                            </a:extLst>
                          </a:hlinkClick>
                        </a:rPr>
                        <a:t>While picking up 1st joint of 2.7/8’’ PAC pipe using  3rd party elevator </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HPE#02</a:t>
                      </a: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RIH </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NM</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C3P</a:t>
                      </a:r>
                    </a:p>
                  </a:txBody>
                  <a:tcPr>
                    <a:solidFill>
                      <a:srgbClr val="AFDC7E"/>
                    </a:solidFill>
                  </a:tcPr>
                </a:tc>
                <a:extLst>
                  <a:ext uri="{0D108BD9-81ED-4DB2-BD59-A6C34878D82A}">
                    <a16:rowId xmlns:a16="http://schemas.microsoft.com/office/drawing/2014/main" val="3377463297"/>
                  </a:ext>
                </a:extLst>
              </a:tr>
              <a:tr h="2837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7</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hlinkClick r:id="rId10" action="ppaction://hlinksldjump">
                            <a:extLst>
                              <a:ext uri="{A12FA001-AC4F-418D-AE19-62706E023703}">
                                <ahyp:hlinkClr xmlns:ahyp="http://schemas.microsoft.com/office/drawing/2018/hyperlinkcolor" val="tx"/>
                              </a:ext>
                            </a:extLst>
                          </a:hlinkClick>
                        </a:rPr>
                        <a:t>mobile crane was in the process of transferring a submersible pump </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HiPo#14</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Lifting Operation</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EQD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C4P</a:t>
                      </a:r>
                    </a:p>
                  </a:txBody>
                  <a:tcPr>
                    <a:solidFill>
                      <a:srgbClr val="AFDC7E"/>
                    </a:solidFill>
                  </a:tcPr>
                </a:tc>
                <a:extLst>
                  <a:ext uri="{0D108BD9-81ED-4DB2-BD59-A6C34878D82A}">
                    <a16:rowId xmlns:a16="http://schemas.microsoft.com/office/drawing/2014/main" val="2117141747"/>
                  </a:ext>
                </a:extLst>
              </a:tr>
              <a:tr h="2837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8</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11" action="ppaction://hlinksldjump">
                            <a:extLst>
                              <a:ext uri="{A12FA001-AC4F-418D-AE19-62706E023703}">
                                <ahyp:hlinkClr xmlns:ahyp="http://schemas.microsoft.com/office/drawing/2018/hyperlinkcolor" val="tx"/>
                              </a:ext>
                            </a:extLst>
                          </a:hlinkClick>
                        </a:rPr>
                        <a:t>While laying down the 9.5/8" landing joint</a:t>
                      </a:r>
                      <a:endParaRPr lang="en-US" sz="1500" b="0" kern="1200" dirty="0">
                        <a:solidFill>
                          <a:schemeClr val="tx1"/>
                        </a:solidFill>
                        <a:latin typeface="+mn-lt"/>
                        <a:ea typeface="+mn-ea"/>
                        <a:cs typeface="+mn-cs"/>
                      </a:endParaRP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HiPo#15</a:t>
                      </a: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RIH</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EQD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C4P</a:t>
                      </a:r>
                    </a:p>
                  </a:txBody>
                  <a:tcPr>
                    <a:solidFill>
                      <a:srgbClr val="AFDC7E"/>
                    </a:solidFill>
                  </a:tcPr>
                </a:tc>
                <a:extLst>
                  <a:ext uri="{0D108BD9-81ED-4DB2-BD59-A6C34878D82A}">
                    <a16:rowId xmlns:a16="http://schemas.microsoft.com/office/drawing/2014/main" val="2119640431"/>
                  </a:ext>
                </a:extLst>
              </a:tr>
              <a:tr h="1684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9</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12" action="ppaction://hlinksldjump">
                            <a:extLst>
                              <a:ext uri="{A12FA001-AC4F-418D-AE19-62706E023703}">
                                <ahyp:hlinkClr xmlns:ahyp="http://schemas.microsoft.com/office/drawing/2018/hyperlinkcolor" val="tx"/>
                              </a:ext>
                            </a:extLst>
                          </a:hlinkClick>
                        </a:rPr>
                        <a:t>The beam pump horse head disassembled from its position.</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LTI#10 HiPo#25</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Beam Pump Installation</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C4P</a:t>
                      </a:r>
                    </a:p>
                  </a:txBody>
                  <a:tcPr>
                    <a:solidFill>
                      <a:srgbClr val="AFDC7E"/>
                    </a:solidFill>
                  </a:tcPr>
                </a:tc>
                <a:extLst>
                  <a:ext uri="{0D108BD9-81ED-4DB2-BD59-A6C34878D82A}">
                    <a16:rowId xmlns:a16="http://schemas.microsoft.com/office/drawing/2014/main" val="881568549"/>
                  </a:ext>
                </a:extLst>
              </a:tr>
            </a:tbl>
          </a:graphicData>
        </a:graphic>
      </p:graphicFrame>
      <p:pic>
        <p:nvPicPr>
          <p:cNvPr id="3" name="Picture 2" descr="A picture containing person, player, male&#10;&#10;Description automatically generated">
            <a:extLst>
              <a:ext uri="{FF2B5EF4-FFF2-40B4-BE49-F238E27FC236}">
                <a16:creationId xmlns:a16="http://schemas.microsoft.com/office/drawing/2014/main" id="{CF2659AF-BB09-4D26-A3B1-8C633DE67139}"/>
              </a:ext>
            </a:extLst>
          </p:cNvPr>
          <p:cNvPicPr>
            <a:picLocks noChangeAspect="1"/>
          </p:cNvPicPr>
          <p:nvPr/>
        </p:nvPicPr>
        <p:blipFill rotWithShape="1">
          <a:blip r:embed="rId13">
            <a:extLst>
              <a:ext uri="{28A0092B-C50C-407E-A947-70E740481C1C}">
                <a14:useLocalDpi xmlns:a14="http://schemas.microsoft.com/office/drawing/2010/main" val="0"/>
              </a:ext>
            </a:extLst>
          </a:blip>
          <a:srcRect l="12677" r="30937"/>
          <a:stretch/>
        </p:blipFill>
        <p:spPr>
          <a:xfrm>
            <a:off x="132698" y="1112705"/>
            <a:ext cx="1463742" cy="3796752"/>
          </a:xfrm>
          <a:prstGeom prst="rect">
            <a:avLst/>
          </a:prstGeom>
        </p:spPr>
      </p:pic>
    </p:spTree>
    <p:extLst>
      <p:ext uri="{BB962C8B-B14F-4D97-AF65-F5344CB8AC3E}">
        <p14:creationId xmlns:p14="http://schemas.microsoft.com/office/powerpoint/2010/main" val="1956477647"/>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89476" y="1428915"/>
            <a:ext cx="8130739" cy="4909036"/>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latin typeface="Tahoma" pitchFamily="34" charset="0"/>
                <a:ea typeface="宋体" panose="02010600030101010101" pitchFamily="2" charset="-122"/>
              </a:rPr>
              <a:t>What happened?</a:t>
            </a:r>
          </a:p>
          <a:p>
            <a:pPr marL="0" indent="0" algn="just" rtl="0" latinLnBrk="0">
              <a:spcBef>
                <a:spcPts val="0"/>
              </a:spcBef>
              <a:spcAft>
                <a:spcPts val="0"/>
              </a:spcAft>
            </a:pPr>
            <a:r>
              <a:rPr lang="en-US" sz="1200" dirty="0">
                <a:solidFill>
                  <a:srgbClr val="000000"/>
                </a:solidFill>
                <a:effectLst/>
                <a:latin typeface="Calibri" panose="020F0502020204030204" pitchFamily="34" charset="0"/>
              </a:rPr>
              <a:t>On 25</a:t>
            </a:r>
            <a:r>
              <a:rPr lang="en-US" sz="1200" baseline="30000" dirty="0">
                <a:solidFill>
                  <a:srgbClr val="000000"/>
                </a:solidFill>
                <a:effectLst/>
                <a:latin typeface="Calibri" panose="020F0502020204030204" pitchFamily="34" charset="0"/>
              </a:rPr>
              <a:t>th</a:t>
            </a:r>
            <a:r>
              <a:rPr lang="en-US" sz="1200" dirty="0">
                <a:solidFill>
                  <a:srgbClr val="000000"/>
                </a:solidFill>
                <a:effectLst/>
                <a:latin typeface="Calibri" panose="020F0502020204030204" pitchFamily="34" charset="0"/>
              </a:rPr>
              <a:t> November 2022 at </a:t>
            </a:r>
            <a:r>
              <a:rPr lang="en-US" sz="1200" b="0" i="0" dirty="0">
                <a:solidFill>
                  <a:srgbClr val="000000"/>
                </a:solidFill>
                <a:effectLst/>
                <a:latin typeface="Calibri" panose="020F0502020204030204" pitchFamily="34" charset="0"/>
              </a:rPr>
              <a:t>approximately </a:t>
            </a:r>
            <a:r>
              <a:rPr lang="en-US" sz="1200" dirty="0">
                <a:solidFill>
                  <a:srgbClr val="000000"/>
                </a:solidFill>
                <a:effectLst/>
                <a:latin typeface="Calibri" panose="020F0502020204030204" pitchFamily="34" charset="0"/>
              </a:rPr>
              <a:t>06:55 PM, Hoist Roustabout was working on the cellar to position one element of the Cellar Gratings after connecting the 2” 1502 HP hose c/w 2’’ NRV into A-Ann SOVs. While trying to check the stability of the grating using his feet; he fell into the Cellar down to his shoulders due to slide-tipped over the Cellar grating caught with its supporting frame.  Two of his co-workers were nearby and helped him to get out of the cellar. He had been sent to the nearby </a:t>
            </a:r>
            <a:r>
              <a:rPr lang="en-US" sz="1200" dirty="0" err="1">
                <a:solidFill>
                  <a:srgbClr val="000000"/>
                </a:solidFill>
                <a:effectLst/>
                <a:latin typeface="Calibri" panose="020F0502020204030204" pitchFamily="34" charset="0"/>
              </a:rPr>
              <a:t>Saih</a:t>
            </a:r>
            <a:r>
              <a:rPr lang="en-US" sz="1200" dirty="0">
                <a:solidFill>
                  <a:srgbClr val="000000"/>
                </a:solidFill>
                <a:effectLst/>
                <a:latin typeface="Calibri" panose="020F0502020204030204" pitchFamily="34" charset="0"/>
              </a:rPr>
              <a:t> </a:t>
            </a:r>
            <a:r>
              <a:rPr lang="en-US" sz="1200" dirty="0" err="1">
                <a:solidFill>
                  <a:srgbClr val="000000"/>
                </a:solidFill>
                <a:effectLst/>
                <a:latin typeface="Calibri" panose="020F0502020204030204" pitchFamily="34" charset="0"/>
              </a:rPr>
              <a:t>Rawl</a:t>
            </a:r>
            <a:r>
              <a:rPr lang="en-US" sz="1200" dirty="0">
                <a:solidFill>
                  <a:srgbClr val="000000"/>
                </a:solidFill>
                <a:effectLst/>
                <a:latin typeface="Calibri" panose="020F0502020204030204" pitchFamily="34" charset="0"/>
              </a:rPr>
              <a:t> PDO Clinic where First Aid was applied due to tender swelling in both his knees, and bruises on his chest.  IP was recommended to send</a:t>
            </a:r>
            <a:r>
              <a:rPr lang="en-US" sz="1200" dirty="0">
                <a:effectLst/>
              </a:rPr>
              <a:t> him</a:t>
            </a:r>
            <a:r>
              <a:rPr lang="en-US" sz="1200" dirty="0">
                <a:solidFill>
                  <a:srgbClr val="000000"/>
                </a:solidFill>
                <a:effectLst/>
                <a:latin typeface="Calibri" panose="020F0502020204030204" pitchFamily="34" charset="0"/>
              </a:rPr>
              <a:t> to Nizwa for X-ray. , X-ray revealed no fracture, and the IP was back to his regular duty.</a:t>
            </a:r>
            <a:endParaRPr lang="en-US" sz="1200" dirty="0"/>
          </a:p>
          <a:p>
            <a:pPr marL="0" marR="0" algn="just">
              <a:spcBef>
                <a:spcPts val="0"/>
              </a:spcBef>
              <a:spcAft>
                <a:spcPts val="0"/>
              </a:spcAft>
            </a:pPr>
            <a:r>
              <a:rPr lang="en-US" sz="1200" dirty="0">
                <a:latin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altLang="zh-CN" sz="1600" b="1" dirty="0">
                <a:solidFill>
                  <a:srgbClr val="0070C0"/>
                </a:solidFill>
                <a:latin typeface="Tahoma" pitchFamily="34" charset="0"/>
                <a:ea typeface="宋体" panose="02010600030101010101" pitchFamily="2" charset="-122"/>
              </a:rPr>
              <a:t>Why it happened/Finding :</a:t>
            </a:r>
          </a:p>
          <a:p>
            <a:pPr marL="171450" indent="-171450">
              <a:buFont typeface="Arial" panose="020B0604020202020204" pitchFamily="34" charset="0"/>
              <a:buChar char="•"/>
            </a:pPr>
            <a:r>
              <a:rPr lang="en-US" sz="1200" dirty="0">
                <a:latin typeface="Calibri" panose="020F0502020204030204" pitchFamily="34" charset="0"/>
                <a:cs typeface="Arial" panose="020B0604020202020204" pitchFamily="34" charset="0"/>
              </a:rPr>
              <a:t>The grating wasn’t placed firmly, and RA stepped on it.</a:t>
            </a:r>
          </a:p>
          <a:p>
            <a:pPr marL="171450" indent="-171450">
              <a:buFont typeface="Arial" panose="020B0604020202020204" pitchFamily="34" charset="0"/>
              <a:buChar char="•"/>
            </a:pPr>
            <a:r>
              <a:rPr lang="en-US" sz="1200" dirty="0">
                <a:latin typeface="Calibri" panose="020F0502020204030204" pitchFamily="34" charset="0"/>
                <a:cs typeface="Arial" panose="020B0604020202020204" pitchFamily="34" charset="0"/>
              </a:rPr>
              <a:t>Specific procedure for removing and replacing grating wasn't available.</a:t>
            </a:r>
          </a:p>
          <a:p>
            <a:pPr marL="171450" indent="-171450">
              <a:buFont typeface="Arial" panose="020B0604020202020204" pitchFamily="34" charset="0"/>
              <a:buChar char="•"/>
            </a:pPr>
            <a:r>
              <a:rPr lang="en-US" sz="1200" dirty="0">
                <a:latin typeface="Calibri" panose="020F0502020204030204" pitchFamily="34" charset="0"/>
                <a:cs typeface="Arial" panose="020B0604020202020204" pitchFamily="34" charset="0"/>
              </a:rPr>
              <a:t>Neither RA  nor his co-workers have used the full-</a:t>
            </a:r>
            <a:r>
              <a:rPr lang="en-GB" sz="1200" dirty="0">
                <a:latin typeface="Calibri" panose="020F0502020204030204" pitchFamily="34" charset="0"/>
                <a:cs typeface="Arial" panose="020B0604020202020204" pitchFamily="34" charset="0"/>
              </a:rPr>
              <a:t>body harness and fall arrester during this task.</a:t>
            </a:r>
          </a:p>
          <a:p>
            <a:pPr marL="171450" indent="-171450">
              <a:buFont typeface="Arial" panose="020B0604020202020204" pitchFamily="34" charset="0"/>
              <a:buChar char="•"/>
            </a:pPr>
            <a:r>
              <a:rPr lang="en-US" sz="1200" dirty="0">
                <a:latin typeface="Calibri" panose="020F0502020204030204" pitchFamily="34" charset="0"/>
                <a:cs typeface="Arial" panose="020B0604020202020204" pitchFamily="34" charset="0"/>
              </a:rPr>
              <a:t>RA is 8 years cumulative experience , 6 years with CPDS.</a:t>
            </a:r>
            <a:endParaRPr lang="en-GB" sz="1200" dirty="0">
              <a:latin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Arial" panose="020B0604020202020204" pitchFamily="34" charset="0"/>
              </a:rPr>
              <a:t>PTW ,TRIC card and JSA was in place.</a:t>
            </a:r>
          </a:p>
          <a:p>
            <a:pPr marL="171450" indent="-171450">
              <a:buFont typeface="Arial" panose="020B0604020202020204" pitchFamily="34" charset="0"/>
              <a:buChar char="•"/>
            </a:pPr>
            <a:endParaRPr lang="en-US" sz="900" dirty="0"/>
          </a:p>
          <a:p>
            <a:pPr algn="just">
              <a:defRPr/>
            </a:pPr>
            <a:r>
              <a:rPr lang="en-US" sz="1600" b="1" dirty="0">
                <a:solidFill>
                  <a:srgbClr val="0070C0"/>
                </a:solidFill>
                <a:latin typeface="Tahoma" pitchFamily="34" charset="0"/>
                <a:ea typeface="宋体" panose="02010600030101010101" pitchFamily="2" charset="-122"/>
              </a:rPr>
              <a:t>If it is repeated, Why is it repeated:</a:t>
            </a:r>
          </a:p>
          <a:p>
            <a:pPr marL="234950" indent="-234950" algn="just">
              <a:spcBef>
                <a:spcPts val="0"/>
              </a:spcBef>
              <a:buFont typeface="Symbol" panose="05050102010706020507" pitchFamily="18" charset="2"/>
              <a:buChar char=""/>
            </a:pPr>
            <a:r>
              <a:rPr lang="en-US" sz="1200" dirty="0">
                <a:latin typeface="Calibri" panose="020F0502020204030204" pitchFamily="34" charset="0"/>
                <a:cs typeface="Arial" panose="020B0604020202020204" pitchFamily="34" charset="0"/>
              </a:rPr>
              <a:t>Similar incident happened with other PDO Contractor: Inadequate Corrective actions for cellar grating design. </a:t>
            </a:r>
            <a:endParaRPr lang="en-US" sz="1200" i="0" dirty="0">
              <a:latin typeface="Calibri" panose="020F0502020204030204" pitchFamily="34" charset="0"/>
              <a:cs typeface="Arial" panose="020B0604020202020204" pitchFamily="34" charset="0"/>
            </a:endParaRPr>
          </a:p>
          <a:p>
            <a:pPr marL="234950" indent="-234950" algn="just">
              <a:spcBef>
                <a:spcPts val="0"/>
              </a:spcBef>
              <a:buFont typeface="Symbol" panose="05050102010706020507" pitchFamily="18" charset="2"/>
              <a:buChar char=""/>
            </a:pPr>
            <a:endParaRPr lang="en-US" sz="1200" i="0" dirty="0">
              <a:latin typeface="Calibri" panose="020F0502020204030204" pitchFamily="34" charset="0"/>
              <a:cs typeface="Arial" panose="020B0604020202020204" pitchFamily="34" charset="0"/>
            </a:endParaRPr>
          </a:p>
          <a:p>
            <a:pPr marL="114300" indent="-114300" algn="just">
              <a:defRPr/>
            </a:pPr>
            <a:r>
              <a:rPr lang="en-US" sz="1600" b="1" dirty="0">
                <a:solidFill>
                  <a:srgbClr val="0070C0"/>
                </a:solidFill>
                <a:latin typeface="Tahoma" pitchFamily="34" charset="0"/>
                <a:ea typeface="宋体" panose="02010600030101010101" pitchFamily="2" charset="-122"/>
              </a:rPr>
              <a:t>Learning from this incident :</a:t>
            </a:r>
          </a:p>
          <a:p>
            <a:pPr marL="171450" indent="-171450">
              <a:buFont typeface="Arial" panose="020B0604020202020204" pitchFamily="34" charset="0"/>
              <a:buChar char="•"/>
            </a:pPr>
            <a:r>
              <a:rPr lang="en-US" sz="1200" dirty="0">
                <a:latin typeface="Calibri" panose="020F0502020204030204" pitchFamily="34" charset="0"/>
                <a:cs typeface="Arial" panose="020B0604020202020204" pitchFamily="34" charset="0"/>
              </a:rPr>
              <a:t>Do not step on the gratings without confirming its firmly set. </a:t>
            </a:r>
          </a:p>
          <a:p>
            <a:pPr marL="171450" indent="-171450">
              <a:buFont typeface="Arial" panose="020B0604020202020204" pitchFamily="34" charset="0"/>
              <a:buChar char="•"/>
            </a:pPr>
            <a:r>
              <a:rPr lang="en-US" sz="1200" dirty="0">
                <a:latin typeface="Calibri" panose="020F0502020204030204" pitchFamily="34" charset="0"/>
                <a:cs typeface="Arial" panose="020B0604020202020204" pitchFamily="34" charset="0"/>
              </a:rPr>
              <a:t>During TBT Driller to discuss the use of push pull stick to ensure the gratings are stable and set firmly. </a:t>
            </a:r>
          </a:p>
          <a:p>
            <a:pPr marL="171450" indent="-171450">
              <a:buFont typeface="Arial" panose="020B0604020202020204" pitchFamily="34" charset="0"/>
              <a:buChar char="•"/>
            </a:pPr>
            <a:r>
              <a:rPr lang="en-US" sz="1200" dirty="0">
                <a:latin typeface="Calibri" panose="020F0502020204030204" pitchFamily="34" charset="0"/>
                <a:cs typeface="Arial" panose="020B0604020202020204" pitchFamily="34" charset="0"/>
              </a:rPr>
              <a:t>Rig manager to ensure crew members use fall arrestors while working around the cellar area.</a:t>
            </a:r>
          </a:p>
          <a:p>
            <a:pPr marL="171450" indent="-171450">
              <a:buFont typeface="Arial" panose="020B0604020202020204" pitchFamily="34" charset="0"/>
              <a:buChar char="•"/>
            </a:pPr>
            <a:r>
              <a:rPr lang="en-US" sz="1200" dirty="0">
                <a:latin typeface="Calibri" panose="020F0502020204030204" pitchFamily="34" charset="0"/>
                <a:cs typeface="Arial" panose="020B0604020202020204" pitchFamily="34" charset="0"/>
              </a:rPr>
              <a:t>Engineering team to review design of grating.</a:t>
            </a:r>
          </a:p>
          <a:p>
            <a:pPr marL="171450" indent="-171450">
              <a:buFont typeface="Arial" panose="020B0604020202020204" pitchFamily="34" charset="0"/>
              <a:buChar char="•"/>
            </a:pPr>
            <a:r>
              <a:rPr lang="en-US" sz="1200" dirty="0">
                <a:latin typeface="Calibri" panose="020F0502020204030204" pitchFamily="34" charset="0"/>
                <a:cs typeface="Arial" panose="020B0604020202020204" pitchFamily="34" charset="0"/>
              </a:rPr>
              <a:t>supporting frame to have stopper or bolting to keep it in place that can only be set correctly. </a:t>
            </a:r>
          </a:p>
          <a:p>
            <a:pPr marL="171450" indent="-171450">
              <a:buFont typeface="Arial" panose="020B0604020202020204" pitchFamily="34" charset="0"/>
              <a:buChar char="•"/>
            </a:pPr>
            <a:r>
              <a:rPr lang="en-US" sz="1200" dirty="0">
                <a:latin typeface="Calibri" panose="020F0502020204030204" pitchFamily="34" charset="0"/>
                <a:cs typeface="Arial" panose="020B0604020202020204" pitchFamily="34" charset="0"/>
              </a:rPr>
              <a:t>ensure the cellar is adequately covered with fixed , stable gratings.</a:t>
            </a: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366955" y="590124"/>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lang="en-GB" sz="1200" b="1" dirty="0">
                <a:solidFill>
                  <a:srgbClr val="4472C4"/>
                </a:solidFill>
                <a:latin typeface="Tahoma" pitchFamily="34" charset="0"/>
              </a:rPr>
              <a:t>25/11/2022</a:t>
            </a:r>
            <a:r>
              <a:rPr lang="en-US" sz="1200" b="1" dirty="0">
                <a:solidFill>
                  <a:srgbClr val="4472C4"/>
                </a:solidFill>
                <a:latin typeface="Tahoma" pitchFamily="34" charset="0"/>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lang="en-US" sz="1200" b="1" dirty="0">
                <a:solidFill>
                  <a:srgbClr val="4472C4"/>
                </a:solidFill>
                <a:latin typeface="Tahoma" pitchFamily="34" charset="0"/>
              </a:rPr>
              <a:t>HiPo#77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Slip,Trip &amp; Fall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lang="en-US" sz="1600" b="1" dirty="0">
                <a:solidFill>
                  <a:srgbClr val="4472C4"/>
                </a:solidFill>
                <a:latin typeface="Tahoma" pitchFamily="34" charset="0"/>
              </a:rPr>
              <a:t> </a:t>
            </a:r>
            <a:r>
              <a:rPr lang="en-US" sz="1200" b="1" dirty="0">
                <a:solidFill>
                  <a:srgbClr val="4472C4"/>
                </a:solidFill>
                <a:latin typeface="Tahoma" pitchFamily="34" charset="0"/>
              </a:rPr>
              <a:t>C4P       </a:t>
            </a:r>
            <a:r>
              <a:rPr lang="en-US" sz="1400" b="1" dirty="0">
                <a:solidFill>
                  <a:prstClr val="black"/>
                </a:solidFill>
                <a:latin typeface="Tahoma" pitchFamily="34" charset="0"/>
              </a:rPr>
              <a:t>Activity:</a:t>
            </a:r>
            <a:r>
              <a:rPr lang="en-US" sz="1200" b="1" dirty="0">
                <a:solidFill>
                  <a:srgbClr val="4472C4"/>
                </a:solidFill>
                <a:latin typeface="Tahoma" pitchFamily="34" charset="0"/>
              </a:rPr>
              <a:t> positioning of the cellar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
        <p:nvSpPr>
          <p:cNvPr id="14" name="Rectangle 13">
            <a:extLst>
              <a:ext uri="{FF2B5EF4-FFF2-40B4-BE49-F238E27FC236}">
                <a16:creationId xmlns:a16="http://schemas.microsoft.com/office/drawing/2014/main" id="{27AC772E-6015-4076-A0DC-005445BF4556}"/>
              </a:ext>
            </a:extLst>
          </p:cNvPr>
          <p:cNvSpPr/>
          <p:nvPr/>
        </p:nvSpPr>
        <p:spPr>
          <a:xfrm>
            <a:off x="416361" y="960415"/>
            <a:ext cx="8293361" cy="400110"/>
          </a:xfrm>
          <a:prstGeom prst="rect">
            <a:avLst/>
          </a:prstGeom>
          <a:solidFill>
            <a:srgbClr val="FFC91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lang="en-US" b="1" dirty="0">
                <a:solidFill>
                  <a:srgbClr val="FF0000"/>
                </a:solidFill>
                <a:latin typeface="Calibri" panose="020F0502020204030204"/>
              </a:rPr>
              <a:t>Rigs &amp; Hoist. Rig Manager, Tool pusher, HSV.</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2" name="TextBox 1">
            <a:extLst>
              <a:ext uri="{FF2B5EF4-FFF2-40B4-BE49-F238E27FC236}">
                <a16:creationId xmlns:a16="http://schemas.microsoft.com/office/drawing/2014/main" id="{37538639-A042-59B0-32CB-7A323A17496B}"/>
              </a:ext>
            </a:extLst>
          </p:cNvPr>
          <p:cNvSpPr txBox="1"/>
          <p:nvPr/>
        </p:nvSpPr>
        <p:spPr>
          <a:xfrm>
            <a:off x="2118539" y="6337951"/>
            <a:ext cx="5599975" cy="358816"/>
          </a:xfrm>
          <a:prstGeom prst="rect">
            <a:avLst/>
          </a:prstGeom>
          <a:solidFill>
            <a:schemeClr val="accent1"/>
          </a:solidFill>
        </p:spPr>
        <p:txBody>
          <a:bodyPr wrap="square" rtlCol="0">
            <a:spAutoFit/>
          </a:bodyPr>
          <a:lstStyle/>
          <a:p>
            <a:pPr algn="ctr">
              <a:lnSpc>
                <a:spcPct val="115000"/>
              </a:lnSpc>
            </a:pPr>
            <a:r>
              <a:rPr lang="en-US" sz="1600" b="1" dirty="0">
                <a:solidFill>
                  <a:srgbClr val="FFFF00"/>
                </a:solidFill>
                <a:latin typeface="Tahoma" pitchFamily="34" charset="0"/>
                <a:ea typeface="MS PGothic" pitchFamily="34" charset="-128"/>
              </a:rPr>
              <a:t>Ensure grating is firmly set before stepping on it.</a:t>
            </a:r>
          </a:p>
        </p:txBody>
      </p:sp>
      <p:sp>
        <p:nvSpPr>
          <p:cNvPr id="3" name="Title 1">
            <a:extLst>
              <a:ext uri="{FF2B5EF4-FFF2-40B4-BE49-F238E27FC236}">
                <a16:creationId xmlns:a16="http://schemas.microsoft.com/office/drawing/2014/main" id="{F51D3FE6-E3DE-A847-40CF-6FD3CF77EA06}"/>
              </a:ext>
            </a:extLst>
          </p:cNvPr>
          <p:cNvSpPr txBox="1">
            <a:spLocks/>
          </p:cNvSpPr>
          <p:nvPr/>
        </p:nvSpPr>
        <p:spPr>
          <a:xfrm>
            <a:off x="366955" y="9123"/>
            <a:ext cx="11825045" cy="532596"/>
          </a:xfrm>
          <a:prstGeom prst="rect">
            <a:avLst/>
          </a:prstGeom>
          <a:solidFill>
            <a:schemeClr val="accent4"/>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lang="en-US" sz="1200" b="1" dirty="0">
                <a:solidFill>
                  <a:srgbClr val="4472C4"/>
                </a:solidFill>
                <a:latin typeface="Tahoma" pitchFamily="34" charset="0"/>
                <a:ea typeface="+mn-ea"/>
                <a:cs typeface="+mn-cs"/>
              </a:rPr>
              <a:t>	</a:t>
            </a:r>
          </a:p>
        </p:txBody>
      </p:sp>
      <p:pic>
        <p:nvPicPr>
          <p:cNvPr id="7" name="Picture 6">
            <a:extLst>
              <a:ext uri="{FF2B5EF4-FFF2-40B4-BE49-F238E27FC236}">
                <a16:creationId xmlns:a16="http://schemas.microsoft.com/office/drawing/2014/main" id="{B9BC9B67-0D51-7BCF-008E-A3207D176F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36182" y="1920274"/>
            <a:ext cx="3057727" cy="184863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8990B26-B182-719D-1941-09867A8ED1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5588" y="4013054"/>
            <a:ext cx="3057728" cy="1990664"/>
          </a:xfrm>
          <a:prstGeom prst="rect">
            <a:avLst/>
          </a:prstGeom>
          <a:ln>
            <a:noFill/>
          </a:ln>
          <a:effectLst>
            <a:outerShdw blurRad="292100" dist="139700" dir="2700000" algn="tl" rotWithShape="0">
              <a:srgbClr val="333333">
                <a:alpha val="65000"/>
              </a:srgbClr>
            </a:outerShdw>
          </a:effectLst>
        </p:spPr>
      </p:pic>
      <p:grpSp>
        <p:nvGrpSpPr>
          <p:cNvPr id="6" name="Group 131">
            <a:extLst>
              <a:ext uri="{FF2B5EF4-FFF2-40B4-BE49-F238E27FC236}">
                <a16:creationId xmlns:a16="http://schemas.microsoft.com/office/drawing/2014/main" id="{EE6CA3EA-C8F4-A159-468A-C26F1986F69A}"/>
              </a:ext>
            </a:extLst>
          </p:cNvPr>
          <p:cNvGrpSpPr>
            <a:grpSpLocks/>
          </p:cNvGrpSpPr>
          <p:nvPr/>
        </p:nvGrpSpPr>
        <p:grpSpPr bwMode="auto">
          <a:xfrm>
            <a:off x="11706766" y="3262745"/>
            <a:ext cx="336550" cy="417715"/>
            <a:chOff x="3504" y="544"/>
            <a:chExt cx="2287" cy="1855"/>
          </a:xfrm>
        </p:grpSpPr>
        <p:sp>
          <p:nvSpPr>
            <p:cNvPr id="9" name="Line 129">
              <a:extLst>
                <a:ext uri="{FF2B5EF4-FFF2-40B4-BE49-F238E27FC236}">
                  <a16:creationId xmlns:a16="http://schemas.microsoft.com/office/drawing/2014/main" id="{485C8755-DB15-72E3-233D-30793DD9BE32}"/>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Line 130">
              <a:extLst>
                <a:ext uri="{FF2B5EF4-FFF2-40B4-BE49-F238E27FC236}">
                  <a16:creationId xmlns:a16="http://schemas.microsoft.com/office/drawing/2014/main" id="{2C437455-0D51-1336-2D2B-C9B0B37D718F}"/>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
        <p:nvSpPr>
          <p:cNvPr id="11" name="Freeform 132">
            <a:extLst>
              <a:ext uri="{FF2B5EF4-FFF2-40B4-BE49-F238E27FC236}">
                <a16:creationId xmlns:a16="http://schemas.microsoft.com/office/drawing/2014/main" id="{D5B75309-8418-1455-D525-AFB9B4004F43}"/>
              </a:ext>
            </a:extLst>
          </p:cNvPr>
          <p:cNvSpPr>
            <a:spLocks/>
          </p:cNvSpPr>
          <p:nvPr/>
        </p:nvSpPr>
        <p:spPr bwMode="auto">
          <a:xfrm>
            <a:off x="11702524" y="5546518"/>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84311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526005" y="1207387"/>
            <a:ext cx="10928195" cy="523220"/>
          </a:xfrm>
          <a:prstGeom prst="rect">
            <a:avLst/>
          </a:prstGeom>
        </p:spPr>
        <p:txBody>
          <a:bodyPr wrap="square">
            <a:spAutoFit/>
          </a:bodyPr>
          <a:lstStyle/>
          <a:p>
            <a:pPr marL="342900" indent="-342900">
              <a:defRPr/>
            </a:pPr>
            <a:r>
              <a:rPr lang="en-US" sz="1400" b="1" dirty="0">
                <a:solidFill>
                  <a:srgbClr val="FF0000"/>
                </a:solidFill>
                <a:latin typeface="Tahoma" pitchFamily="34" charset="0"/>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526006" y="2532536"/>
            <a:ext cx="10928195" cy="3031599"/>
          </a:xfrm>
          <a:prstGeom prst="rect">
            <a:avLst/>
          </a:prstGeom>
        </p:spPr>
        <p:txBody>
          <a:bodyPr wrap="square">
            <a:spAutoFit/>
          </a:bodyPr>
          <a:lstStyle/>
          <a:p>
            <a:pPr marL="342900" indent="-342900">
              <a:defRPr/>
            </a:pPr>
            <a:r>
              <a:rPr lang="en-US" b="1" dirty="0">
                <a:latin typeface="Tahoma" pitchFamily="34" charset="0"/>
              </a:rPr>
              <a:t>Confirm the following:</a:t>
            </a:r>
          </a:p>
          <a:p>
            <a:pPr marL="342900" indent="-342900">
              <a:defRPr/>
            </a:pPr>
            <a:endParaRPr lang="en-US" b="1" dirty="0">
              <a:latin typeface="Tahoma" pitchFamily="34" charset="0"/>
            </a:endParaRPr>
          </a:p>
          <a:p>
            <a:pPr marL="342900" indent="-342900">
              <a:buFont typeface="+mj-lt"/>
              <a:buAutoNum type="arabicPeriod"/>
            </a:pPr>
            <a:r>
              <a:rPr lang="en-US" sz="1600" dirty="0">
                <a:ea typeface="MS PGothic" pitchFamily="34" charset="-128"/>
                <a:sym typeface="Wingdings" pitchFamily="2" charset="2"/>
              </a:rPr>
              <a:t>Do your </a:t>
            </a:r>
            <a:r>
              <a:rPr lang="en-US" sz="1600" kern="1200" dirty="0">
                <a:solidFill>
                  <a:schemeClr val="tx1"/>
                </a:solidFill>
                <a:latin typeface="+mn-lt"/>
                <a:ea typeface="MS PGothic" pitchFamily="34" charset="-128"/>
                <a:cs typeface="+mn-cs"/>
              </a:rPr>
              <a:t>SOP &amp; JSA for removing and installation of Gratings include; </a:t>
            </a:r>
          </a:p>
          <a:p>
            <a:pPr marL="628650" lvl="1" indent="-171450">
              <a:buFont typeface="Arial" panose="020B0604020202020204" pitchFamily="34" charset="0"/>
              <a:buChar char="•"/>
            </a:pPr>
            <a:r>
              <a:rPr lang="en-US" sz="1600" kern="1200" dirty="0">
                <a:solidFill>
                  <a:schemeClr val="tx1"/>
                </a:solidFill>
                <a:latin typeface="+mn-lt"/>
                <a:ea typeface="MS PGothic" pitchFamily="34" charset="-128"/>
                <a:cs typeface="+mn-cs"/>
              </a:rPr>
              <a:t>Inspected the gratings frames, plates for free movement before removing it.</a:t>
            </a:r>
          </a:p>
          <a:p>
            <a:pPr marL="628650" lvl="1" indent="-171450">
              <a:buFont typeface="Arial" panose="020B0604020202020204" pitchFamily="34" charset="0"/>
              <a:buChar char="•"/>
            </a:pPr>
            <a:r>
              <a:rPr lang="en-US" sz="1600" kern="1200" dirty="0">
                <a:solidFill>
                  <a:schemeClr val="tx1"/>
                </a:solidFill>
                <a:latin typeface="+mn-lt"/>
                <a:ea typeface="MS PGothic" pitchFamily="34" charset="-128"/>
                <a:cs typeface="+mn-cs"/>
              </a:rPr>
              <a:t>Use of harness while removing/ installing gratings.</a:t>
            </a:r>
          </a:p>
          <a:p>
            <a:pPr marL="628650" lvl="1" indent="-171450">
              <a:buFont typeface="Arial" panose="020B0604020202020204" pitchFamily="34" charset="0"/>
              <a:buChar char="•"/>
              <a:defRPr/>
            </a:pPr>
            <a:r>
              <a:rPr lang="en-US" sz="1600" i="0" dirty="0">
                <a:effectLst/>
                <a:latin typeface="Calibri" panose="020F0502020204030204" pitchFamily="34" charset="0"/>
                <a:ea typeface="Calibri" panose="020F0502020204030204" pitchFamily="34" charset="0"/>
              </a:rPr>
              <a:t>Do not step on the gratings without confirming its firmly set.</a:t>
            </a:r>
            <a:r>
              <a:rPr lang="en-US" sz="1600" i="0" dirty="0">
                <a:effectLst/>
              </a:rPr>
              <a:t> </a:t>
            </a:r>
          </a:p>
          <a:p>
            <a:pPr marL="628650" lvl="1" indent="-171450">
              <a:buFont typeface="Arial" panose="020B0604020202020204" pitchFamily="34" charset="0"/>
              <a:buChar char="•"/>
              <a:defRPr/>
            </a:pPr>
            <a:r>
              <a:rPr lang="en-US" sz="1600" i="0" dirty="0">
                <a:effectLst/>
                <a:latin typeface="Calibri" panose="020F0502020204030204" pitchFamily="34" charset="0"/>
                <a:ea typeface="Calibri" panose="020F0502020204030204" pitchFamily="34" charset="0"/>
                <a:cs typeface="Calibri" panose="020F0502020204030204" pitchFamily="34" charset="0"/>
              </a:rPr>
              <a:t>Use push pull stick to ensure the gratings are stable and set firmly. </a:t>
            </a:r>
            <a:endParaRPr lang="en-US" sz="1600" i="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sz="1600" dirty="0">
              <a:ea typeface="MS PGothic" pitchFamily="34" charset="-128"/>
            </a:endParaRPr>
          </a:p>
          <a:p>
            <a:pPr marL="342900" indent="-342900">
              <a:buFont typeface="+mj-lt"/>
              <a:buAutoNum type="arabicPeriod"/>
            </a:pPr>
            <a:r>
              <a:rPr lang="en-US" sz="1600" kern="1200" dirty="0">
                <a:solidFill>
                  <a:schemeClr val="tx1"/>
                </a:solidFill>
                <a:latin typeface="+mn-lt"/>
                <a:ea typeface="MS PGothic" pitchFamily="34" charset="-128"/>
                <a:cs typeface="+mn-cs"/>
              </a:rPr>
              <a:t>Do you check </a:t>
            </a:r>
            <a:r>
              <a:rPr lang="en-US" sz="1600" dirty="0">
                <a:ea typeface="MS PGothic" pitchFamily="34" charset="-128"/>
              </a:rPr>
              <a:t>if </a:t>
            </a:r>
            <a:r>
              <a:rPr lang="en-US" sz="1600" kern="1200" dirty="0">
                <a:solidFill>
                  <a:schemeClr val="tx1"/>
                </a:solidFill>
                <a:latin typeface="+mn-lt"/>
                <a:ea typeface="MS PGothic" pitchFamily="34" charset="-128"/>
                <a:cs typeface="+mn-cs"/>
              </a:rPr>
              <a:t>the gratings are fit for purpose prior to use?</a:t>
            </a:r>
          </a:p>
          <a:p>
            <a:pPr marL="342900" indent="-342900">
              <a:buFont typeface="+mj-lt"/>
              <a:buAutoNum type="arabicPeriod"/>
            </a:pPr>
            <a:endParaRPr lang="en-US" sz="1600" kern="1200" dirty="0">
              <a:solidFill>
                <a:schemeClr val="tx1"/>
              </a:solidFill>
              <a:latin typeface="+mn-lt"/>
              <a:ea typeface="MS PGothic" pitchFamily="34" charset="-128"/>
              <a:cs typeface="+mn-cs"/>
            </a:endParaRPr>
          </a:p>
          <a:p>
            <a:pPr>
              <a:defRPr/>
            </a:pPr>
            <a:endParaRPr lang="en-US" sz="1600" dirty="0">
              <a:solidFill>
                <a:srgbClr val="0033CC"/>
              </a:solidFill>
              <a:latin typeface="Calibri" panose="020F0502020204030204" pitchFamily="34" charset="0"/>
              <a:sym typeface="Wingdings" pitchFamily="2" charset="2"/>
            </a:endParaRPr>
          </a:p>
          <a:p>
            <a:pPr>
              <a:defRPr/>
            </a:pPr>
            <a:r>
              <a:rPr lang="en-US" sz="1100" i="1" dirty="0">
                <a:solidFill>
                  <a:schemeClr val="accent1"/>
                </a:solidFill>
                <a:latin typeface="Calibri" panose="020F0502020204030204" pitchFamily="34" charset="0"/>
                <a:sym typeface="Wingdings" pitchFamily="2" charset="2"/>
              </a:rPr>
              <a:t>* If the answer is NO to any of the above questions, please ensure you take action to correct this finding</a:t>
            </a:r>
            <a:endParaRPr lang="en-US" sz="1100" dirty="0">
              <a:solidFill>
                <a:schemeClr val="accent1"/>
              </a:solidFill>
              <a:latin typeface="Calibri" panose="020F0502020204030204" pitchFamily="34" charset="0"/>
              <a:sym typeface="Wingdings" pitchFamily="2" charset="2"/>
            </a:endParaRPr>
          </a:p>
        </p:txBody>
      </p:sp>
      <p:sp>
        <p:nvSpPr>
          <p:cNvPr id="3" name="Rectangle 8">
            <a:extLst>
              <a:ext uri="{FF2B5EF4-FFF2-40B4-BE49-F238E27FC236}">
                <a16:creationId xmlns:a16="http://schemas.microsoft.com/office/drawing/2014/main" id="{13951CBC-D6E0-9E74-11B4-10281B50D5FD}"/>
              </a:ext>
            </a:extLst>
          </p:cNvPr>
          <p:cNvSpPr>
            <a:spLocks noChangeArrowheads="1"/>
          </p:cNvSpPr>
          <p:nvPr/>
        </p:nvSpPr>
        <p:spPr bwMode="auto">
          <a:xfrm>
            <a:off x="366955" y="590124"/>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lang="en-GB" sz="1200" b="1" dirty="0">
                <a:solidFill>
                  <a:srgbClr val="4472C4"/>
                </a:solidFill>
                <a:latin typeface="Tahoma" pitchFamily="34" charset="0"/>
              </a:rPr>
              <a:t>25/11/2022</a:t>
            </a:r>
            <a:r>
              <a:rPr lang="en-US" sz="1200" b="1" dirty="0">
                <a:solidFill>
                  <a:srgbClr val="4472C4"/>
                </a:solidFill>
                <a:latin typeface="Tahoma" pitchFamily="34" charset="0"/>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lang="en-US" sz="1200" b="1" dirty="0">
                <a:solidFill>
                  <a:srgbClr val="4472C4"/>
                </a:solidFill>
                <a:latin typeface="Tahoma" pitchFamily="34" charset="0"/>
              </a:rPr>
              <a:t>HiPo#77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Slip, Trip &amp; Fall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lang="en-US" sz="1600" b="1" dirty="0">
                <a:solidFill>
                  <a:srgbClr val="4472C4"/>
                </a:solidFill>
                <a:latin typeface="Tahoma" pitchFamily="34" charset="0"/>
              </a:rPr>
              <a:t> </a:t>
            </a:r>
            <a:r>
              <a:rPr lang="en-US" sz="1200" b="1" dirty="0">
                <a:solidFill>
                  <a:srgbClr val="4472C4"/>
                </a:solidFill>
                <a:latin typeface="Tahoma" pitchFamily="34" charset="0"/>
              </a:rPr>
              <a:t>C4P       </a:t>
            </a:r>
            <a:r>
              <a:rPr lang="en-US" sz="1400" b="1" dirty="0">
                <a:solidFill>
                  <a:prstClr val="black"/>
                </a:solidFill>
                <a:latin typeface="Tahoma" pitchFamily="34" charset="0"/>
              </a:rPr>
              <a:t>Activity:</a:t>
            </a:r>
            <a:r>
              <a:rPr lang="en-US" sz="1200" b="1" dirty="0">
                <a:solidFill>
                  <a:srgbClr val="4472C4"/>
                </a:solidFill>
                <a:latin typeface="Tahoma" pitchFamily="34" charset="0"/>
              </a:rPr>
              <a:t> positioning of the cellar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Tree>
    <p:extLst>
      <p:ext uri="{BB962C8B-B14F-4D97-AF65-F5344CB8AC3E}">
        <p14:creationId xmlns:p14="http://schemas.microsoft.com/office/powerpoint/2010/main" val="1665433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07637" y="1527537"/>
            <a:ext cx="8267733" cy="4562788"/>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宋体" panose="02010600030101010101" pitchFamily="2" charset="-122"/>
                <a:cs typeface="+mn-cs"/>
              </a:rPr>
              <a:t>What happened?</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On 14 March 2023 at 3:40 pm, while the steel Fixer, returning back from the rest shelter after drink water, stepped on the shuttering runner, lost balance and fell resting his left hand resulting in minor swelling and pain. He was initially seen by Medic and referred to Aster hospital in </a:t>
            </a:r>
            <a:r>
              <a:rPr kumimoji="0" lang="en-US" sz="13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Ibri</a:t>
            </a:r>
            <a:r>
              <a:rPr kumimoji="0" lang="en-US" sz="13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for detailed examination as advised by PDO Doctor, where X ray has taken which revealed displaced fracture involving distal radius. </a:t>
            </a:r>
            <a:endParaRPr kumimoji="0" lang="en-AE" sz="13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Steel fixer did not follow the human kinetic practices and was placing the foot on an unsafe position on top of the wooden runner, which caused him to lose balance.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The steel fixer failed to pay attention to his footing and surroundings which lead to lost his balance even through was discussed in the morning TBT. </a:t>
            </a:r>
            <a:r>
              <a:rPr kumimoji="0" lang="en-US" sz="13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steel fixer was performing a routine activity without conscious thought and as a result was exposed to the hazard of fall.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Always be cautious of your surroundings and the hazards involved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Ensure the provision of safe access and egress in your work 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Ensure you use safe access and egress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Always pay attention to where you are stepping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Ensure you intervene when you observe unsafe act/condition</a:t>
            </a: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 14/03/2023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LTI#02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Slip &amp; fall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C3P</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Formwork, Steel Fixing </a:t>
            </a:r>
          </a:p>
        </p:txBody>
      </p:sp>
      <p:sp>
        <p:nvSpPr>
          <p:cNvPr id="14" name="Rectangle 13">
            <a:extLst>
              <a:ext uri="{FF2B5EF4-FFF2-40B4-BE49-F238E27FC236}">
                <a16:creationId xmlns:a16="http://schemas.microsoft.com/office/drawing/2014/main" id="{27AC772E-6015-4076-A0DC-005445BF4556}"/>
              </a:ext>
            </a:extLst>
          </p:cNvPr>
          <p:cNvSpPr/>
          <p:nvPr/>
        </p:nvSpPr>
        <p:spPr>
          <a:xfrm>
            <a:off x="416362" y="984640"/>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Drilling, Logistics, Operation &amp; Construction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2319631" y="6274272"/>
            <a:ext cx="5087010" cy="338554"/>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Watch your steps to avoid trips &amp; falls</a:t>
            </a:r>
          </a:p>
        </p:txBody>
      </p:sp>
      <p:pic>
        <p:nvPicPr>
          <p:cNvPr id="5" name="Picture 4">
            <a:extLst>
              <a:ext uri="{FF2B5EF4-FFF2-40B4-BE49-F238E27FC236}">
                <a16:creationId xmlns:a16="http://schemas.microsoft.com/office/drawing/2014/main" id="{834E276B-0DB0-7C23-B8BF-F7131AC86E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6334" y="1636210"/>
            <a:ext cx="3029335" cy="2044250"/>
          </a:xfrm>
          <a:prstGeom prst="rect">
            <a:avLst/>
          </a:prstGeom>
        </p:spPr>
      </p:pic>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706766" y="3262745"/>
            <a:ext cx="336550" cy="417715"/>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478881" y="3931920"/>
            <a:ext cx="1549571" cy="1951312"/>
          </a:xfrm>
          <a:prstGeom prst="rect">
            <a:avLst/>
          </a:prstGeom>
        </p:spPr>
      </p:pic>
      <p:sp>
        <p:nvSpPr>
          <p:cNvPr id="22" name="Freeform 132">
            <a:extLst>
              <a:ext uri="{FF2B5EF4-FFF2-40B4-BE49-F238E27FC236}">
                <a16:creationId xmlns:a16="http://schemas.microsoft.com/office/drawing/2014/main" id="{DA37A6D6-081D-B00C-C827-FEC4910DF7C6}"/>
              </a:ext>
            </a:extLst>
          </p:cNvPr>
          <p:cNvSpPr>
            <a:spLocks/>
          </p:cNvSpPr>
          <p:nvPr/>
        </p:nvSpPr>
        <p:spPr bwMode="auto">
          <a:xfrm>
            <a:off x="11586116" y="5473250"/>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46334" y="3931920"/>
            <a:ext cx="1621457" cy="1951312"/>
          </a:xfrm>
          <a:prstGeom prst="rect">
            <a:avLst/>
          </a:prstGeom>
        </p:spPr>
      </p:pic>
    </p:spTree>
    <p:extLst>
      <p:ext uri="{BB962C8B-B14F-4D97-AF65-F5344CB8AC3E}">
        <p14:creationId xmlns:p14="http://schemas.microsoft.com/office/powerpoint/2010/main" val="1612736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16361" y="1343153"/>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2240551"/>
            <a:ext cx="10928195" cy="300082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pitchFamily="34" charset="0"/>
            </a:endParaRPr>
          </a:p>
          <a:p>
            <a:pPr marL="342900" marR="0" lvl="0" indent="-342900" algn="just" defTabSz="914400" rtl="0" eaLnBrk="1" fontAlgn="auto" latinLnBrk="0" hangingPunct="1">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Do you ensure that the hazards involved have been effectively assessed and captured in the TBT discussion prior to deploying the crew for the task?</a:t>
            </a:r>
          </a:p>
          <a:p>
            <a:pPr marL="342900" marR="0" lvl="0" indent="-342900" algn="just" defTabSz="914400" rtl="0" eaLnBrk="1" fontAlgn="auto" latinLnBrk="0" hangingPunct="1">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Do you ensure the provision of safe access and egress for all works? </a:t>
            </a:r>
          </a:p>
          <a:p>
            <a:pPr marL="342900" marR="0" lvl="0" indent="-342900" algn="just" defTabSz="914400" rtl="0" eaLnBrk="1" fontAlgn="auto" latinLnBrk="0" hangingPunct="1">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Do you ensure risk assessments and method statements are adequately capturing key stages of the activities involved?</a:t>
            </a:r>
          </a:p>
          <a:p>
            <a:pPr marL="342900" marR="0" lvl="0" indent="-342900" algn="just" defTabSz="914400" rtl="0" eaLnBrk="1" fontAlgn="auto" latinLnBrk="0" hangingPunct="1">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Do you ensure your crews use and follow safe access and egress? </a:t>
            </a:r>
          </a:p>
          <a:p>
            <a:pPr marL="342900" marR="0" lvl="0" indent="-342900" algn="just" defTabSz="914400" rtl="0" eaLnBrk="1" fontAlgn="auto" latinLnBrk="0" hangingPunct="1">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Do you ensure that the workers are aware of their authority to stop unsafe work practices?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11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4" name="Rectangle 8">
            <a:extLst>
              <a:ext uri="{FF2B5EF4-FFF2-40B4-BE49-F238E27FC236}">
                <a16:creationId xmlns:a16="http://schemas.microsoft.com/office/drawing/2014/main" id="{EDA65E3F-F4DD-82D0-ADA3-5698FCCE9D8D}"/>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 14/03/2023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LTI#02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Slip &amp; fall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C3P</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Formwork, Steel Fixing </a:t>
            </a:r>
          </a:p>
        </p:txBody>
      </p:sp>
    </p:spTree>
    <p:extLst>
      <p:ext uri="{BB962C8B-B14F-4D97-AF65-F5344CB8AC3E}">
        <p14:creationId xmlns:p14="http://schemas.microsoft.com/office/powerpoint/2010/main" val="1404566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5"/>
          <p:cNvSpPr txBox="1">
            <a:spLocks noChangeArrowheads="1"/>
          </p:cNvSpPr>
          <p:nvPr/>
        </p:nvSpPr>
        <p:spPr bwMode="auto">
          <a:xfrm>
            <a:off x="7362825" y="1219201"/>
            <a:ext cx="1676400" cy="10064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sz="6000" b="0" i="0" u="none" strike="noStrike" kern="1200" cap="none" spc="0" normalizeH="0" baseline="0" noProof="0" dirty="0">
              <a:ln>
                <a:noFill/>
              </a:ln>
              <a:solidFill>
                <a:srgbClr val="FF0000"/>
              </a:solidFill>
              <a:effectLst/>
              <a:uLnTx/>
              <a:uFillTx/>
              <a:latin typeface="Calibri" panose="020F0502020204030204"/>
              <a:ea typeface="+mn-ea"/>
              <a:cs typeface="+mn-cs"/>
              <a:sym typeface="Webdings" pitchFamily="18" charset="2"/>
            </a:endParaRPr>
          </a:p>
        </p:txBody>
      </p:sp>
      <p:graphicFrame>
        <p:nvGraphicFramePr>
          <p:cNvPr id="6" name="Table 5">
            <a:extLst>
              <a:ext uri="{FF2B5EF4-FFF2-40B4-BE49-F238E27FC236}">
                <a16:creationId xmlns:a16="http://schemas.microsoft.com/office/drawing/2014/main" id="{DCCB1E29-7759-47AB-9074-8282189A5716}"/>
              </a:ext>
            </a:extLst>
          </p:cNvPr>
          <p:cNvGraphicFramePr>
            <a:graphicFrameLocks noGrp="1"/>
          </p:cNvGraphicFramePr>
          <p:nvPr>
            <p:extLst>
              <p:ext uri="{D42A27DB-BD31-4B8C-83A1-F6EECF244321}">
                <p14:modId xmlns:p14="http://schemas.microsoft.com/office/powerpoint/2010/main" val="3072826780"/>
              </p:ext>
            </p:extLst>
          </p:nvPr>
        </p:nvGraphicFramePr>
        <p:xfrm>
          <a:off x="2285579" y="1954206"/>
          <a:ext cx="9371676" cy="1493520"/>
        </p:xfrm>
        <a:graphic>
          <a:graphicData uri="http://schemas.openxmlformats.org/drawingml/2006/table">
            <a:tbl>
              <a:tblPr firstRow="1" bandRow="1">
                <a:tableStyleId>{7DF18680-E054-41AD-8BC1-D1AEF772440D}</a:tableStyleId>
              </a:tblPr>
              <a:tblGrid>
                <a:gridCol w="384547">
                  <a:extLst>
                    <a:ext uri="{9D8B030D-6E8A-4147-A177-3AD203B41FA5}">
                      <a16:colId xmlns:a16="http://schemas.microsoft.com/office/drawing/2014/main" val="20000"/>
                    </a:ext>
                  </a:extLst>
                </a:gridCol>
                <a:gridCol w="5943984">
                  <a:extLst>
                    <a:ext uri="{9D8B030D-6E8A-4147-A177-3AD203B41FA5}">
                      <a16:colId xmlns:a16="http://schemas.microsoft.com/office/drawing/2014/main" val="20001"/>
                    </a:ext>
                  </a:extLst>
                </a:gridCol>
                <a:gridCol w="1028351">
                  <a:extLst>
                    <a:ext uri="{9D8B030D-6E8A-4147-A177-3AD203B41FA5}">
                      <a16:colId xmlns:a16="http://schemas.microsoft.com/office/drawing/2014/main" val="3270702318"/>
                    </a:ext>
                  </a:extLst>
                </a:gridCol>
                <a:gridCol w="934141">
                  <a:extLst>
                    <a:ext uri="{9D8B030D-6E8A-4147-A177-3AD203B41FA5}">
                      <a16:colId xmlns:a16="http://schemas.microsoft.com/office/drawing/2014/main" val="20003"/>
                    </a:ext>
                  </a:extLst>
                </a:gridCol>
                <a:gridCol w="1080653">
                  <a:extLst>
                    <a:ext uri="{9D8B030D-6E8A-4147-A177-3AD203B41FA5}">
                      <a16:colId xmlns:a16="http://schemas.microsoft.com/office/drawing/2014/main" val="1740478292"/>
                    </a:ext>
                  </a:extLst>
                </a:gridCol>
              </a:tblGrid>
              <a:tr h="417396">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chemeClr val="accent1"/>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3009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1</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3" action="ppaction://hlinksldjump"/>
                        </a:rPr>
                        <a:t>Telecom Forman presented at clinic with chest pain and collapsed in the ambulance while being transferred to SQH</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NAD#04</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kern="1200" dirty="0">
                        <a:solidFill>
                          <a:schemeClr val="tx1"/>
                        </a:solidFill>
                        <a:latin typeface="+mn-lt"/>
                        <a:ea typeface="+mn-ea"/>
                        <a:cs typeface="+mn-cs"/>
                      </a:endParaRPr>
                    </a:p>
                  </a:txBody>
                  <a:tcPr>
                    <a:solidFill>
                      <a:srgbClr val="AFDC7E"/>
                    </a:solidFill>
                  </a:tcPr>
                </a:tc>
                <a:extLst>
                  <a:ext uri="{0D108BD9-81ED-4DB2-BD59-A6C34878D82A}">
                    <a16:rowId xmlns:a16="http://schemas.microsoft.com/office/drawing/2014/main" val="10001"/>
                  </a:ext>
                </a:extLst>
              </a:tr>
              <a:tr h="4563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2</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4" action="ppaction://hlinksldjump"/>
                        </a:rPr>
                        <a:t>Mason collapsed at construction site, admitted in hospital and passed away after a week due to cerebral stroke</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NAD#05</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kern="1200" dirty="0">
                        <a:solidFill>
                          <a:schemeClr val="tx1"/>
                        </a:solidFill>
                        <a:latin typeface="+mn-lt"/>
                        <a:ea typeface="+mn-ea"/>
                        <a:cs typeface="+mn-cs"/>
                      </a:endParaRPr>
                    </a:p>
                  </a:txBody>
                  <a:tcPr>
                    <a:solidFill>
                      <a:srgbClr val="AFDC7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kern="1200" noProof="0" dirty="0">
                        <a:solidFill>
                          <a:schemeClr val="tx1"/>
                        </a:solidFill>
                        <a:latin typeface="+mn-lt"/>
                        <a:ea typeface="+mn-ea"/>
                        <a:cs typeface="+mn-cs"/>
                      </a:endParaRPr>
                    </a:p>
                  </a:txBody>
                  <a:tcPr>
                    <a:solidFill>
                      <a:srgbClr val="AFDC7E"/>
                    </a:solidFill>
                  </a:tcPr>
                </a:tc>
                <a:extLst>
                  <a:ext uri="{0D108BD9-81ED-4DB2-BD59-A6C34878D82A}">
                    <a16:rowId xmlns:a16="http://schemas.microsoft.com/office/drawing/2014/main" val="2379280704"/>
                  </a:ext>
                </a:extLst>
              </a:tr>
            </a:tbl>
          </a:graphicData>
        </a:graphic>
      </p:graphicFrame>
      <p:sp>
        <p:nvSpPr>
          <p:cNvPr id="7" name="Title 1">
            <a:extLst>
              <a:ext uri="{FF2B5EF4-FFF2-40B4-BE49-F238E27FC236}">
                <a16:creationId xmlns:a16="http://schemas.microsoft.com/office/drawing/2014/main" id="{2CE080E3-1E0A-4624-BF4D-A7C46450EC97}"/>
              </a:ext>
            </a:extLst>
          </p:cNvPr>
          <p:cNvSpPr txBox="1">
            <a:spLocks/>
          </p:cNvSpPr>
          <p:nvPr/>
        </p:nvSpPr>
        <p:spPr>
          <a:xfrm>
            <a:off x="344557" y="0"/>
            <a:ext cx="11847443" cy="821634"/>
          </a:xfrm>
          <a:prstGeom prst="rect">
            <a:avLst/>
          </a:prstGeom>
          <a:solidFill>
            <a:srgbClr val="FFC000"/>
          </a:solidFill>
        </p:spPr>
        <p:txBody>
          <a:bodyPr rtlCol="0">
            <a:noAutofit/>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57263" rtl="0" eaLnBrk="1" fontAlgn="auto" latinLnBrk="0" hangingPunct="1">
              <a:lnSpc>
                <a:spcPct val="90000"/>
              </a:lnSpc>
              <a:spcBef>
                <a:spcPct val="5000"/>
              </a:spcBef>
              <a:spcAft>
                <a:spcPts val="0"/>
              </a:spcAft>
              <a:buClrTx/>
              <a:buSzTx/>
              <a:buFontTx/>
              <a:buNone/>
              <a:tabLst/>
              <a:defRPr/>
            </a:pPr>
            <a:r>
              <a:rPr lang="en-US" sz="3600" b="1" dirty="0">
                <a:ln/>
                <a:latin typeface="Tahoma" pitchFamily="34" charset="0"/>
                <a:ea typeface="Tahoma" pitchFamily="34" charset="0"/>
                <a:cs typeface="Tahoma" pitchFamily="34" charset="0"/>
              </a:rPr>
              <a:t>NAD</a:t>
            </a:r>
          </a:p>
        </p:txBody>
      </p:sp>
      <p:sp>
        <p:nvSpPr>
          <p:cNvPr id="12" name="Left Arrow 10">
            <a:hlinkClick r:id="rId5" action="ppaction://hlinksldjump"/>
            <a:extLst>
              <a:ext uri="{FF2B5EF4-FFF2-40B4-BE49-F238E27FC236}">
                <a16:creationId xmlns:a16="http://schemas.microsoft.com/office/drawing/2014/main" id="{41681D87-3C02-40F8-B177-6FF332A4B547}"/>
              </a:ext>
            </a:extLst>
          </p:cNvPr>
          <p:cNvSpPr/>
          <p:nvPr/>
        </p:nvSpPr>
        <p:spPr>
          <a:xfrm>
            <a:off x="142155" y="6086879"/>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541" cmpd="sng">
                  <a:solidFill>
                    <a:srgbClr val="DDDDDD">
                      <a:shade val="88000"/>
                      <a:satMod val="110000"/>
                    </a:srgbClr>
                  </a:solidFill>
                  <a:prstDash val="solid"/>
                </a:ln>
                <a:gradFill>
                  <a:gsLst>
                    <a:gs pos="0">
                      <a:srgbClr val="DDDDDD">
                        <a:tint val="40000"/>
                        <a:satMod val="250000"/>
                      </a:srgbClr>
                    </a:gs>
                    <a:gs pos="9000">
                      <a:srgbClr val="DDDDDD">
                        <a:tint val="52000"/>
                        <a:satMod val="300000"/>
                      </a:srgbClr>
                    </a:gs>
                    <a:gs pos="50000">
                      <a:srgbClr val="DDDDDD">
                        <a:shade val="20000"/>
                        <a:satMod val="300000"/>
                      </a:srgbClr>
                    </a:gs>
                    <a:gs pos="79000">
                      <a:srgbClr val="DDDDDD">
                        <a:tint val="52000"/>
                        <a:satMod val="300000"/>
                      </a:srgbClr>
                    </a:gs>
                    <a:gs pos="100000">
                      <a:srgbClr val="DDDDDD">
                        <a:tint val="40000"/>
                        <a:satMod val="250000"/>
                      </a:srgbClr>
                    </a:gs>
                  </a:gsLst>
                  <a:lin ang="5400000"/>
                </a:gradFill>
                <a:effectLst/>
                <a:uLnTx/>
                <a:uFillTx/>
                <a:latin typeface="Calibri" panose="020F0502020204030204"/>
                <a:ea typeface="+mn-ea"/>
                <a:cs typeface="+mn-cs"/>
                <a:hlinkClick r:id="rId5" action="ppaction://hlinksldjump"/>
              </a:rPr>
              <a:t>Table of contents</a:t>
            </a:r>
            <a:endParaRPr kumimoji="0" lang="en-US" sz="2000" b="1" i="0" u="none" strike="noStrike" kern="1200" cap="none" spc="0" normalizeH="0" baseline="0" noProof="0" dirty="0">
              <a:ln w="10541" cmpd="sng">
                <a:solidFill>
                  <a:srgbClr val="DDDDDD">
                    <a:shade val="88000"/>
                    <a:satMod val="110000"/>
                  </a:srgbClr>
                </a:solidFill>
                <a:prstDash val="solid"/>
              </a:ln>
              <a:gradFill>
                <a:gsLst>
                  <a:gs pos="0">
                    <a:srgbClr val="DDDDDD">
                      <a:tint val="40000"/>
                      <a:satMod val="250000"/>
                    </a:srgbClr>
                  </a:gs>
                  <a:gs pos="9000">
                    <a:srgbClr val="DDDDDD">
                      <a:tint val="52000"/>
                      <a:satMod val="300000"/>
                    </a:srgbClr>
                  </a:gs>
                  <a:gs pos="50000">
                    <a:srgbClr val="DDDDDD">
                      <a:shade val="20000"/>
                      <a:satMod val="300000"/>
                    </a:srgbClr>
                  </a:gs>
                  <a:gs pos="79000">
                    <a:srgbClr val="DDDDDD">
                      <a:tint val="52000"/>
                      <a:satMod val="300000"/>
                    </a:srgbClr>
                  </a:gs>
                  <a:gs pos="100000">
                    <a:srgbClr val="DDDDDD">
                      <a:tint val="40000"/>
                      <a:satMod val="250000"/>
                    </a:srgbClr>
                  </a:gs>
                </a:gsLst>
                <a:lin ang="5400000"/>
              </a:gradFill>
              <a:effectLst/>
              <a:uLnTx/>
              <a:uFillTx/>
              <a:latin typeface="Calibri" panose="020F0502020204030204"/>
              <a:ea typeface="+mn-ea"/>
              <a:cs typeface="+mn-cs"/>
            </a:endParaRPr>
          </a:p>
        </p:txBody>
      </p:sp>
      <p:pic>
        <p:nvPicPr>
          <p:cNvPr id="8" name="Picture 7" descr="A person wearing a safety vest&#10;&#10;Description automatically generated with medium confidence">
            <a:extLst>
              <a:ext uri="{FF2B5EF4-FFF2-40B4-BE49-F238E27FC236}">
                <a16:creationId xmlns:a16="http://schemas.microsoft.com/office/drawing/2014/main" id="{BB894EDE-831D-4772-8120-A39692CEA18B}"/>
              </a:ext>
            </a:extLst>
          </p:cNvPr>
          <p:cNvPicPr>
            <a:picLocks noChangeAspect="1"/>
          </p:cNvPicPr>
          <p:nvPr/>
        </p:nvPicPr>
        <p:blipFill rotWithShape="1">
          <a:blip r:embed="rId6">
            <a:extLst>
              <a:ext uri="{28A0092B-C50C-407E-A947-70E740481C1C}">
                <a14:useLocalDpi xmlns:a14="http://schemas.microsoft.com/office/drawing/2010/main" val="0"/>
              </a:ext>
            </a:extLst>
          </a:blip>
          <a:srcRect l="34736" r="32743"/>
          <a:stretch/>
        </p:blipFill>
        <p:spPr>
          <a:xfrm>
            <a:off x="394658" y="1326295"/>
            <a:ext cx="1777667" cy="4565801"/>
          </a:xfrm>
          <a:prstGeom prst="rect">
            <a:avLst/>
          </a:prstGeom>
        </p:spPr>
      </p:pic>
    </p:spTree>
    <p:extLst>
      <p:ext uri="{BB962C8B-B14F-4D97-AF65-F5344CB8AC3E}">
        <p14:creationId xmlns:p14="http://schemas.microsoft.com/office/powerpoint/2010/main" val="2117993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iting the Doctor in Japan: A Japanese-Language Guide | Tokyo Cheapo">
            <a:extLst>
              <a:ext uri="{FF2B5EF4-FFF2-40B4-BE49-F238E27FC236}">
                <a16:creationId xmlns:a16="http://schemas.microsoft.com/office/drawing/2014/main" id="{81D47E4A-825D-B28F-85A6-17BC7FFC1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7966" y="3704523"/>
            <a:ext cx="345522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est Pain Symptoms, Risk Factors, Diagnosis and Treatment | Narayana Health">
            <a:extLst>
              <a:ext uri="{FF2B5EF4-FFF2-40B4-BE49-F238E27FC236}">
                <a16:creationId xmlns:a16="http://schemas.microsoft.com/office/drawing/2014/main" id="{68163AD3-9693-4445-D806-9E9A8FE29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193" y="1153362"/>
            <a:ext cx="3429001" cy="232838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F2B4CFB4-CEEC-43B0-9B52-E26D254DCC12}"/>
              </a:ext>
            </a:extLst>
          </p:cNvPr>
          <p:cNvSpPr>
            <a:spLocks noGrp="1"/>
          </p:cNvSpPr>
          <p:nvPr>
            <p:ph type="title"/>
          </p:nvPr>
        </p:nvSpPr>
        <p:spPr>
          <a:xfrm>
            <a:off x="298383" y="0"/>
            <a:ext cx="11893617" cy="453582"/>
          </a:xfrm>
          <a:solidFill>
            <a:srgbClr val="FFCB25"/>
          </a:solidFill>
        </p:spPr>
        <p:txBody>
          <a:bodyPr>
            <a:noAutofit/>
          </a:bodyPr>
          <a:lstStyle/>
          <a:p>
            <a:pPr algn="ctr"/>
            <a:r>
              <a:rPr lang="en-GB"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a:t>
            </a:r>
            <a:endPar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8">
            <a:extLst>
              <a:ext uri="{FF2B5EF4-FFF2-40B4-BE49-F238E27FC236}">
                <a16:creationId xmlns:a16="http://schemas.microsoft.com/office/drawing/2014/main" id="{FD5EE90D-485E-4C69-8327-07F9A591A453}"/>
              </a:ext>
            </a:extLst>
          </p:cNvPr>
          <p:cNvSpPr>
            <a:spLocks noChangeArrowheads="1"/>
          </p:cNvSpPr>
          <p:nvPr/>
        </p:nvSpPr>
        <p:spPr bwMode="auto">
          <a:xfrm>
            <a:off x="620984" y="684311"/>
            <a:ext cx="5475015" cy="307777"/>
          </a:xfrm>
          <a:prstGeom prst="rect">
            <a:avLst/>
          </a:prstGeom>
          <a:noFill/>
          <a:ln w="9525">
            <a:noFill/>
            <a:miter lim="800000"/>
            <a:headEnd/>
            <a:tailEnd/>
          </a:ln>
        </p:spPr>
        <p:txBody>
          <a:bodyPr wrap="square">
            <a:spAutoFit/>
          </a:bodyPr>
          <a:lstStyle/>
          <a:p>
            <a:pPr marL="114300" marR="0" lvl="0" indent="-114300" algn="just"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Date:</a:t>
            </a:r>
            <a:r>
              <a:rPr kumimoji="0" lang="en-US" sz="1400" b="1" i="0" u="none" strike="noStrike" kern="1200" cap="none" spc="0" normalizeH="0" baseline="0" noProof="0" dirty="0">
                <a:ln>
                  <a:noFill/>
                </a:ln>
                <a:solidFill>
                  <a:srgbClr val="ED7D31"/>
                </a:solidFill>
                <a:effectLst/>
                <a:uLnTx/>
                <a:uFillTx/>
                <a:latin typeface="Tahoma" pitchFamily="34" charset="0"/>
                <a:ea typeface="MS PGothic" pitchFamily="34" charset="-128"/>
                <a:cs typeface="+mn-cs"/>
              </a:rPr>
              <a:t> </a:t>
            </a:r>
            <a:r>
              <a:rPr kumimoji="0" lang="en-US" sz="1400" b="1" i="0" u="none" strike="noStrike" kern="1200" cap="none" spc="0" normalizeH="0" baseline="0" noProof="0" dirty="0">
                <a:ln>
                  <a:noFill/>
                </a:ln>
                <a:solidFill>
                  <a:srgbClr val="4472C4"/>
                </a:solidFill>
                <a:effectLst/>
                <a:uLnTx/>
                <a:uFillTx/>
                <a:latin typeface="Tahoma" pitchFamily="34" charset="0"/>
                <a:ea typeface="MS PGothic" pitchFamily="34" charset="-128"/>
                <a:cs typeface="+mn-cs"/>
              </a:rPr>
              <a:t>30.03.2023</a:t>
            </a:r>
            <a:r>
              <a:rPr kumimoji="0" lang="en-US" sz="1400" b="1" i="0" u="none" strike="noStrike" kern="1200" cap="none" spc="0" normalizeH="0" baseline="0" noProof="0" dirty="0">
                <a:ln>
                  <a:noFill/>
                </a:ln>
                <a:solidFill>
                  <a:srgbClr val="333399"/>
                </a:solidFill>
                <a:effectLst/>
                <a:uLnTx/>
                <a:uFillTx/>
                <a:latin typeface="Tahoma" pitchFamily="34" charset="0"/>
                <a:ea typeface="MS PGothic" pitchFamily="34" charset="-128"/>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Incident title: </a:t>
            </a:r>
            <a:r>
              <a:rPr kumimoji="0" lang="en-US" sz="1400" b="1" i="0" u="none" strike="noStrike" kern="1200" cap="none" spc="0" normalizeH="0" baseline="0" noProof="0" dirty="0">
                <a:ln>
                  <a:noFill/>
                </a:ln>
                <a:solidFill>
                  <a:srgbClr val="4472C4"/>
                </a:solidFill>
                <a:effectLst/>
                <a:uLnTx/>
                <a:uFillTx/>
                <a:latin typeface="Tahoma" pitchFamily="34" charset="0"/>
                <a:ea typeface="MS PGothic" pitchFamily="34" charset="-128"/>
                <a:cs typeface="+mn-cs"/>
              </a:rPr>
              <a:t>NAD#04 </a:t>
            </a:r>
          </a:p>
        </p:txBody>
      </p:sp>
      <p:sp>
        <p:nvSpPr>
          <p:cNvPr id="2" name="Rectangle 1">
            <a:extLst>
              <a:ext uri="{FF2B5EF4-FFF2-40B4-BE49-F238E27FC236}">
                <a16:creationId xmlns:a16="http://schemas.microsoft.com/office/drawing/2014/main" id="{FE96C564-35A0-4A29-8BEE-E806A1D04528}"/>
              </a:ext>
            </a:extLst>
          </p:cNvPr>
          <p:cNvSpPr/>
          <p:nvPr/>
        </p:nvSpPr>
        <p:spPr>
          <a:xfrm>
            <a:off x="620984" y="1188223"/>
            <a:ext cx="7645567" cy="2385268"/>
          </a:xfrm>
          <a:prstGeom prst="rect">
            <a:avLst/>
          </a:prstGeom>
        </p:spPr>
        <p:txBody>
          <a:bodyPr wrap="square">
            <a:spAutoFit/>
          </a:bodyPr>
          <a:lstStyle/>
          <a:p>
            <a:pPr marL="114300" marR="0" lvl="0" indent="-114300" algn="just" defTabSz="914400" rtl="0" eaLnBrk="0" fontAlgn="base" latinLnBrk="0" hangingPunct="0">
              <a:lnSpc>
                <a:spcPct val="100000"/>
              </a:lnSpc>
              <a:spcBef>
                <a:spcPct val="0"/>
              </a:spcBef>
              <a:spcAft>
                <a:spcPct val="0"/>
              </a:spcAft>
              <a:buClrTx/>
              <a:buSzTx/>
              <a:buFontTx/>
              <a:buNone/>
              <a:tabLst/>
              <a:defRPr/>
            </a:pPr>
            <a:r>
              <a:rPr lang="en-US" sz="1600" b="1" dirty="0">
                <a:solidFill>
                  <a:srgbClr val="FF0000"/>
                </a:solidFill>
                <a:latin typeface="Times New Roman" panose="02020603050405020304" pitchFamily="18" charset="0"/>
                <a:cs typeface="Times New Roman" panose="02020603050405020304" pitchFamily="18" charset="0"/>
              </a:rPr>
              <a:t>What happened?</a:t>
            </a:r>
          </a:p>
          <a:p>
            <a:pPr marL="114300" marR="0" lvl="0" indent="-114300" algn="just"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Tahoma" panose="020B0604030504040204" pitchFamily="34" charset="0"/>
                <a:ea typeface="Tahoma" panose="020B0604030504040204" pitchFamily="34" charset="0"/>
                <a:cs typeface="Tahoma" panose="020B0604030504040204" pitchFamily="34" charset="0"/>
              </a:rPr>
              <a:t>On March 29th, 2023, a Telecom Installation Foreman, who had recently arrived from Muscat –post short emergency leave- and had just resumed duty in </a:t>
            </a:r>
            <a:r>
              <a:rPr lang="en-US" sz="1300" dirty="0" err="1">
                <a:latin typeface="Tahoma" panose="020B0604030504040204" pitchFamily="34" charset="0"/>
                <a:ea typeface="Tahoma" panose="020B0604030504040204" pitchFamily="34" charset="0"/>
                <a:cs typeface="Tahoma" panose="020B0604030504040204" pitchFamily="34" charset="0"/>
              </a:rPr>
              <a:t>Marmul</a:t>
            </a:r>
            <a:r>
              <a:rPr lang="en-US" sz="1300" dirty="0">
                <a:latin typeface="Tahoma" panose="020B0604030504040204" pitchFamily="34" charset="0"/>
                <a:ea typeface="Tahoma" panose="020B0604030504040204" pitchFamily="34" charset="0"/>
                <a:cs typeface="Tahoma" panose="020B0604030504040204" pitchFamily="34" charset="0"/>
              </a:rPr>
              <a:t> reported experiencing chest pain and difficulty of breathing to his Team Leader after the tarawih (Night) prayer. Team Leader advised him to visit the clinic for a check-up. At 21:32 </a:t>
            </a:r>
            <a:r>
              <a:rPr lang="en-US" sz="1300" dirty="0" err="1">
                <a:latin typeface="Tahoma" panose="020B0604030504040204" pitchFamily="34" charset="0"/>
                <a:ea typeface="Tahoma" panose="020B0604030504040204" pitchFamily="34" charset="0"/>
                <a:cs typeface="Tahoma" panose="020B0604030504040204" pitchFamily="34" charset="0"/>
              </a:rPr>
              <a:t>Hrs</a:t>
            </a:r>
            <a:r>
              <a:rPr lang="en-US" sz="1300" dirty="0">
                <a:latin typeface="Tahoma" panose="020B0604030504040204" pitchFamily="34" charset="0"/>
                <a:ea typeface="Tahoma" panose="020B0604030504040204" pitchFamily="34" charset="0"/>
                <a:cs typeface="Tahoma" panose="020B0604030504040204" pitchFamily="34" charset="0"/>
              </a:rPr>
              <a:t> he was examined by a nurse at the clinic, who then called the doctor and informed him about the findings. The doctor advised transferring the deceased to Salalah Hospital for further management. An ambulance was quickly arranged to transfer him to Salalah Hospital 22:40 Hrs. After 2 hours into the journey, he had a sudden cardiac arrest (Ventricular fibrillation). CPR commenced. Upon arrival at Salalah Hospital, the deceased couldn’t revive, and he was declared dead at 02:35 am on 30/03/2023</a:t>
            </a:r>
          </a:p>
        </p:txBody>
      </p:sp>
      <p:sp>
        <p:nvSpPr>
          <p:cNvPr id="10" name="Rectangle 9">
            <a:extLst>
              <a:ext uri="{FF2B5EF4-FFF2-40B4-BE49-F238E27FC236}">
                <a16:creationId xmlns:a16="http://schemas.microsoft.com/office/drawing/2014/main" id="{9186699B-B80A-44AE-AAB5-2083809FB14F}"/>
              </a:ext>
            </a:extLst>
          </p:cNvPr>
          <p:cNvSpPr/>
          <p:nvPr/>
        </p:nvSpPr>
        <p:spPr>
          <a:xfrm>
            <a:off x="8524193" y="1188222"/>
            <a:ext cx="3402775" cy="2272333"/>
          </a:xfrm>
          <a:prstGeom prst="rect">
            <a:avLst/>
          </a:prstGeom>
          <a:solidFill>
            <a:schemeClr val="tx1">
              <a:lumMod val="85000"/>
              <a:lumOff val="15000"/>
              <a:alpha val="37000"/>
            </a:schemeClr>
          </a:solidFill>
          <a:ln w="25400" cap="flat" cmpd="sng" algn="ctr">
            <a:solidFill>
              <a:srgbClr val="C00000"/>
            </a:solid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Do not ignore chest pains, seek immediate assistance even during commuting.</a:t>
            </a:r>
          </a:p>
        </p:txBody>
      </p:sp>
      <p:sp>
        <p:nvSpPr>
          <p:cNvPr id="11" name="Rectangle 10">
            <a:extLst>
              <a:ext uri="{FF2B5EF4-FFF2-40B4-BE49-F238E27FC236}">
                <a16:creationId xmlns:a16="http://schemas.microsoft.com/office/drawing/2014/main" id="{53250DB6-E74C-45B2-AC6F-47904BCD599F}"/>
              </a:ext>
            </a:extLst>
          </p:cNvPr>
          <p:cNvSpPr/>
          <p:nvPr/>
        </p:nvSpPr>
        <p:spPr>
          <a:xfrm>
            <a:off x="8497968" y="3704523"/>
            <a:ext cx="3429000" cy="2286000"/>
          </a:xfrm>
          <a:prstGeom prst="rect">
            <a:avLst/>
          </a:prstGeom>
          <a:solidFill>
            <a:srgbClr val="00B050">
              <a:alpha val="70000"/>
            </a:srgbClr>
          </a:solidFill>
          <a:ln w="25400" cap="flat" cmpd="sng" algn="ctr">
            <a:solidFill>
              <a:srgbClr val="00CC99">
                <a:shade val="50000"/>
              </a:srgbClr>
            </a:solid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Report immediately in case of any pain</a:t>
            </a:r>
          </a:p>
        </p:txBody>
      </p:sp>
      <p:grpSp>
        <p:nvGrpSpPr>
          <p:cNvPr id="13" name="Group 131">
            <a:extLst>
              <a:ext uri="{FF2B5EF4-FFF2-40B4-BE49-F238E27FC236}">
                <a16:creationId xmlns:a16="http://schemas.microsoft.com/office/drawing/2014/main" id="{63508727-9A5C-471E-B156-BE887E5521C1}"/>
              </a:ext>
            </a:extLst>
          </p:cNvPr>
          <p:cNvGrpSpPr>
            <a:grpSpLocks/>
          </p:cNvGrpSpPr>
          <p:nvPr/>
        </p:nvGrpSpPr>
        <p:grpSpPr bwMode="auto">
          <a:xfrm>
            <a:off x="11632327" y="3028978"/>
            <a:ext cx="336550" cy="544513"/>
            <a:chOff x="3504" y="544"/>
            <a:chExt cx="2287" cy="1855"/>
          </a:xfrm>
        </p:grpSpPr>
        <p:sp>
          <p:nvSpPr>
            <p:cNvPr id="14" name="Line 129">
              <a:extLst>
                <a:ext uri="{FF2B5EF4-FFF2-40B4-BE49-F238E27FC236}">
                  <a16:creationId xmlns:a16="http://schemas.microsoft.com/office/drawing/2014/main" id="{751268B7-6872-4DF2-BFD9-24563FA9D6A7}"/>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 name="Line 130">
              <a:extLst>
                <a:ext uri="{FF2B5EF4-FFF2-40B4-BE49-F238E27FC236}">
                  <a16:creationId xmlns:a16="http://schemas.microsoft.com/office/drawing/2014/main" id="{81BAD127-1C90-4FFF-B77F-C3285A5F2598}"/>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6" name="Freeform 132">
            <a:extLst>
              <a:ext uri="{FF2B5EF4-FFF2-40B4-BE49-F238E27FC236}">
                <a16:creationId xmlns:a16="http://schemas.microsoft.com/office/drawing/2014/main" id="{2B7B8050-3007-4446-9655-453944A781E8}"/>
              </a:ext>
            </a:extLst>
          </p:cNvPr>
          <p:cNvSpPr>
            <a:spLocks/>
          </p:cNvSpPr>
          <p:nvPr/>
        </p:nvSpPr>
        <p:spPr bwMode="auto">
          <a:xfrm>
            <a:off x="11377011" y="5543969"/>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7" name="TextBox 16">
            <a:extLst>
              <a:ext uri="{FF2B5EF4-FFF2-40B4-BE49-F238E27FC236}">
                <a16:creationId xmlns:a16="http://schemas.microsoft.com/office/drawing/2014/main" id="{12CEC3DF-C7CC-409F-A17A-16D03DA94B05}"/>
              </a:ext>
            </a:extLst>
          </p:cNvPr>
          <p:cNvSpPr txBox="1"/>
          <p:nvPr/>
        </p:nvSpPr>
        <p:spPr>
          <a:xfrm>
            <a:off x="417061" y="5834317"/>
            <a:ext cx="7512141" cy="338554"/>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Do not ignore any signs of discomfort. Report to the clinic immediately</a:t>
            </a:r>
          </a:p>
        </p:txBody>
      </p:sp>
      <p:sp>
        <p:nvSpPr>
          <p:cNvPr id="8" name="TextBox 7">
            <a:extLst>
              <a:ext uri="{FF2B5EF4-FFF2-40B4-BE49-F238E27FC236}">
                <a16:creationId xmlns:a16="http://schemas.microsoft.com/office/drawing/2014/main" id="{F517FFCA-8045-8550-E13A-A419C580163E}"/>
              </a:ext>
            </a:extLst>
          </p:cNvPr>
          <p:cNvSpPr txBox="1"/>
          <p:nvPr/>
        </p:nvSpPr>
        <p:spPr>
          <a:xfrm>
            <a:off x="651178" y="3640288"/>
            <a:ext cx="7278024" cy="1954381"/>
          </a:xfrm>
          <a:prstGeom prst="rect">
            <a:avLst/>
          </a:prstGeom>
          <a:noFill/>
        </p:spPr>
        <p:txBody>
          <a:bodyPr wrap="square">
            <a:spAutoFit/>
          </a:bodyPr>
          <a:lstStyle/>
          <a:p>
            <a:pPr marL="114300" marR="0" lvl="0" indent="-114300" algn="just" defTabSz="914400" rtl="0" eaLnBrk="0" fontAlgn="base" latinLnBrk="0" hangingPunct="0">
              <a:lnSpc>
                <a:spcPct val="100000"/>
              </a:lnSpc>
              <a:spcBef>
                <a:spcPct val="0"/>
              </a:spcBef>
              <a:spcAft>
                <a:spcPct val="0"/>
              </a:spcAft>
              <a:buClrTx/>
              <a:buSzTx/>
              <a:buFontTx/>
              <a:buNone/>
              <a:tabLst/>
              <a:defRPr/>
            </a:pPr>
            <a:r>
              <a:rPr lang="en-US" sz="1600" b="1" dirty="0">
                <a:solidFill>
                  <a:schemeClr val="accent1"/>
                </a:solidFill>
                <a:latin typeface="Times New Roman" panose="02020603050405020304" pitchFamily="18" charset="0"/>
                <a:cs typeface="Times New Roman" panose="02020603050405020304" pitchFamily="18" charset="0"/>
              </a:rPr>
              <a:t>Your learning from this incident..</a:t>
            </a:r>
          </a:p>
          <a:p>
            <a:pPr marL="114300" marR="0" lvl="0" indent="-114300" algn="just" defTabSz="914400" rtl="0" eaLnBrk="0" fontAlgn="base" latinLnBrk="0" hangingPunct="0">
              <a:lnSpc>
                <a:spcPct val="100000"/>
              </a:lnSpc>
              <a:spcBef>
                <a:spcPct val="0"/>
              </a:spcBef>
              <a:spcAft>
                <a:spcPct val="0"/>
              </a:spcAft>
              <a:buClrTx/>
              <a:buSzTx/>
              <a:buFontTx/>
              <a:buNone/>
              <a:tabLst/>
              <a:defRPr/>
            </a:pPr>
            <a:endParaRPr lang="en-US" sz="1600" b="1" dirty="0">
              <a:solidFill>
                <a:schemeClr val="accent1"/>
              </a:solidFill>
              <a:latin typeface="Times New Roman" panose="02020603050405020304" pitchFamily="18" charset="0"/>
              <a:cs typeface="Times New Roman" panose="02020603050405020304" pitchFamily="18" charset="0"/>
            </a:endParaRPr>
          </a:p>
          <a:p>
            <a:pPr marL="114300" marR="0" lvl="0" indent="-11430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Tahoma" pitchFamily="34" charset="0"/>
            </a:endParaRPr>
          </a:p>
          <a:p>
            <a:pPr marL="345186"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Tahoma" panose="020B0604030504040204" pitchFamily="34" charset="0"/>
                <a:ea typeface="Tahoma" panose="020B0604030504040204" pitchFamily="34" charset="0"/>
                <a:cs typeface="Tahoma" panose="020B0604030504040204" pitchFamily="34" charset="0"/>
              </a:rPr>
              <a:t>Ensure to call PDO emergency number 24385555 immediately for emergency assistance.</a:t>
            </a:r>
          </a:p>
          <a:p>
            <a:pPr marL="345186"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Tahoma" panose="020B0604030504040204" pitchFamily="34" charset="0"/>
                <a:ea typeface="Tahoma" panose="020B0604030504040204" pitchFamily="34" charset="0"/>
                <a:cs typeface="Tahoma" panose="020B0604030504040204" pitchFamily="34" charset="0"/>
              </a:rPr>
              <a:t>Ensure to conduct medical emergency drill as per HSE Plan by involving PDO medical team to evaluate the effectiveness of emergency response.</a:t>
            </a:r>
          </a:p>
          <a:p>
            <a:pPr marL="345186"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Tahoma" panose="020B0604030504040204" pitchFamily="34" charset="0"/>
                <a:ea typeface="Tahoma" panose="020B0604030504040204" pitchFamily="34" charset="0"/>
                <a:cs typeface="Tahoma" panose="020B0604030504040204" pitchFamily="34" charset="0"/>
              </a:rPr>
              <a:t>Educate employees to report immediately in case of any illness or discomfort.</a:t>
            </a:r>
          </a:p>
          <a:p>
            <a:pPr marL="345186"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Tahoma" panose="020B0604030504040204" pitchFamily="34" charset="0"/>
                <a:ea typeface="Tahoma" panose="020B0604030504040204" pitchFamily="34" charset="0"/>
                <a:cs typeface="Tahoma" panose="020B0604030504040204" pitchFamily="34" charset="0"/>
              </a:rPr>
              <a:t>Encourage all employees to maintain a healthy lifestyle (E.g., healthy diet, exercise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Tahoma" pitchFamily="34" charset="0"/>
            </a:endParaRPr>
          </a:p>
        </p:txBody>
      </p:sp>
    </p:spTree>
    <p:extLst>
      <p:ext uri="{BB962C8B-B14F-4D97-AF65-F5344CB8AC3E}">
        <p14:creationId xmlns:p14="http://schemas.microsoft.com/office/powerpoint/2010/main" val="3948906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2B4CFB4-CEEC-43B0-9B52-E26D254DCC12}"/>
              </a:ext>
            </a:extLst>
          </p:cNvPr>
          <p:cNvSpPr>
            <a:spLocks noGrp="1"/>
          </p:cNvSpPr>
          <p:nvPr>
            <p:ph type="title"/>
          </p:nvPr>
        </p:nvSpPr>
        <p:spPr>
          <a:xfrm>
            <a:off x="298383" y="0"/>
            <a:ext cx="11893617" cy="453582"/>
          </a:xfrm>
          <a:solidFill>
            <a:srgbClr val="FFCB25"/>
          </a:solidFill>
        </p:spPr>
        <p:txBody>
          <a:bodyPr>
            <a:noAutofit/>
          </a:bodyPr>
          <a:lstStyle/>
          <a:p>
            <a:pPr algn="ctr"/>
            <a:r>
              <a:rPr lang="en-GB"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a:t>
            </a:r>
            <a:endPar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8">
            <a:extLst>
              <a:ext uri="{FF2B5EF4-FFF2-40B4-BE49-F238E27FC236}">
                <a16:creationId xmlns:a16="http://schemas.microsoft.com/office/drawing/2014/main" id="{FD5EE90D-485E-4C69-8327-07F9A591A453}"/>
              </a:ext>
            </a:extLst>
          </p:cNvPr>
          <p:cNvSpPr>
            <a:spLocks noChangeArrowheads="1"/>
          </p:cNvSpPr>
          <p:nvPr/>
        </p:nvSpPr>
        <p:spPr bwMode="auto">
          <a:xfrm>
            <a:off x="620984" y="684311"/>
            <a:ext cx="5475015" cy="307777"/>
          </a:xfrm>
          <a:prstGeom prst="rect">
            <a:avLst/>
          </a:prstGeom>
          <a:noFill/>
          <a:ln w="9525">
            <a:noFill/>
            <a:miter lim="800000"/>
            <a:headEnd/>
            <a:tailEnd/>
          </a:ln>
        </p:spPr>
        <p:txBody>
          <a:bodyPr wrap="square">
            <a:spAutoFit/>
          </a:bodyPr>
          <a:lstStyle/>
          <a:p>
            <a:pPr marL="114300" indent="-114300" algn="just" eaLnBrk="0" fontAlgn="base" hangingPunct="0">
              <a:spcBef>
                <a:spcPct val="0"/>
              </a:spcBef>
              <a:spcAft>
                <a:spcPct val="0"/>
              </a:spcAft>
            </a:pPr>
            <a:r>
              <a:rPr lang="en-GB" sz="1400" b="1" dirty="0">
                <a:latin typeface="Times New Roman" panose="02020603050405020304" pitchFamily="18" charset="0"/>
                <a:ea typeface="MS PGothic" pitchFamily="34" charset="-128"/>
                <a:cs typeface="Times New Roman" panose="02020603050405020304" pitchFamily="18" charset="0"/>
              </a:rPr>
              <a:t>Date:</a:t>
            </a:r>
            <a:r>
              <a:rPr lang="en-US" sz="1400" b="1" dirty="0">
                <a:solidFill>
                  <a:schemeClr val="accent2"/>
                </a:solidFill>
                <a:latin typeface="Times New Roman" panose="02020603050405020304" pitchFamily="18" charset="0"/>
                <a:ea typeface="MS PGothic" pitchFamily="34" charset="-128"/>
                <a:cs typeface="Times New Roman" panose="02020603050405020304" pitchFamily="18" charset="0"/>
              </a:rPr>
              <a:t> </a:t>
            </a:r>
            <a:r>
              <a:rPr lang="en-US" sz="1400" b="1" dirty="0">
                <a:solidFill>
                  <a:schemeClr val="accent1"/>
                </a:solidFill>
                <a:latin typeface="Times New Roman" panose="02020603050405020304" pitchFamily="18" charset="0"/>
                <a:ea typeface="MS PGothic" pitchFamily="34" charset="-128"/>
                <a:cs typeface="Times New Roman" panose="02020603050405020304" pitchFamily="18" charset="0"/>
              </a:rPr>
              <a:t>21.04.2023 </a:t>
            </a:r>
            <a:r>
              <a:rPr lang="en-US" sz="1400" b="1" dirty="0">
                <a:solidFill>
                  <a:srgbClr val="333399"/>
                </a:solidFill>
                <a:latin typeface="Times New Roman" panose="02020603050405020304" pitchFamily="18" charset="0"/>
                <a:ea typeface="MS PGothic" pitchFamily="34" charset="-128"/>
                <a:cs typeface="Times New Roman" panose="02020603050405020304" pitchFamily="18" charset="0"/>
              </a:rPr>
              <a:t>              </a:t>
            </a:r>
            <a:r>
              <a:rPr lang="en-US" sz="1400" b="1" dirty="0">
                <a:latin typeface="Times New Roman" panose="02020603050405020304" pitchFamily="18" charset="0"/>
                <a:ea typeface="MS PGothic" pitchFamily="34" charset="-128"/>
                <a:cs typeface="Times New Roman" panose="02020603050405020304" pitchFamily="18" charset="0"/>
              </a:rPr>
              <a:t>Incident title: </a:t>
            </a:r>
            <a:r>
              <a:rPr lang="en-US" sz="1400" b="1" dirty="0">
                <a:solidFill>
                  <a:schemeClr val="accent1"/>
                </a:solidFill>
                <a:latin typeface="Times New Roman" panose="02020603050405020304" pitchFamily="18" charset="0"/>
                <a:ea typeface="MS PGothic" pitchFamily="34" charset="-128"/>
                <a:cs typeface="Times New Roman" panose="02020603050405020304" pitchFamily="18" charset="0"/>
              </a:rPr>
              <a:t>NAD#05 </a:t>
            </a:r>
          </a:p>
        </p:txBody>
      </p:sp>
      <p:sp>
        <p:nvSpPr>
          <p:cNvPr id="2" name="Rectangle 1">
            <a:extLst>
              <a:ext uri="{FF2B5EF4-FFF2-40B4-BE49-F238E27FC236}">
                <a16:creationId xmlns:a16="http://schemas.microsoft.com/office/drawing/2014/main" id="{FE96C564-35A0-4A29-8BEE-E806A1D04528}"/>
              </a:ext>
            </a:extLst>
          </p:cNvPr>
          <p:cNvSpPr/>
          <p:nvPr/>
        </p:nvSpPr>
        <p:spPr>
          <a:xfrm>
            <a:off x="620984" y="1188223"/>
            <a:ext cx="8090397" cy="4801314"/>
          </a:xfrm>
          <a:prstGeom prst="rect">
            <a:avLst/>
          </a:prstGeom>
        </p:spPr>
        <p:txBody>
          <a:bodyPr wrap="square">
            <a:spAutoFit/>
          </a:bodyPr>
          <a:lstStyle/>
          <a:p>
            <a:pPr marL="114300" lvl="0" indent="-114300" algn="just" eaLnBrk="0" fontAlgn="base" hangingPunct="0">
              <a:spcBef>
                <a:spcPct val="0"/>
              </a:spcBef>
              <a:spcAft>
                <a:spcPct val="0"/>
              </a:spcAft>
              <a:defRPr/>
            </a:pPr>
            <a:r>
              <a:rPr lang="en-US" sz="1600" b="1" dirty="0">
                <a:solidFill>
                  <a:srgbClr val="FF0000"/>
                </a:solidFill>
                <a:latin typeface="Times New Roman" panose="02020603050405020304" pitchFamily="18" charset="0"/>
                <a:cs typeface="Times New Roman" panose="02020603050405020304" pitchFamily="18" charset="0"/>
              </a:rPr>
              <a:t>What happened?</a:t>
            </a:r>
          </a:p>
          <a:p>
            <a:pPr marL="114300" lvl="0" indent="-114300" algn="just" eaLnBrk="0" fontAlgn="base" hangingPunct="0">
              <a:spcBef>
                <a:spcPct val="0"/>
              </a:spcBef>
              <a:spcAft>
                <a:spcPct val="0"/>
              </a:spcAft>
              <a:defRPr/>
            </a:pPr>
            <a:endParaRPr lang="en-US" sz="1600" b="1" dirty="0">
              <a:solidFill>
                <a:srgbClr val="ED7D31"/>
              </a:solidFill>
              <a:latin typeface="Times New Roman" panose="02020603050405020304" pitchFamily="18" charset="0"/>
              <a:cs typeface="Times New Roman" panose="02020603050405020304" pitchFamily="18" charset="0"/>
            </a:endParaRPr>
          </a:p>
          <a:p>
            <a:r>
              <a:rPr lang="en-GB" sz="1300" dirty="0">
                <a:latin typeface="Tahoma" panose="020B0604030504040204" pitchFamily="34" charset="0"/>
                <a:ea typeface="Tahoma" panose="020B0604030504040204" pitchFamily="34" charset="0"/>
                <a:cs typeface="Tahoma" panose="020B0604030504040204" pitchFamily="34" charset="0"/>
              </a:rPr>
              <a:t>On Saturday, April 15th, at about 8:55 a.m., while the deceased, a 50-year-old employee of Towell Engineering was working at the construction site, he suddenly felt unwell and </a:t>
            </a:r>
            <a:r>
              <a:rPr lang="en-US" sz="1300" dirty="0">
                <a:latin typeface="Tahoma" panose="020B0604030504040204" pitchFamily="34" charset="0"/>
                <a:ea typeface="Tahoma" panose="020B0604030504040204" pitchFamily="34" charset="0"/>
                <a:cs typeface="Tahoma" panose="020B0604030504040204" pitchFamily="34" charset="0"/>
              </a:rPr>
              <a:t>sat on floor. He was shifted </a:t>
            </a:r>
            <a:r>
              <a:rPr lang="en-GB" sz="1300" dirty="0">
                <a:latin typeface="Tahoma" panose="020B0604030504040204" pitchFamily="34" charset="0"/>
                <a:ea typeface="Tahoma" panose="020B0604030504040204" pitchFamily="34" charset="0"/>
                <a:cs typeface="Tahoma" panose="020B0604030504040204" pitchFamily="34" charset="0"/>
              </a:rPr>
              <a:t>to Tawoos Clinic and the doctor referred the deceased to Sultan Qaboos Ministry Hospital at Salalah. A specialist doctor recommended surgery for a decompressive craniectomy  was continuously under observation, but his health condition didn't improve. </a:t>
            </a:r>
            <a:r>
              <a:rPr lang="en-US" sz="1300" dirty="0">
                <a:latin typeface="Tahoma" panose="020B0604030504040204" pitchFamily="34" charset="0"/>
                <a:ea typeface="Tahoma" panose="020B0604030504040204" pitchFamily="34" charset="0"/>
                <a:cs typeface="Tahoma" panose="020B0604030504040204" pitchFamily="34" charset="0"/>
              </a:rPr>
              <a:t>Unfortunately, he passed away on 21</a:t>
            </a:r>
            <a:r>
              <a:rPr lang="en-US" sz="1300" baseline="30000" dirty="0">
                <a:latin typeface="Tahoma" panose="020B0604030504040204" pitchFamily="34" charset="0"/>
                <a:ea typeface="Tahoma" panose="020B0604030504040204" pitchFamily="34" charset="0"/>
                <a:cs typeface="Tahoma" panose="020B0604030504040204" pitchFamily="34" charset="0"/>
              </a:rPr>
              <a:t>st</a:t>
            </a:r>
            <a:r>
              <a:rPr lang="en-US" sz="1300" dirty="0">
                <a:latin typeface="Tahoma" panose="020B0604030504040204" pitchFamily="34" charset="0"/>
                <a:ea typeface="Tahoma" panose="020B0604030504040204" pitchFamily="34" charset="0"/>
                <a:cs typeface="Tahoma" panose="020B0604030504040204" pitchFamily="34" charset="0"/>
              </a:rPr>
              <a:t> April 2023 at 03:25 pm.</a:t>
            </a:r>
          </a:p>
          <a:p>
            <a:endParaRPr lang="en-GB" sz="1200" dirty="0">
              <a:solidFill>
                <a:srgbClr val="000000"/>
              </a:solidFill>
              <a:latin typeface="Times New Roman" panose="02020603050405020304" pitchFamily="18" charset="0"/>
              <a:cs typeface="Times New Roman" panose="02020603050405020304" pitchFamily="18" charset="0"/>
            </a:endParaRPr>
          </a:p>
          <a:p>
            <a:pPr marL="342900" lvl="0" indent="-342900" fontAlgn="base">
              <a:spcBef>
                <a:spcPct val="0"/>
              </a:spcBef>
              <a:spcAft>
                <a:spcPct val="0"/>
              </a:spcAft>
              <a:defRPr/>
            </a:pPr>
            <a:endParaRPr lang="en-US" sz="600" dirty="0">
              <a:solidFill>
                <a:srgbClr val="000000"/>
              </a:solidFill>
              <a:latin typeface="Times New Roman" panose="02020603050405020304" pitchFamily="18" charset="0"/>
              <a:ea typeface="MS PGothic" pitchFamily="34" charset="-128"/>
              <a:cs typeface="Times New Roman" panose="02020603050405020304" pitchFamily="18" charset="0"/>
            </a:endParaRPr>
          </a:p>
          <a:p>
            <a:pPr marL="342900" lvl="0" indent="-342900" fontAlgn="base">
              <a:spcBef>
                <a:spcPct val="0"/>
              </a:spcBef>
              <a:spcAft>
                <a:spcPct val="0"/>
              </a:spcAft>
              <a:defRPr/>
            </a:pPr>
            <a:endParaRPr lang="en-US" sz="600" dirty="0">
              <a:solidFill>
                <a:srgbClr val="000000"/>
              </a:solidFill>
              <a:latin typeface="Times New Roman" panose="02020603050405020304" pitchFamily="18" charset="0"/>
              <a:ea typeface="MS PGothic" pitchFamily="34" charset="-128"/>
              <a:cs typeface="Times New Roman" panose="02020603050405020304" pitchFamily="18" charset="0"/>
            </a:endParaRPr>
          </a:p>
          <a:p>
            <a:pPr marL="342900" lvl="0" indent="-342900" fontAlgn="base">
              <a:spcBef>
                <a:spcPct val="0"/>
              </a:spcBef>
              <a:spcAft>
                <a:spcPct val="0"/>
              </a:spcAft>
              <a:defRPr/>
            </a:pPr>
            <a:endParaRPr lang="en-US" sz="600" dirty="0">
              <a:solidFill>
                <a:srgbClr val="000000"/>
              </a:solidFill>
              <a:latin typeface="Times New Roman" panose="02020603050405020304" pitchFamily="18" charset="0"/>
              <a:ea typeface="MS PGothic" pitchFamily="34" charset="-128"/>
              <a:cs typeface="Times New Roman" panose="02020603050405020304" pitchFamily="18" charset="0"/>
            </a:endParaRPr>
          </a:p>
          <a:p>
            <a:pPr marL="114300" lvl="0" indent="-114300" algn="just" eaLnBrk="0" fontAlgn="base" hangingPunct="0">
              <a:spcBef>
                <a:spcPct val="0"/>
              </a:spcBef>
              <a:spcAft>
                <a:spcPct val="0"/>
              </a:spcAft>
              <a:defRPr/>
            </a:pPr>
            <a:r>
              <a:rPr lang="en-US" sz="1600" b="1" dirty="0">
                <a:solidFill>
                  <a:schemeClr val="accent1"/>
                </a:solidFill>
                <a:latin typeface="Times New Roman" panose="02020603050405020304" pitchFamily="18" charset="0"/>
                <a:cs typeface="Times New Roman" panose="02020603050405020304" pitchFamily="18" charset="0"/>
              </a:rPr>
              <a:t>Your learning from this incident..</a:t>
            </a:r>
          </a:p>
          <a:p>
            <a:pPr marL="114300" lvl="0" indent="-114300" algn="just" eaLnBrk="0" fontAlgn="base" hangingPunct="0">
              <a:spcBef>
                <a:spcPct val="0"/>
              </a:spcBef>
              <a:spcAft>
                <a:spcPct val="0"/>
              </a:spcAft>
              <a:defRPr/>
            </a:pPr>
            <a:endParaRPr lang="en-US" sz="600" dirty="0">
              <a:solidFill>
                <a:srgbClr val="000000"/>
              </a:solidFill>
              <a:latin typeface="Times New Roman" panose="02020603050405020304" pitchFamily="18" charset="0"/>
              <a:ea typeface="MS PGothic" pitchFamily="34" charset="-128"/>
              <a:cs typeface="Times New Roman" panose="02020603050405020304" pitchFamily="18" charset="0"/>
            </a:endParaRPr>
          </a:p>
          <a:p>
            <a:pPr marL="114300" lvl="0" indent="-114300" eaLnBrk="0" fontAlgn="base" hangingPunct="0">
              <a:spcBef>
                <a:spcPct val="0"/>
              </a:spcBef>
              <a:spcAft>
                <a:spcPct val="0"/>
              </a:spcAft>
              <a:defRPr/>
            </a:pPr>
            <a:endParaRPr lang="en-US" sz="1050" dirty="0">
              <a:solidFill>
                <a:srgbClr val="000000"/>
              </a:solidFill>
              <a:latin typeface="Times New Roman" panose="02020603050405020304" pitchFamily="18" charset="0"/>
              <a:ea typeface="MS PGothic" pitchFamily="34" charset="-128"/>
              <a:cs typeface="Times New Roman" panose="02020603050405020304" pitchFamily="18" charset="0"/>
            </a:endParaRPr>
          </a:p>
          <a:p>
            <a:pPr marL="171450" lvl="0" indent="-171450" eaLnBrk="0" fontAlgn="base" hangingPunct="0">
              <a:spcBef>
                <a:spcPct val="0"/>
              </a:spcBef>
              <a:spcAft>
                <a:spcPct val="0"/>
              </a:spcAft>
              <a:buFont typeface="Arial" panose="020B0604020202020204" pitchFamily="34" charset="0"/>
              <a:buChar char="•"/>
              <a:defRPr/>
            </a:pPr>
            <a:r>
              <a:rPr lang="en-GB" sz="1300" dirty="0">
                <a:latin typeface="Tahoma" panose="020B0604030504040204" pitchFamily="34" charset="0"/>
                <a:ea typeface="Tahoma" panose="020B0604030504040204" pitchFamily="34" charset="0"/>
                <a:cs typeface="Tahoma" panose="020B0604030504040204" pitchFamily="34" charset="0"/>
              </a:rPr>
              <a:t>Conduct continues health awareness campaigns to empower individuals to make healthier choices and reduce their risk of disease and disability  </a:t>
            </a:r>
          </a:p>
          <a:p>
            <a:pPr marL="171450" indent="-171450" eaLnBrk="0" fontAlgn="base" hangingPunct="0">
              <a:spcBef>
                <a:spcPct val="0"/>
              </a:spcBef>
              <a:spcAft>
                <a:spcPct val="0"/>
              </a:spcAft>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Conduct periodical drills related to Medical scenarios (</a:t>
            </a:r>
            <a:r>
              <a:rPr lang="en-GB" sz="1300" dirty="0">
                <a:latin typeface="Tahoma" panose="020B0604030504040204" pitchFamily="34" charset="0"/>
                <a:ea typeface="Tahoma" panose="020B0604030504040204" pitchFamily="34" charset="0"/>
                <a:cs typeface="Tahoma" panose="020B0604030504040204" pitchFamily="34" charset="0"/>
              </a:rPr>
              <a:t>to keep employees prepared</a:t>
            </a:r>
            <a:r>
              <a:rPr lang="en-US" sz="1300" dirty="0">
                <a:latin typeface="Tahoma" panose="020B0604030504040204" pitchFamily="34" charset="0"/>
                <a:ea typeface="Tahoma" panose="020B0604030504040204" pitchFamily="34" charset="0"/>
                <a:cs typeface="Tahoma" panose="020B0604030504040204" pitchFamily="34" charset="0"/>
              </a:rPr>
              <a:t>  for emergencies, work together under stress,  effectiveness of emergency procedure and area of improvements)</a:t>
            </a:r>
          </a:p>
          <a:p>
            <a:pPr marL="171450" indent="-171450" eaLnBrk="0" fontAlgn="base" hangingPunct="0">
              <a:spcBef>
                <a:spcPct val="0"/>
              </a:spcBef>
              <a:spcAft>
                <a:spcPct val="0"/>
              </a:spcAft>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Ensure calling 5555 in case of all emergencies ( Emphasis on 1</a:t>
            </a:r>
            <a:r>
              <a:rPr lang="en-US" sz="1300" baseline="30000" dirty="0">
                <a:latin typeface="Tahoma" panose="020B0604030504040204" pitchFamily="34" charset="0"/>
                <a:ea typeface="Tahoma" panose="020B0604030504040204" pitchFamily="34" charset="0"/>
                <a:cs typeface="Tahoma" panose="020B0604030504040204" pitchFamily="34" charset="0"/>
              </a:rPr>
              <a:t>st</a:t>
            </a:r>
            <a:r>
              <a:rPr lang="en-US" sz="1300" dirty="0">
                <a:latin typeface="Tahoma" panose="020B0604030504040204" pitchFamily="34" charset="0"/>
                <a:ea typeface="Tahoma" panose="020B0604030504040204" pitchFamily="34" charset="0"/>
                <a:cs typeface="Tahoma" panose="020B0604030504040204" pitchFamily="34" charset="0"/>
              </a:rPr>
              <a:t> person response attending incident scene to call 5555 )</a:t>
            </a:r>
          </a:p>
          <a:p>
            <a:pPr marL="171450" indent="-171450" eaLnBrk="0" fontAlgn="base" hangingPunct="0">
              <a:spcBef>
                <a:spcPct val="0"/>
              </a:spcBef>
              <a:spcAft>
                <a:spcPct val="0"/>
              </a:spcAft>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Encourage employees with chronic illness to attend scheduled follow up appts also the management to ensure tracking the health status of those employees with chronic illness. </a:t>
            </a:r>
          </a:p>
          <a:p>
            <a:pPr eaLnBrk="0" fontAlgn="base" hangingPunct="0">
              <a:spcBef>
                <a:spcPct val="0"/>
              </a:spcBef>
              <a:spcAft>
                <a:spcPct val="0"/>
              </a:spcAft>
              <a:defRPr/>
            </a:pPr>
            <a:endParaRPr lang="en-US" sz="1300" dirty="0">
              <a:solidFill>
                <a:srgbClr val="0000FF"/>
              </a:solidFill>
              <a:latin typeface="Times New Roman" panose="02020603050405020304" pitchFamily="18" charset="0"/>
              <a:ea typeface="MS PGothic" pitchFamily="34" charset="-128"/>
              <a:cs typeface="Times New Roman" panose="02020603050405020304" pitchFamily="18" charset="0"/>
            </a:endParaRPr>
          </a:p>
          <a:p>
            <a:pPr marL="114300" lvl="0" indent="-114300" eaLnBrk="0" fontAlgn="base" hangingPunct="0">
              <a:spcBef>
                <a:spcPct val="0"/>
              </a:spcBef>
              <a:spcAft>
                <a:spcPct val="0"/>
              </a:spcAft>
              <a:defRPr/>
            </a:pPr>
            <a:endParaRPr lang="en-US" sz="1050" dirty="0">
              <a:solidFill>
                <a:srgbClr val="0000FF"/>
              </a:solidFill>
              <a:latin typeface="Times New Roman" panose="02020603050405020304" pitchFamily="18" charset="0"/>
              <a:ea typeface="MS PGothic" pitchFamily="34" charset="-128"/>
              <a:cs typeface="Times New Roman" panose="02020603050405020304" pitchFamily="18" charset="0"/>
            </a:endParaRPr>
          </a:p>
        </p:txBody>
      </p:sp>
      <p:sp>
        <p:nvSpPr>
          <p:cNvPr id="17" name="TextBox 16">
            <a:extLst>
              <a:ext uri="{FF2B5EF4-FFF2-40B4-BE49-F238E27FC236}">
                <a16:creationId xmlns:a16="http://schemas.microsoft.com/office/drawing/2014/main" id="{12CEC3DF-C7CC-409F-A17A-16D03DA94B05}"/>
              </a:ext>
            </a:extLst>
          </p:cNvPr>
          <p:cNvSpPr txBox="1"/>
          <p:nvPr/>
        </p:nvSpPr>
        <p:spPr>
          <a:xfrm>
            <a:off x="2541087" y="5999238"/>
            <a:ext cx="4250189" cy="338554"/>
          </a:xfrm>
          <a:prstGeom prst="rect">
            <a:avLst/>
          </a:prstGeom>
          <a:solidFill>
            <a:schemeClr val="accent1"/>
          </a:solidFill>
        </p:spPr>
        <p:txBody>
          <a:bodyPr wrap="square" rtlCol="0">
            <a:spAutoFit/>
          </a:bodyPr>
          <a:lstStyle/>
          <a:p>
            <a:pPr lvl="0" algn="ctr" fontAlgn="base">
              <a:spcBef>
                <a:spcPct val="0"/>
              </a:spcBef>
              <a:spcAft>
                <a:spcPct val="0"/>
              </a:spcAft>
            </a:pPr>
            <a:r>
              <a:rPr lang="en-US" sz="1600" b="1" dirty="0">
                <a:solidFill>
                  <a:srgbClr val="FFFF00"/>
                </a:solidFill>
                <a:latin typeface="Times New Roman" panose="02020603050405020304" pitchFamily="18" charset="0"/>
                <a:ea typeface="MS PGothic" pitchFamily="34" charset="-128"/>
                <a:cs typeface="Times New Roman" panose="02020603050405020304" pitchFamily="18" charset="0"/>
              </a:rPr>
              <a:t>“Start thinking wellness, not illness”</a:t>
            </a:r>
          </a:p>
        </p:txBody>
      </p:sp>
      <p:pic>
        <p:nvPicPr>
          <p:cNvPr id="8" name="Picture 7">
            <a:extLst>
              <a:ext uri="{FF2B5EF4-FFF2-40B4-BE49-F238E27FC236}">
                <a16:creationId xmlns:a16="http://schemas.microsoft.com/office/drawing/2014/main" id="{96A3F1E1-7FE6-2A4F-0861-99085C68D530}"/>
              </a:ext>
            </a:extLst>
          </p:cNvPr>
          <p:cNvPicPr>
            <a:picLocks noChangeAspect="1"/>
          </p:cNvPicPr>
          <p:nvPr/>
        </p:nvPicPr>
        <p:blipFill>
          <a:blip r:embed="rId3"/>
          <a:stretch>
            <a:fillRect/>
          </a:stretch>
        </p:blipFill>
        <p:spPr>
          <a:xfrm>
            <a:off x="8986683" y="3655829"/>
            <a:ext cx="3054547" cy="2276227"/>
          </a:xfrm>
          <a:prstGeom prst="rect">
            <a:avLst/>
          </a:prstGeom>
        </p:spPr>
      </p:pic>
      <p:sp>
        <p:nvSpPr>
          <p:cNvPr id="16" name="Freeform 132">
            <a:extLst>
              <a:ext uri="{FF2B5EF4-FFF2-40B4-BE49-F238E27FC236}">
                <a16:creationId xmlns:a16="http://schemas.microsoft.com/office/drawing/2014/main" id="{2B7B8050-3007-4446-9655-453944A781E8}"/>
              </a:ext>
            </a:extLst>
          </p:cNvPr>
          <p:cNvSpPr>
            <a:spLocks/>
          </p:cNvSpPr>
          <p:nvPr/>
        </p:nvSpPr>
        <p:spPr bwMode="auto">
          <a:xfrm>
            <a:off x="11672035" y="5711315"/>
            <a:ext cx="397928"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eaLnBrk="0" fontAlgn="base" hangingPunct="0">
              <a:spcBef>
                <a:spcPct val="0"/>
              </a:spcBef>
              <a:spcAft>
                <a:spcPct val="0"/>
              </a:spcAft>
            </a:pPr>
            <a:endParaRPr lang="en-US" sz="2400" dirty="0">
              <a:solidFill>
                <a:srgbClr val="00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CED4256-FE7C-8E4D-144D-06E972DC0235}"/>
              </a:ext>
            </a:extLst>
          </p:cNvPr>
          <p:cNvPicPr>
            <a:picLocks noChangeAspect="1"/>
          </p:cNvPicPr>
          <p:nvPr/>
        </p:nvPicPr>
        <p:blipFill>
          <a:blip r:embed="rId4"/>
          <a:stretch>
            <a:fillRect/>
          </a:stretch>
        </p:blipFill>
        <p:spPr>
          <a:xfrm>
            <a:off x="8986683" y="1121491"/>
            <a:ext cx="3040991" cy="2264534"/>
          </a:xfrm>
          <a:prstGeom prst="rect">
            <a:avLst/>
          </a:prstGeom>
        </p:spPr>
      </p:pic>
      <p:grpSp>
        <p:nvGrpSpPr>
          <p:cNvPr id="13" name="Group 131">
            <a:extLst>
              <a:ext uri="{FF2B5EF4-FFF2-40B4-BE49-F238E27FC236}">
                <a16:creationId xmlns:a16="http://schemas.microsoft.com/office/drawing/2014/main" id="{63508727-9A5C-471E-B156-BE887E5521C1}"/>
              </a:ext>
            </a:extLst>
          </p:cNvPr>
          <p:cNvGrpSpPr>
            <a:grpSpLocks/>
          </p:cNvGrpSpPr>
          <p:nvPr/>
        </p:nvGrpSpPr>
        <p:grpSpPr bwMode="auto">
          <a:xfrm>
            <a:off x="11767526" y="3118731"/>
            <a:ext cx="319038" cy="343494"/>
            <a:chOff x="3504" y="544"/>
            <a:chExt cx="2287" cy="1855"/>
          </a:xfrm>
        </p:grpSpPr>
        <p:sp>
          <p:nvSpPr>
            <p:cNvPr id="14" name="Line 129">
              <a:extLst>
                <a:ext uri="{FF2B5EF4-FFF2-40B4-BE49-F238E27FC236}">
                  <a16:creationId xmlns:a16="http://schemas.microsoft.com/office/drawing/2014/main" id="{751268B7-6872-4DF2-BFD9-24563FA9D6A7}"/>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15" name="Line 130">
              <a:extLst>
                <a:ext uri="{FF2B5EF4-FFF2-40B4-BE49-F238E27FC236}">
                  <a16:creationId xmlns:a16="http://schemas.microsoft.com/office/drawing/2014/main" id="{81BAD127-1C90-4FFF-B77F-C3285A5F2598}"/>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42971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A7285D-0727-4D03-96E7-22E3A9C4CA0D}"/>
              </a:ext>
            </a:extLst>
          </p:cNvPr>
          <p:cNvSpPr txBox="1">
            <a:spLocks/>
          </p:cNvSpPr>
          <p:nvPr/>
        </p:nvSpPr>
        <p:spPr>
          <a:xfrm>
            <a:off x="346509" y="0"/>
            <a:ext cx="11845491" cy="629476"/>
          </a:xfrm>
          <a:prstGeom prst="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R="0" lvl="0" indent="0" algn="ctr" defTabSz="957263" fontAlgn="auto">
              <a:spcBef>
                <a:spcPct val="5000"/>
              </a:spcBef>
              <a:spcAft>
                <a:spcPts val="0"/>
              </a:spcAft>
              <a:buClrTx/>
              <a:buSzTx/>
              <a:tabLst/>
              <a:defRPr/>
            </a:pPr>
            <a:r>
              <a:rPr lang="en-US" sz="3600" b="1" dirty="0">
                <a:ln/>
                <a:latin typeface="Tahoma" pitchFamily="34" charset="0"/>
                <a:ea typeface="Tahoma" pitchFamily="34" charset="0"/>
                <a:cs typeface="Tahoma" pitchFamily="34" charset="0"/>
              </a:rPr>
              <a:t>Hand &amp; Finger </a:t>
            </a:r>
            <a:endParaRPr kumimoji="0" lang="en-GB"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sp>
        <p:nvSpPr>
          <p:cNvPr id="7" name="Left Arrow 10">
            <a:hlinkClick r:id="rId2" action="ppaction://hlinksldjump"/>
            <a:extLst>
              <a:ext uri="{FF2B5EF4-FFF2-40B4-BE49-F238E27FC236}">
                <a16:creationId xmlns:a16="http://schemas.microsoft.com/office/drawing/2014/main" id="{2FA5F180-D49E-4FF9-BA1E-32917CAC796D}"/>
              </a:ext>
            </a:extLst>
          </p:cNvPr>
          <p:cNvSpPr/>
          <p:nvPr/>
        </p:nvSpPr>
        <p:spPr>
          <a:xfrm>
            <a:off x="9952" y="6070600"/>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541" cmpd="sng">
                  <a:solidFill>
                    <a:srgbClr val="DDDDDD">
                      <a:shade val="88000"/>
                      <a:satMod val="110000"/>
                    </a:srgbClr>
                  </a:solidFill>
                  <a:prstDash val="solid"/>
                </a:ln>
                <a:solidFill>
                  <a:srgbClr val="0070C0"/>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Table of contents</a:t>
            </a:r>
            <a:endParaRPr kumimoji="0" lang="en-US" sz="2000" b="1" i="0" u="none" strike="noStrike" kern="1200" cap="none" spc="0" normalizeH="0" baseline="0" noProof="0" dirty="0">
              <a:ln w="10541" cmpd="sng">
                <a:solidFill>
                  <a:srgbClr val="DDDDDD">
                    <a:shade val="88000"/>
                    <a:satMod val="110000"/>
                  </a:srgbClr>
                </a:solidFill>
                <a:prstDash val="solid"/>
              </a:ln>
              <a:solidFill>
                <a:srgbClr val="0070C0"/>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593DB3AA-6928-4BBA-B07B-92F31AA9C639}"/>
              </a:ext>
            </a:extLst>
          </p:cNvPr>
          <p:cNvGraphicFramePr>
            <a:graphicFrameLocks noGrp="1"/>
          </p:cNvGraphicFramePr>
          <p:nvPr>
            <p:extLst>
              <p:ext uri="{D42A27DB-BD31-4B8C-83A1-F6EECF244321}">
                <p14:modId xmlns:p14="http://schemas.microsoft.com/office/powerpoint/2010/main" val="946385115"/>
              </p:ext>
            </p:extLst>
          </p:nvPr>
        </p:nvGraphicFramePr>
        <p:xfrm>
          <a:off x="2292627" y="2081960"/>
          <a:ext cx="9697151" cy="1666571"/>
        </p:xfrm>
        <a:graphic>
          <a:graphicData uri="http://schemas.openxmlformats.org/drawingml/2006/table">
            <a:tbl>
              <a:tblPr firstRow="1" bandRow="1">
                <a:tableStyleId>{7DF18680-E054-41AD-8BC1-D1AEF772440D}</a:tableStyleId>
              </a:tblPr>
              <a:tblGrid>
                <a:gridCol w="360179">
                  <a:extLst>
                    <a:ext uri="{9D8B030D-6E8A-4147-A177-3AD203B41FA5}">
                      <a16:colId xmlns:a16="http://schemas.microsoft.com/office/drawing/2014/main" val="20000"/>
                    </a:ext>
                  </a:extLst>
                </a:gridCol>
                <a:gridCol w="5184908">
                  <a:extLst>
                    <a:ext uri="{9D8B030D-6E8A-4147-A177-3AD203B41FA5}">
                      <a16:colId xmlns:a16="http://schemas.microsoft.com/office/drawing/2014/main" val="20001"/>
                    </a:ext>
                  </a:extLst>
                </a:gridCol>
                <a:gridCol w="1045029">
                  <a:extLst>
                    <a:ext uri="{9D8B030D-6E8A-4147-A177-3AD203B41FA5}">
                      <a16:colId xmlns:a16="http://schemas.microsoft.com/office/drawing/2014/main" val="3270702318"/>
                    </a:ext>
                  </a:extLst>
                </a:gridCol>
                <a:gridCol w="1240971">
                  <a:extLst>
                    <a:ext uri="{9D8B030D-6E8A-4147-A177-3AD203B41FA5}">
                      <a16:colId xmlns:a16="http://schemas.microsoft.com/office/drawing/2014/main" val="3065041249"/>
                    </a:ext>
                  </a:extLst>
                </a:gridCol>
                <a:gridCol w="892629">
                  <a:extLst>
                    <a:ext uri="{9D8B030D-6E8A-4147-A177-3AD203B41FA5}">
                      <a16:colId xmlns:a16="http://schemas.microsoft.com/office/drawing/2014/main" val="20003"/>
                    </a:ext>
                  </a:extLst>
                </a:gridCol>
                <a:gridCol w="973435">
                  <a:extLst>
                    <a:ext uri="{9D8B030D-6E8A-4147-A177-3AD203B41FA5}">
                      <a16:colId xmlns:a16="http://schemas.microsoft.com/office/drawing/2014/main" val="1740478292"/>
                    </a:ext>
                  </a:extLst>
                </a:gridCol>
              </a:tblGrid>
              <a:tr h="568744">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rgbClr val="3366CC"/>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Activity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538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1</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3" action="ppaction://hlinksldjump">
                            <a:extLst>
                              <a:ext uri="{A12FA001-AC4F-418D-AE19-62706E023703}">
                                <ahyp:hlinkClr xmlns:ahyp="http://schemas.microsoft.com/office/drawing/2018/hyperlinkcolor" val="tx"/>
                              </a:ext>
                            </a:extLst>
                          </a:hlinkClick>
                        </a:rPr>
                        <a:t>Technician was removing the steel belt guard</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LTI#12</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noProof="0" dirty="0">
                          <a:solidFill>
                            <a:schemeClr val="tx1"/>
                          </a:solidFill>
                          <a:latin typeface="+mn-lt"/>
                          <a:ea typeface="+mn-ea"/>
                          <a:cs typeface="+mn-cs"/>
                        </a:rPr>
                        <a:t>HVAC Maintenance</a:t>
                      </a:r>
                      <a:endParaRPr lang="en-US" sz="1500" b="0" kern="1200" dirty="0">
                        <a:solidFill>
                          <a:schemeClr val="tx1"/>
                        </a:solidFill>
                        <a:latin typeface="+mn-lt"/>
                        <a:ea typeface="+mn-ea"/>
                        <a:cs typeface="+mn-cs"/>
                      </a:endParaRP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C2P</a:t>
                      </a:r>
                    </a:p>
                  </a:txBody>
                  <a:tcPr>
                    <a:solidFill>
                      <a:srgbClr val="AFDC7E"/>
                    </a:solidFill>
                  </a:tcPr>
                </a:tc>
                <a:extLst>
                  <a:ext uri="{0D108BD9-81ED-4DB2-BD59-A6C34878D82A}">
                    <a16:rowId xmlns:a16="http://schemas.microsoft.com/office/drawing/2014/main" val="10001"/>
                  </a:ext>
                </a:extLst>
              </a:tr>
              <a:tr h="538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2</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hlinkClick r:id="rId4" action="ppaction://hlinksldjump">
                            <a:extLst>
                              <a:ext uri="{A12FA001-AC4F-418D-AE19-62706E023703}">
                                <ahyp:hlinkClr xmlns:ahyp="http://schemas.microsoft.com/office/drawing/2018/hyperlinkcolor" val="tx"/>
                              </a:ext>
                            </a:extLst>
                          </a:hlinkClick>
                        </a:rPr>
                        <a:t>Welder was involved in cutting  pipe </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LTI#13</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cutting pipe</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D3P</a:t>
                      </a:r>
                    </a:p>
                  </a:txBody>
                  <a:tcPr>
                    <a:solidFill>
                      <a:srgbClr val="AFDC7E"/>
                    </a:solidFill>
                  </a:tcPr>
                </a:tc>
                <a:extLst>
                  <a:ext uri="{0D108BD9-81ED-4DB2-BD59-A6C34878D82A}">
                    <a16:rowId xmlns:a16="http://schemas.microsoft.com/office/drawing/2014/main" val="657979652"/>
                  </a:ext>
                </a:extLst>
              </a:tr>
            </a:tbl>
          </a:graphicData>
        </a:graphic>
      </p:graphicFrame>
      <p:pic>
        <p:nvPicPr>
          <p:cNvPr id="3" name="Picture 2" descr="A cartoon character wearing a hard hat and safety vest&#10;&#10;Description automatically generated">
            <a:extLst>
              <a:ext uri="{FF2B5EF4-FFF2-40B4-BE49-F238E27FC236}">
                <a16:creationId xmlns:a16="http://schemas.microsoft.com/office/drawing/2014/main" id="{CAF82F1A-C286-396F-2A2B-6BD9F47AC3DB}"/>
              </a:ext>
            </a:extLst>
          </p:cNvPr>
          <p:cNvPicPr>
            <a:picLocks noChangeAspect="1"/>
          </p:cNvPicPr>
          <p:nvPr/>
        </p:nvPicPr>
        <p:blipFill rotWithShape="1">
          <a:blip r:embed="rId5">
            <a:extLst>
              <a:ext uri="{28A0092B-C50C-407E-A947-70E740481C1C}">
                <a14:useLocalDpi xmlns:a14="http://schemas.microsoft.com/office/drawing/2010/main" val="0"/>
              </a:ext>
            </a:extLst>
          </a:blip>
          <a:srcRect l="28839" r="32374"/>
          <a:stretch/>
        </p:blipFill>
        <p:spPr>
          <a:xfrm>
            <a:off x="346509" y="992240"/>
            <a:ext cx="2060444" cy="5312081"/>
          </a:xfrm>
          <a:prstGeom prst="rect">
            <a:avLst/>
          </a:prstGeom>
        </p:spPr>
      </p:pic>
    </p:spTree>
    <p:extLst>
      <p:ext uri="{BB962C8B-B14F-4D97-AF65-F5344CB8AC3E}">
        <p14:creationId xmlns:p14="http://schemas.microsoft.com/office/powerpoint/2010/main" val="3729115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88300" y="1689938"/>
            <a:ext cx="8008654" cy="4301177"/>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342900" lvl="0" indent="17463">
              <a:defRPr/>
            </a:pPr>
            <a:endParaRPr lang="en-US" sz="105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During a HVAC routine maintenance activity, a Technician was removing the steel belt guard. On removing the securing bolts, he found the guard to be held to the body of the HVAC unit. He positioned himself closer to the guard and place his right hand on the base of the unit and pulled the guard with the left hand. After a few seconds of grappling with the guard it suddenly fell form its position and landed on the right hand that was supporting the Technician, the impact resulted in a pinch injury to the middle finger of this right hand</a:t>
            </a:r>
          </a:p>
          <a:p>
            <a:pPr marL="342900" lvl="0" indent="17463">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Tahoma" panose="020B0604030504040204" pitchFamily="34" charset="0"/>
                <a:ea typeface="Tahoma" panose="020B0604030504040204" pitchFamily="34" charset="0"/>
                <a:cs typeface="Tahoma" panose="020B0604030504040204" pitchFamily="34" charset="0"/>
              </a:rPr>
              <a:t>Incorrect posture for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Tahoma" panose="020B0604030504040204" pitchFamily="34" charset="0"/>
                <a:ea typeface="Tahoma" panose="020B0604030504040204" pitchFamily="34" charset="0"/>
                <a:cs typeface="Tahoma" panose="020B0604030504040204" pitchFamily="34" charset="0"/>
              </a:rPr>
              <a:t>Enforced poor ergonomics for maintenance due to poor design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Tahoma" panose="020B0604030504040204" pitchFamily="34" charset="0"/>
                <a:ea typeface="Tahoma" panose="020B0604030504040204" pitchFamily="34" charset="0"/>
                <a:cs typeface="Tahoma" panose="020B0604030504040204" pitchFamily="34" charset="0"/>
              </a:rPr>
              <a:t>Failure to identify the finger pinch point hazard related to the task</a:t>
            </a:r>
          </a:p>
          <a:p>
            <a:pPr marR="0" lvl="0" algn="l" defTabSz="914400" rtl="0" eaLnBrk="1" fontAlgn="auto" latinLnBrk="0" hangingPunct="1">
              <a:lnSpc>
                <a:spcPct val="100000"/>
              </a:lnSpc>
              <a:spcBef>
                <a:spcPts val="0"/>
              </a:spcBef>
              <a:spcAft>
                <a:spcPts val="0"/>
              </a:spcAft>
              <a:buClrTx/>
              <a:buSzTx/>
              <a:tabLst/>
              <a:defRPr/>
            </a:pPr>
            <a:endParaRPr lang="en-US" sz="1200" dirty="0">
              <a:solidFill>
                <a:prstClr val="black"/>
              </a:solidFill>
              <a:latin typeface="Calibri" panose="020F0502020204030204" pitchFamily="34" charset="0"/>
              <a:cs typeface="Tahoma" pitchFamily="34" charset="0"/>
            </a:endParaRPr>
          </a:p>
          <a:p>
            <a:pPr marL="114300" indent="-114300" algn="just">
              <a:defRPr/>
            </a:pPr>
            <a:r>
              <a:rPr lang="en-US" sz="1600" b="1" dirty="0">
                <a:solidFill>
                  <a:srgbClr val="0070C0"/>
                </a:solidFill>
                <a:latin typeface="Tahoma" pitchFamily="34" charset="0"/>
                <a:ea typeface="宋体" panose="02010600030101010101" pitchFamily="2" charset="-122"/>
              </a:rPr>
              <a:t>Your learning from this incident..</a:t>
            </a:r>
          </a:p>
          <a:p>
            <a:pPr marL="171450" indent="-171450">
              <a:buFont typeface="Arial" panose="020B0604020202020204" pitchFamily="34" charset="0"/>
              <a:buChar char="•"/>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Do you identify hand &amp; finger hazards before starting any task and discuss them during TBT? </a:t>
            </a:r>
          </a:p>
          <a:p>
            <a:pPr marL="171450" indent="-171450">
              <a:buFont typeface="Arial" panose="020B0604020202020204" pitchFamily="34" charset="0"/>
              <a:buChar char="•"/>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 Are the sequencies of doing the task clearly documented and discussed prior to the task? </a:t>
            </a:r>
          </a:p>
          <a:p>
            <a:pPr marL="171450" indent="-171450">
              <a:buFont typeface="Arial" panose="020B0604020202020204" pitchFamily="34" charset="0"/>
              <a:buChar char="•"/>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 Do you consider the what can drop or suddenly move and trap your finger? </a:t>
            </a:r>
          </a:p>
          <a:p>
            <a:pPr marL="171450" indent="-171450">
              <a:buFont typeface="Arial" panose="020B0604020202020204" pitchFamily="34" charset="0"/>
              <a:buChar char="•"/>
              <a:defRPr/>
            </a:pPr>
            <a:r>
              <a:rPr lang="en-US" sz="1300" dirty="0">
                <a:solidFill>
                  <a:srgbClr val="000000"/>
                </a:solidFill>
                <a:latin typeface="Tahoma" panose="020B0604030504040204" pitchFamily="34" charset="0"/>
                <a:ea typeface="Tahoma" panose="020B0604030504040204" pitchFamily="34" charset="0"/>
                <a:cs typeface="Tahoma" panose="020B0604030504040204" pitchFamily="34" charset="0"/>
              </a:rPr>
              <a:t> Do you Supervise the works from a safe distance, intervening when dangerous occurrences become obvious?</a:t>
            </a:r>
          </a:p>
          <a:p>
            <a:pPr>
              <a:buFont typeface="Arial" pitchFamily="34" charset="0"/>
              <a:buChar char="•"/>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lang="en-GB" sz="1200" b="1" dirty="0">
                <a:solidFill>
                  <a:srgbClr val="4472C4"/>
                </a:solidFill>
                <a:latin typeface="Tahoma" pitchFamily="34" charset="0"/>
              </a:rPr>
              <a:t>18</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/06/2023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LTI#</a:t>
            </a:r>
            <a:r>
              <a:rPr lang="en-US" sz="1200" b="1" dirty="0">
                <a:solidFill>
                  <a:srgbClr val="4472C4"/>
                </a:solidFill>
                <a:latin typeface="Tahoma" pitchFamily="34" charset="0"/>
              </a:rPr>
              <a:t>12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Hands &amp; Fingers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C2P</a:t>
            </a:r>
            <a:r>
              <a:rPr lang="en-US" sz="1400" b="1" dirty="0">
                <a:solidFill>
                  <a:prstClr val="black"/>
                </a:solidFill>
                <a:latin typeface="Tahoma" pitchFamily="34" charset="0"/>
              </a:rPr>
              <a:t>           </a:t>
            </a:r>
            <a:r>
              <a:rPr kumimoji="0" lang="en-US" sz="1400" b="1" i="0" u="none" strike="noStrike" kern="1200" cap="none" spc="0" normalizeH="0" baseline="0" noProof="0" dirty="0">
                <a:ln>
                  <a:noFill/>
                </a:ln>
                <a:effectLst/>
                <a:uLnTx/>
                <a:uFillTx/>
                <a:latin typeface="Tahoma" pitchFamily="34" charset="0"/>
                <a:ea typeface="+mn-ea"/>
                <a:cs typeface="+mn-cs"/>
              </a:rPr>
              <a:t>Activity:</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HVAC Maintenance</a:t>
            </a:r>
          </a:p>
        </p:txBody>
      </p:sp>
      <p:sp>
        <p:nvSpPr>
          <p:cNvPr id="14" name="Rectangle 13">
            <a:extLst>
              <a:ext uri="{FF2B5EF4-FFF2-40B4-BE49-F238E27FC236}">
                <a16:creationId xmlns:a16="http://schemas.microsoft.com/office/drawing/2014/main" id="{27AC772E-6015-4076-A0DC-005445BF4556}"/>
              </a:ext>
            </a:extLst>
          </p:cNvPr>
          <p:cNvSpPr/>
          <p:nvPr/>
        </p:nvSpPr>
        <p:spPr>
          <a:xfrm>
            <a:off x="426522" y="1020193"/>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rPr>
              <a:t>Drilling, Logistics, Operation &amp; Construction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1536872" y="6046284"/>
            <a:ext cx="6136020" cy="369332"/>
          </a:xfrm>
          <a:prstGeom prst="rect">
            <a:avLst/>
          </a:prstGeom>
          <a:solidFill>
            <a:schemeClr val="accent1"/>
          </a:solidFill>
        </p:spPr>
        <p:txBody>
          <a:bodyPr wrap="square" rtlCol="0">
            <a:spAutoFit/>
          </a:bodyPr>
          <a:lstStyle/>
          <a:p>
            <a:pPr lvl="0" algn="ctr" fontAlgn="base">
              <a:spcBef>
                <a:spcPct val="0"/>
              </a:spcBef>
              <a:spcAft>
                <a:spcPct val="0"/>
              </a:spcAft>
            </a:pPr>
            <a:r>
              <a:rPr lang="en-US" b="1" dirty="0">
                <a:solidFill>
                  <a:srgbClr val="FFFF00"/>
                </a:solidFill>
                <a:latin typeface="Tahoma" pitchFamily="34" charset="0"/>
                <a:ea typeface="MS PGothic" pitchFamily="34" charset="-128"/>
              </a:rPr>
              <a:t>Keep Hands Free from Pinch Points </a:t>
            </a:r>
          </a:p>
        </p:txBody>
      </p:sp>
      <p:grpSp>
        <p:nvGrpSpPr>
          <p:cNvPr id="6" name="Group 5">
            <a:extLst>
              <a:ext uri="{FF2B5EF4-FFF2-40B4-BE49-F238E27FC236}">
                <a16:creationId xmlns:a16="http://schemas.microsoft.com/office/drawing/2014/main" id="{C7BA4668-6F96-4349-BBB2-CF929DB4C3AA}"/>
              </a:ext>
            </a:extLst>
          </p:cNvPr>
          <p:cNvGrpSpPr/>
          <p:nvPr/>
        </p:nvGrpSpPr>
        <p:grpSpPr>
          <a:xfrm>
            <a:off x="8742098" y="1212658"/>
            <a:ext cx="3072859" cy="2373869"/>
            <a:chOff x="8961120" y="1915431"/>
            <a:chExt cx="3072859" cy="2119427"/>
          </a:xfrm>
        </p:grpSpPr>
        <p:pic>
          <p:nvPicPr>
            <p:cNvPr id="7" name="Picture 6" descr="A picture containing engineering, composite material, wall, indoor&#10;&#10;Description automatically generated">
              <a:extLst>
                <a:ext uri="{FF2B5EF4-FFF2-40B4-BE49-F238E27FC236}">
                  <a16:creationId xmlns:a16="http://schemas.microsoft.com/office/drawing/2014/main" id="{9E6831DD-9FF7-4B9F-95CD-B4EF0BB140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1120" y="2027633"/>
              <a:ext cx="3072859" cy="2007225"/>
            </a:xfrm>
            <a:prstGeom prst="rect">
              <a:avLst/>
            </a:prstGeom>
          </p:spPr>
        </p:pic>
        <p:sp>
          <p:nvSpPr>
            <p:cNvPr id="16" name="TextBox 15">
              <a:extLst>
                <a:ext uri="{FF2B5EF4-FFF2-40B4-BE49-F238E27FC236}">
                  <a16:creationId xmlns:a16="http://schemas.microsoft.com/office/drawing/2014/main" id="{488A65D0-2FB7-6AF8-4D0F-A568A2E87486}"/>
                </a:ext>
              </a:extLst>
            </p:cNvPr>
            <p:cNvSpPr txBox="1"/>
            <p:nvPr/>
          </p:nvSpPr>
          <p:spPr>
            <a:xfrm rot="17777516">
              <a:off x="9342786" y="2458764"/>
              <a:ext cx="142521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Guard intact </a:t>
              </a:r>
            </a:p>
          </p:txBody>
        </p:sp>
      </p:grpSp>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338621" y="3001875"/>
            <a:ext cx="336550" cy="544513"/>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pic>
        <p:nvPicPr>
          <p:cNvPr id="3" name="Picture 2">
            <a:extLst>
              <a:ext uri="{FF2B5EF4-FFF2-40B4-BE49-F238E27FC236}">
                <a16:creationId xmlns:a16="http://schemas.microsoft.com/office/drawing/2014/main" id="{39D4C0AA-F26C-6171-028C-573BACFC47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81270" y="3705389"/>
            <a:ext cx="3133687" cy="2271309"/>
          </a:xfrm>
          <a:prstGeom prst="rect">
            <a:avLst/>
          </a:prstGeom>
        </p:spPr>
      </p:pic>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8873867" y="5291070"/>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20" name="Picture 19">
            <a:extLst>
              <a:ext uri="{FF2B5EF4-FFF2-40B4-BE49-F238E27FC236}">
                <a16:creationId xmlns:a16="http://schemas.microsoft.com/office/drawing/2014/main" id="{43177EA3-D2EC-0787-0097-C9AE0E23A6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423185">
            <a:off x="10305019" y="3725517"/>
            <a:ext cx="1075666" cy="2259051"/>
          </a:xfrm>
          <a:prstGeom prst="rect">
            <a:avLst/>
          </a:prstGeom>
        </p:spPr>
      </p:pic>
      <p:pic>
        <p:nvPicPr>
          <p:cNvPr id="1026" name="Picture 2" descr="Laborer Silhouette Euclidean Vector, PNG, 1501x2001px, Laborer,  Architectural Engineering, Art, Cartoon, Construction Worker Download Free">
            <a:extLst>
              <a:ext uri="{FF2B5EF4-FFF2-40B4-BE49-F238E27FC236}">
                <a16:creationId xmlns:a16="http://schemas.microsoft.com/office/drawing/2014/main" id="{84C37CB1-043E-32C7-35D8-551B2F330F75}"/>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0305019" y="1299967"/>
            <a:ext cx="1370152" cy="18292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708DD2C-5FB8-D5B9-32E7-53674267C0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59558">
            <a:off x="9017635" y="3725517"/>
            <a:ext cx="1075666" cy="2259051"/>
          </a:xfrm>
          <a:prstGeom prst="rect">
            <a:avLst/>
          </a:prstGeom>
          <a:scene3d>
            <a:camera prst="orthographicFront">
              <a:rot lat="0" lon="10200000" rev="0"/>
            </a:camera>
            <a:lightRig rig="threePt" dir="t"/>
          </a:scene3d>
        </p:spPr>
      </p:pic>
    </p:spTree>
    <p:extLst>
      <p:ext uri="{BB962C8B-B14F-4D97-AF65-F5344CB8AC3E}">
        <p14:creationId xmlns:p14="http://schemas.microsoft.com/office/powerpoint/2010/main" val="215897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25605" y="1022338"/>
            <a:ext cx="10928195" cy="523220"/>
          </a:xfrm>
          <a:prstGeom prst="rect">
            <a:avLst/>
          </a:prstGeom>
        </p:spPr>
        <p:txBody>
          <a:bodyPr wrap="square">
            <a:spAutoFit/>
          </a:bodyPr>
          <a:lstStyle/>
          <a:p>
            <a:pPr marL="342900" indent="-342900">
              <a:defRPr/>
            </a:pPr>
            <a:r>
              <a:rPr lang="en-US" sz="1400" b="1" dirty="0">
                <a:solidFill>
                  <a:srgbClr val="FF0000"/>
                </a:solidFill>
                <a:latin typeface="Tahoma" pitchFamily="34" charset="0"/>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09133" y="1838115"/>
            <a:ext cx="11193846" cy="3739485"/>
          </a:xfrm>
          <a:prstGeom prst="rect">
            <a:avLst/>
          </a:prstGeom>
        </p:spPr>
        <p:txBody>
          <a:bodyPr wrap="square">
            <a:spAutoFit/>
          </a:bodyPr>
          <a:lstStyle/>
          <a:p>
            <a:pPr marL="342900" indent="-342900">
              <a:defRPr/>
            </a:pPr>
            <a:r>
              <a:rPr lang="en-US" b="1" dirty="0">
                <a:latin typeface="Tahoma" pitchFamily="34" charset="0"/>
              </a:rPr>
              <a:t>Confirm the following:</a:t>
            </a:r>
            <a:endParaRPr lang="en-US" dirty="0">
              <a:latin typeface="Tahoma" pitchFamily="34" charset="0"/>
            </a:endParaRPr>
          </a:p>
          <a:p>
            <a:pPr>
              <a:defRPr/>
            </a:pPr>
            <a:endParaRPr lang="en-US" sz="1600" dirty="0">
              <a:latin typeface="Calibri" panose="020F0502020204030204" pitchFamily="34" charset="0"/>
              <a:sym typeface="Wingdings" pitchFamily="2" charset="2"/>
            </a:endParaRPr>
          </a:p>
          <a:p>
            <a:pPr marL="342900" indent="-342900" algn="just">
              <a:buFont typeface="+mj-lt"/>
              <a:buAutoNum type="arabicPeriod"/>
              <a:defRPr/>
            </a:pPr>
            <a:r>
              <a:rPr lang="en-US" sz="1600" dirty="0">
                <a:solidFill>
                  <a:prstClr val="black"/>
                </a:solidFill>
                <a:latin typeface="Calibri" panose="020F0502020204030204"/>
                <a:cs typeface="Calibri" pitchFamily="34" charset="0"/>
                <a:sym typeface="Wingdings" pitchFamily="2" charset="2"/>
              </a:rPr>
              <a:t>Do you ensure PTW holder supervises the job rather than carry out the work? Yes , this is the  SOP that we follow , The PTW holder should  only be supervising the work and not to physically  participate in any maintenance duties. </a:t>
            </a:r>
          </a:p>
          <a:p>
            <a:pPr marL="342900" indent="-342900" algn="just">
              <a:buFont typeface="+mj-lt"/>
              <a:buAutoNum type="arabicPeriod"/>
              <a:defRPr/>
            </a:pPr>
            <a:endParaRPr lang="en-US" sz="1600" dirty="0">
              <a:solidFill>
                <a:prstClr val="black"/>
              </a:solidFill>
              <a:latin typeface="Calibri" panose="020F0502020204030204"/>
              <a:cs typeface="Calibri" pitchFamily="34" charset="0"/>
              <a:sym typeface="Wingdings" pitchFamily="2" charset="2"/>
            </a:endParaRPr>
          </a:p>
          <a:p>
            <a:pPr marL="342900" indent="-342900" algn="just">
              <a:buFont typeface="+mj-lt"/>
              <a:buAutoNum type="arabicPeriod"/>
              <a:defRPr/>
            </a:pPr>
            <a:r>
              <a:rPr lang="en-US" sz="1600" dirty="0">
                <a:solidFill>
                  <a:prstClr val="black"/>
                </a:solidFill>
                <a:latin typeface="Calibri" panose="020F0502020204030204"/>
                <a:cs typeface="Calibri" pitchFamily="34" charset="0"/>
                <a:sym typeface="Wingdings" pitchFamily="2" charset="2"/>
              </a:rPr>
              <a:t>Do you ensure the crew have identified all hazards before they complete the task? Yes</a:t>
            </a:r>
          </a:p>
          <a:p>
            <a:pPr marL="342900" indent="-342900" algn="just">
              <a:buFont typeface="+mj-lt"/>
              <a:buAutoNum type="arabicPeriod"/>
              <a:defRPr/>
            </a:pPr>
            <a:endParaRPr lang="en-US" sz="1600" dirty="0">
              <a:solidFill>
                <a:prstClr val="black"/>
              </a:solidFill>
              <a:latin typeface="Calibri" panose="020F0502020204030204"/>
              <a:cs typeface="Calibri" pitchFamily="34" charset="0"/>
              <a:sym typeface="Wingdings" pitchFamily="2" charset="2"/>
            </a:endParaRPr>
          </a:p>
          <a:p>
            <a:pPr marL="342900" indent="-342900" algn="just">
              <a:buFont typeface="+mj-lt"/>
              <a:buAutoNum type="arabicPeriod"/>
              <a:defRPr/>
            </a:pPr>
            <a:r>
              <a:rPr lang="en-US" sz="1600" dirty="0">
                <a:solidFill>
                  <a:prstClr val="black"/>
                </a:solidFill>
                <a:latin typeface="Calibri" panose="020F0502020204030204"/>
                <a:cs typeface="Calibri" pitchFamily="34" charset="0"/>
                <a:sym typeface="Wingdings" pitchFamily="2" charset="2"/>
              </a:rPr>
              <a:t>Do you ensure your crews understand the meaning of ‘Line of Fire’ Yes , Will provide a copies of TBT that covers this subject.</a:t>
            </a:r>
          </a:p>
          <a:p>
            <a:pPr marL="342900" indent="-342900" algn="just">
              <a:buFont typeface="+mj-lt"/>
              <a:buAutoNum type="arabicPeriod"/>
              <a:defRPr/>
            </a:pPr>
            <a:endParaRPr lang="en-US" sz="1600" dirty="0">
              <a:solidFill>
                <a:prstClr val="black"/>
              </a:solidFill>
              <a:latin typeface="Calibri" panose="020F0502020204030204"/>
              <a:cs typeface="Calibri" pitchFamily="34" charset="0"/>
              <a:sym typeface="Wingdings" pitchFamily="2" charset="2"/>
            </a:endParaRPr>
          </a:p>
          <a:p>
            <a:pPr marL="342900" indent="-342900" algn="just">
              <a:buFont typeface="+mj-lt"/>
              <a:buAutoNum type="arabicPeriod"/>
              <a:defRPr/>
            </a:pPr>
            <a:r>
              <a:rPr lang="en-US" sz="1600" dirty="0">
                <a:solidFill>
                  <a:prstClr val="black"/>
                </a:solidFill>
                <a:latin typeface="Calibri" panose="020F0502020204030204"/>
                <a:cs typeface="Calibri" pitchFamily="34" charset="0"/>
                <a:sym typeface="Wingdings" pitchFamily="2" charset="2"/>
              </a:rPr>
              <a:t>  Do you ensure your crew understand they have the empowerment to intervene for any unsafe action, condition they may see? 	Yes , the crew are always encouraged to intervene whenever they witness an unsafe act or behavior. This is reiterated 	on all health and Safety discussions and TBT’s.</a:t>
            </a: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r>
              <a:rPr lang="en-US" sz="1100" i="1" dirty="0">
                <a:solidFill>
                  <a:schemeClr val="accent1"/>
                </a:solidFill>
                <a:latin typeface="Calibri" panose="020F0502020204030204" pitchFamily="34" charset="0"/>
                <a:sym typeface="Wingdings" pitchFamily="2" charset="2"/>
              </a:rPr>
              <a:t>* If the answer is NO to any of the above questions please ensure you take action to correct this finding</a:t>
            </a:r>
            <a:endParaRPr lang="en-US" sz="1100" dirty="0">
              <a:solidFill>
                <a:schemeClr val="accent1"/>
              </a:solidFill>
              <a:latin typeface="Calibri" panose="020F0502020204030204" pitchFamily="34" charset="0"/>
              <a:sym typeface="Wingdings" pitchFamily="2" charset="2"/>
            </a:endParaRPr>
          </a:p>
        </p:txBody>
      </p:sp>
      <p:sp>
        <p:nvSpPr>
          <p:cNvPr id="3" name="Rectangle 8">
            <a:extLst>
              <a:ext uri="{FF2B5EF4-FFF2-40B4-BE49-F238E27FC236}">
                <a16:creationId xmlns:a16="http://schemas.microsoft.com/office/drawing/2014/main" id="{C478D5B2-5282-58D2-7A21-B198457A2E81}"/>
              </a:ext>
            </a:extLst>
          </p:cNvPr>
          <p:cNvSpPr>
            <a:spLocks noChangeArrowheads="1"/>
          </p:cNvSpPr>
          <p:nvPr/>
        </p:nvSpPr>
        <p:spPr bwMode="auto">
          <a:xfrm>
            <a:off x="425605" y="560504"/>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lang="en-GB" sz="1200" b="1" dirty="0">
                <a:solidFill>
                  <a:srgbClr val="4472C4"/>
                </a:solidFill>
                <a:latin typeface="Tahoma" pitchFamily="34" charset="0"/>
              </a:rPr>
              <a:t>18</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/06/2023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LTI#</a:t>
            </a:r>
            <a:r>
              <a:rPr lang="en-US" sz="1200" b="1" dirty="0">
                <a:solidFill>
                  <a:srgbClr val="4472C4"/>
                </a:solidFill>
                <a:latin typeface="Tahoma" pitchFamily="34" charset="0"/>
              </a:rPr>
              <a:t>12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Hands &amp; Fingers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C2P</a:t>
            </a:r>
            <a:r>
              <a:rPr lang="en-US" sz="1400" b="1" dirty="0">
                <a:solidFill>
                  <a:prstClr val="black"/>
                </a:solidFill>
                <a:latin typeface="Tahoma" pitchFamily="34" charset="0"/>
              </a:rPr>
              <a:t>           </a:t>
            </a:r>
            <a:r>
              <a:rPr kumimoji="0" lang="en-US" sz="1400" b="1" i="0" u="none" strike="noStrike" kern="1200" cap="none" spc="0" normalizeH="0" baseline="0" noProof="0" dirty="0">
                <a:ln>
                  <a:noFill/>
                </a:ln>
                <a:effectLst/>
                <a:uLnTx/>
                <a:uFillTx/>
                <a:latin typeface="Tahoma" pitchFamily="34" charset="0"/>
                <a:ea typeface="+mn-ea"/>
                <a:cs typeface="+mn-cs"/>
              </a:rPr>
              <a:t>Activity:</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HVAC Maintenance</a:t>
            </a:r>
          </a:p>
        </p:txBody>
      </p:sp>
    </p:spTree>
    <p:extLst>
      <p:ext uri="{BB962C8B-B14F-4D97-AF65-F5344CB8AC3E}">
        <p14:creationId xmlns:p14="http://schemas.microsoft.com/office/powerpoint/2010/main" val="3278095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387964" y="604934"/>
            <a:ext cx="11804036" cy="338554"/>
          </a:xfrm>
          <a:prstGeom prst="rect">
            <a:avLst/>
          </a:prstGeom>
          <a:noFill/>
          <a:ln w="9525">
            <a:noFill/>
            <a:miter lim="800000"/>
            <a:headEnd/>
            <a:tailEnd/>
          </a:ln>
        </p:spPr>
        <p:txBody>
          <a:bodyPr wrap="square">
            <a:spAutoFit/>
          </a:bodyPr>
          <a:lstStyle/>
          <a:p>
            <a:pPr marL="97309" indent="-97309" algn="just" defTabSz="778472">
              <a:defRPr/>
            </a:pPr>
            <a:r>
              <a:rPr lang="en-GB" sz="1400" b="1" dirty="0">
                <a:solidFill>
                  <a:prstClr val="black"/>
                </a:solidFill>
                <a:latin typeface="Tahoma" pitchFamily="34" charset="0"/>
              </a:rPr>
              <a:t>Date:</a:t>
            </a:r>
            <a:r>
              <a:rPr lang="en-GB" sz="1200" b="1" dirty="0">
                <a:solidFill>
                  <a:srgbClr val="4472C4"/>
                </a:solidFill>
                <a:latin typeface="Tahoma" pitchFamily="34" charset="0"/>
              </a:rPr>
              <a:t> 05</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/11/202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2</a:t>
            </a:r>
            <a:r>
              <a:rPr lang="en-US" sz="1100" b="1" dirty="0">
                <a:solidFill>
                  <a:srgbClr val="4472C4"/>
                </a:solidFill>
                <a:latin typeface="Tahoma" pitchFamily="34" charset="0"/>
              </a:rPr>
              <a:t>          </a:t>
            </a:r>
            <a:r>
              <a:rPr lang="en-US" sz="1400" b="1" dirty="0">
                <a:solidFill>
                  <a:prstClr val="black"/>
                </a:solidFill>
                <a:latin typeface="Tahoma" pitchFamily="34" charset="0"/>
              </a:rPr>
              <a:t>Incident title: </a:t>
            </a:r>
            <a:r>
              <a:rPr lang="en-US" sz="1200" b="1" dirty="0">
                <a:solidFill>
                  <a:srgbClr val="4472C4"/>
                </a:solidFill>
                <a:latin typeface="Tahoma" pitchFamily="34" charset="0"/>
              </a:rPr>
              <a:t>HiPo#71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lang="en-US" sz="1400" b="1" dirty="0">
                <a:solidFill>
                  <a:prstClr val="black"/>
                </a:solidFill>
                <a:latin typeface="Tahoma" pitchFamily="34" charset="0"/>
              </a:rPr>
              <a:t>Pattern:</a:t>
            </a:r>
            <a:r>
              <a:rPr lang="en-US" sz="1100" b="1" dirty="0">
                <a:solidFill>
                  <a:prstClr val="black"/>
                </a:solidFill>
                <a:latin typeface="Tahoma" pitchFamily="34" charset="0"/>
              </a:rPr>
              <a:t> </a:t>
            </a:r>
            <a:r>
              <a:rPr lang="en-US" sz="1200" b="1" dirty="0">
                <a:solidFill>
                  <a:srgbClr val="4472C4"/>
                </a:solidFill>
                <a:latin typeface="Tahoma" pitchFamily="34" charset="0"/>
              </a:rPr>
              <a:t>Dropped Object</a:t>
            </a:r>
            <a:r>
              <a:rPr lang="en-US" sz="1100" b="1" dirty="0">
                <a:solidFill>
                  <a:srgbClr val="4472C4"/>
                </a:solidFill>
                <a:latin typeface="Tahoma" pitchFamily="34" charset="0"/>
              </a:rPr>
              <a:t>           </a:t>
            </a:r>
            <a:r>
              <a:rPr lang="en-US" sz="1400" b="1" dirty="0">
                <a:solidFill>
                  <a:prstClr val="black"/>
                </a:solidFill>
                <a:latin typeface="Tahoma" pitchFamily="34" charset="0"/>
              </a:rPr>
              <a:t>Potential severity: </a:t>
            </a:r>
            <a:r>
              <a:rPr lang="en-US" sz="1200" b="1" dirty="0">
                <a:solidFill>
                  <a:srgbClr val="4472C4"/>
                </a:solidFill>
                <a:latin typeface="Tahoma" pitchFamily="34" charset="0"/>
              </a:rPr>
              <a:t>C4P             </a:t>
            </a:r>
            <a:r>
              <a:rPr lang="en-US" sz="1400" b="1" dirty="0">
                <a:solidFill>
                  <a:prstClr val="black"/>
                </a:solidFill>
                <a:latin typeface="Tahoma" pitchFamily="34" charset="0"/>
              </a:rPr>
              <a:t>Activity:</a:t>
            </a:r>
            <a:r>
              <a:rPr lang="en-US" sz="1200" b="1" dirty="0">
                <a:solidFill>
                  <a:srgbClr val="4472C4"/>
                </a:solidFill>
                <a:latin typeface="Tahoma" pitchFamily="34" charset="0"/>
              </a:rPr>
              <a:t> POOH operation</a:t>
            </a:r>
            <a:r>
              <a:rPr lang="en-US" sz="1600" b="1" dirty="0">
                <a:solidFill>
                  <a:srgbClr val="4472C4"/>
                </a:solidFill>
                <a:latin typeface="Tahoma" pitchFamily="34" charset="0"/>
              </a:rPr>
              <a:t>  </a:t>
            </a:r>
          </a:p>
        </p:txBody>
      </p:sp>
      <p:sp>
        <p:nvSpPr>
          <p:cNvPr id="14" name="Rectangle 13">
            <a:extLst>
              <a:ext uri="{FF2B5EF4-FFF2-40B4-BE49-F238E27FC236}">
                <a16:creationId xmlns:a16="http://schemas.microsoft.com/office/drawing/2014/main" id="{27AC772E-6015-4076-A0DC-005445BF4556}"/>
              </a:ext>
            </a:extLst>
          </p:cNvPr>
          <p:cNvSpPr/>
          <p:nvPr/>
        </p:nvSpPr>
        <p:spPr>
          <a:xfrm>
            <a:off x="387964" y="1184393"/>
            <a:ext cx="8096510" cy="369332"/>
          </a:xfrm>
          <a:prstGeom prst="rect">
            <a:avLst/>
          </a:prstGeom>
          <a:solidFill>
            <a:srgbClr val="FFC000"/>
          </a:solidFill>
        </p:spPr>
        <p:txBody>
          <a:bodyPr wrap="square">
            <a:spAutoFit/>
          </a:bodyPr>
          <a:lstStyle/>
          <a:p>
            <a:pPr defTabSz="778472">
              <a:defRPr/>
            </a:pPr>
            <a:r>
              <a:rPr lang="en-US" b="1" dirty="0">
                <a:solidFill>
                  <a:srgbClr val="0D38B3"/>
                </a:solidFill>
                <a:latin typeface="Arial" panose="020B0604020202020204" pitchFamily="34" charset="0"/>
                <a:cs typeface="Arial" panose="020B0604020202020204" pitchFamily="34" charset="0"/>
              </a:rPr>
              <a:t>Target Audience: </a:t>
            </a:r>
            <a:r>
              <a:rPr lang="en-US" b="1" dirty="0">
                <a:solidFill>
                  <a:srgbClr val="FF0000"/>
                </a:solidFill>
                <a:latin typeface="Calibri" panose="020F0502020204030204"/>
                <a:cs typeface="Arial" panose="020B0604020202020204" pitchFamily="34" charset="0"/>
              </a:rPr>
              <a:t>Well Placement Services – Rigs (Driller – Rig Manager - DSV)</a:t>
            </a:r>
            <a:endParaRPr lang="en-US" sz="1400" b="1" dirty="0">
              <a:solidFill>
                <a:srgbClr val="FF0000"/>
              </a:solidFill>
              <a:latin typeface="Calibri Light" panose="020F0302020204030204"/>
              <a:cs typeface="Calibri" pitchFamily="34" charset="0"/>
            </a:endParaRPr>
          </a:p>
        </p:txBody>
      </p:sp>
      <p:sp>
        <p:nvSpPr>
          <p:cNvPr id="2" name="TextBox 1">
            <a:extLst>
              <a:ext uri="{FF2B5EF4-FFF2-40B4-BE49-F238E27FC236}">
                <a16:creationId xmlns:a16="http://schemas.microsoft.com/office/drawing/2014/main" id="{79534F91-FFF5-4BE2-969F-08BDA81C29D8}"/>
              </a:ext>
            </a:extLst>
          </p:cNvPr>
          <p:cNvSpPr txBox="1"/>
          <p:nvPr/>
        </p:nvSpPr>
        <p:spPr>
          <a:xfrm>
            <a:off x="387964" y="6010482"/>
            <a:ext cx="7908748" cy="584775"/>
          </a:xfrm>
          <a:prstGeom prst="rect">
            <a:avLst/>
          </a:prstGeom>
          <a:solidFill>
            <a:schemeClr val="accent1"/>
          </a:solidFill>
        </p:spPr>
        <p:txBody>
          <a:bodyPr wrap="square" rtlCol="0">
            <a:spAutoFit/>
          </a:bodyPr>
          <a:lstStyle/>
          <a:p>
            <a:pPr marL="0" lvl="0" indent="0" algn="ctr"/>
            <a:r>
              <a:rPr lang="en-US" sz="1600" b="1" dirty="0">
                <a:solidFill>
                  <a:srgbClr val="FFFC00"/>
                </a:solidFill>
              </a:rPr>
              <a:t>Always ensure MWD engineer locking the pin correctly and installed on the lifting tool of MWD tool</a:t>
            </a:r>
            <a:endParaRPr lang="en-US" sz="1050" b="1" dirty="0">
              <a:solidFill>
                <a:srgbClr val="FFFC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BC4A774-E87A-35E5-3414-965336724071}"/>
              </a:ext>
            </a:extLst>
          </p:cNvPr>
          <p:cNvSpPr txBox="1"/>
          <p:nvPr/>
        </p:nvSpPr>
        <p:spPr>
          <a:xfrm>
            <a:off x="8938336" y="5809775"/>
            <a:ext cx="2693128" cy="276999"/>
          </a:xfrm>
          <a:prstGeom prst="rect">
            <a:avLst/>
          </a:prstGeom>
          <a:noFill/>
        </p:spPr>
        <p:txBody>
          <a:bodyPr wrap="square" rtlCol="0">
            <a:spAutoFit/>
          </a:bodyPr>
          <a:lstStyle/>
          <a:p>
            <a:pPr algn="ctr"/>
            <a:r>
              <a:rPr lang="en-US" sz="1200" dirty="0"/>
              <a:t>Safety pin insert in MWD tools</a:t>
            </a:r>
          </a:p>
        </p:txBody>
      </p:sp>
      <p:sp>
        <p:nvSpPr>
          <p:cNvPr id="11" name="TextBox 10">
            <a:extLst>
              <a:ext uri="{FF2B5EF4-FFF2-40B4-BE49-F238E27FC236}">
                <a16:creationId xmlns:a16="http://schemas.microsoft.com/office/drawing/2014/main" id="{E082F832-9120-0B89-2E17-88C785E773A1}"/>
              </a:ext>
            </a:extLst>
          </p:cNvPr>
          <p:cNvSpPr txBox="1"/>
          <p:nvPr/>
        </p:nvSpPr>
        <p:spPr>
          <a:xfrm>
            <a:off x="8654890" y="3341143"/>
            <a:ext cx="3218983" cy="276999"/>
          </a:xfrm>
          <a:prstGeom prst="rect">
            <a:avLst/>
          </a:prstGeom>
          <a:noFill/>
        </p:spPr>
        <p:txBody>
          <a:bodyPr wrap="square" rtlCol="0">
            <a:spAutoFit/>
          </a:bodyPr>
          <a:lstStyle/>
          <a:p>
            <a:pPr algn="ctr"/>
            <a:r>
              <a:rPr lang="en-US" sz="1200" dirty="0"/>
              <a:t>MWD tools without safety pin </a:t>
            </a:r>
          </a:p>
        </p:txBody>
      </p:sp>
      <p:pic>
        <p:nvPicPr>
          <p:cNvPr id="6" name="Picture 5">
            <a:extLst>
              <a:ext uri="{FF2B5EF4-FFF2-40B4-BE49-F238E27FC236}">
                <a16:creationId xmlns:a16="http://schemas.microsoft.com/office/drawing/2014/main" id="{F99695F9-4FDD-18F3-E8F6-9612D9B62D17}"/>
              </a:ext>
            </a:extLst>
          </p:cNvPr>
          <p:cNvPicPr>
            <a:picLocks noChangeAspect="1"/>
          </p:cNvPicPr>
          <p:nvPr/>
        </p:nvPicPr>
        <p:blipFill>
          <a:blip r:embed="rId3"/>
          <a:stretch>
            <a:fillRect/>
          </a:stretch>
        </p:blipFill>
        <p:spPr>
          <a:xfrm>
            <a:off x="8634156" y="3840712"/>
            <a:ext cx="2997308" cy="2001400"/>
          </a:xfrm>
          <a:prstGeom prst="rect">
            <a:avLst/>
          </a:prstGeom>
        </p:spPr>
      </p:pic>
      <p:pic>
        <p:nvPicPr>
          <p:cNvPr id="16" name="Picture 15">
            <a:extLst>
              <a:ext uri="{FF2B5EF4-FFF2-40B4-BE49-F238E27FC236}">
                <a16:creationId xmlns:a16="http://schemas.microsoft.com/office/drawing/2014/main" id="{F4257340-7F89-CC37-61B8-F0F11454D797}"/>
              </a:ext>
            </a:extLst>
          </p:cNvPr>
          <p:cNvPicPr>
            <a:picLocks noChangeAspect="1"/>
          </p:cNvPicPr>
          <p:nvPr/>
        </p:nvPicPr>
        <p:blipFill>
          <a:blip r:embed="rId4"/>
          <a:stretch>
            <a:fillRect/>
          </a:stretch>
        </p:blipFill>
        <p:spPr>
          <a:xfrm>
            <a:off x="8669267" y="5097896"/>
            <a:ext cx="499915" cy="499915"/>
          </a:xfrm>
          <a:prstGeom prst="rect">
            <a:avLst/>
          </a:prstGeom>
        </p:spPr>
      </p:pic>
      <p:pic>
        <p:nvPicPr>
          <p:cNvPr id="7" name="Picture 6">
            <a:extLst>
              <a:ext uri="{FF2B5EF4-FFF2-40B4-BE49-F238E27FC236}">
                <a16:creationId xmlns:a16="http://schemas.microsoft.com/office/drawing/2014/main" id="{F97F879E-4855-D7EC-E622-B721C7E02847}"/>
              </a:ext>
            </a:extLst>
          </p:cNvPr>
          <p:cNvPicPr>
            <a:picLocks noChangeAspect="1"/>
          </p:cNvPicPr>
          <p:nvPr/>
        </p:nvPicPr>
        <p:blipFill>
          <a:blip r:embed="rId5"/>
          <a:stretch>
            <a:fillRect/>
          </a:stretch>
        </p:blipFill>
        <p:spPr>
          <a:xfrm>
            <a:off x="8634156" y="1361156"/>
            <a:ext cx="2997308" cy="2001400"/>
          </a:xfrm>
          <a:prstGeom prst="rect">
            <a:avLst/>
          </a:prstGeom>
        </p:spPr>
      </p:pic>
      <p:sp>
        <p:nvSpPr>
          <p:cNvPr id="8" name="Multiplication Sign 7">
            <a:extLst>
              <a:ext uri="{FF2B5EF4-FFF2-40B4-BE49-F238E27FC236}">
                <a16:creationId xmlns:a16="http://schemas.microsoft.com/office/drawing/2014/main" id="{701B7672-A55F-5FE4-4FFD-51587493F9D3}"/>
              </a:ext>
            </a:extLst>
          </p:cNvPr>
          <p:cNvSpPr/>
          <p:nvPr/>
        </p:nvSpPr>
        <p:spPr>
          <a:xfrm>
            <a:off x="8665879" y="2707820"/>
            <a:ext cx="608360" cy="6100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11958F5-81B5-0D9E-13F6-0A0DE109A3F2}"/>
              </a:ext>
            </a:extLst>
          </p:cNvPr>
          <p:cNvSpPr txBox="1">
            <a:spLocks/>
          </p:cNvSpPr>
          <p:nvPr/>
        </p:nvSpPr>
        <p:spPr>
          <a:xfrm>
            <a:off x="193982" y="-11071"/>
            <a:ext cx="11998018" cy="547627"/>
          </a:xfrm>
          <a:prstGeom prst="rect">
            <a:avLst/>
          </a:prstGeom>
          <a:solidFill>
            <a:schemeClr val="accent4"/>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algn="ctr" defTabSz="778472">
              <a:defRPr/>
            </a:pPr>
            <a:r>
              <a:rPr lang="en-GB"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a:t>
            </a:r>
          </a:p>
        </p:txBody>
      </p:sp>
      <p:sp>
        <p:nvSpPr>
          <p:cNvPr id="3" name="Text Box 2">
            <a:extLst>
              <a:ext uri="{FF2B5EF4-FFF2-40B4-BE49-F238E27FC236}">
                <a16:creationId xmlns:a16="http://schemas.microsoft.com/office/drawing/2014/main" id="{4672366C-97E9-89FB-444A-A6E58F7EEE6C}"/>
              </a:ext>
            </a:extLst>
          </p:cNvPr>
          <p:cNvSpPr txBox="1">
            <a:spLocks noChangeArrowheads="1"/>
          </p:cNvSpPr>
          <p:nvPr/>
        </p:nvSpPr>
        <p:spPr bwMode="auto">
          <a:xfrm>
            <a:off x="560536" y="1712435"/>
            <a:ext cx="7556522" cy="4097340"/>
          </a:xfrm>
          <a:prstGeom prst="rect">
            <a:avLst/>
          </a:prstGeom>
          <a:noFill/>
          <a:ln w="19050">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7309" indent="-97309" algn="just" defTabSz="778472">
              <a:defRPr/>
            </a:pPr>
            <a:r>
              <a:rPr lang="en-US" sz="1362" b="1" dirty="0">
                <a:solidFill>
                  <a:srgbClr val="FF0000"/>
                </a:solidFill>
                <a:latin typeface="Tahoma" pitchFamily="34" charset="0"/>
              </a:rPr>
              <a:t>What happened?</a:t>
            </a:r>
          </a:p>
          <a:p>
            <a:pPr algn="just"/>
            <a:r>
              <a:rPr lang="en-US" sz="1100" dirty="0"/>
              <a:t>On 05 Nov 2022, around 08:40 AM, the operation was POOH BHA; the MWD Engineer removed the probe assembly from the collar using the handling tool. Then the probe was lifted using the winch and guided to the V-door to lay down the same to the catwalk. While the winch was lowering the assembly, it got unlatched from the handling tool and slide down to the catwalk and then further to the ground. </a:t>
            </a:r>
          </a:p>
          <a:p>
            <a:pPr algn="just"/>
            <a:r>
              <a:rPr lang="en-US" sz="1100" dirty="0"/>
              <a:t>Operations were stopped and a stand down was conducted with the crew discussing the initial findings and learnings.  </a:t>
            </a:r>
          </a:p>
          <a:p>
            <a:pPr algn="just"/>
            <a:r>
              <a:rPr lang="en-US" sz="1100" dirty="0"/>
              <a:t>No Injury to Personnel / No Asset Damage</a:t>
            </a:r>
          </a:p>
          <a:p>
            <a:pPr defTabSz="778472">
              <a:defRPr/>
            </a:pPr>
            <a:endParaRPr lang="en-US" sz="1362" dirty="0">
              <a:solidFill>
                <a:srgbClr val="FF0000"/>
              </a:solidFill>
              <a:latin typeface="Tahoma" pitchFamily="34" charset="0"/>
            </a:endParaRPr>
          </a:p>
          <a:p>
            <a:pPr defTabSz="778472">
              <a:defRPr/>
            </a:pPr>
            <a:r>
              <a:rPr lang="en-GB" altLang="zh-CN" sz="1362" b="1" dirty="0">
                <a:solidFill>
                  <a:srgbClr val="0070C0"/>
                </a:solidFill>
                <a:latin typeface="Tahoma" pitchFamily="34" charset="0"/>
                <a:ea typeface="宋体" panose="02010600030101010101" pitchFamily="2" charset="-122"/>
              </a:rPr>
              <a:t>Why it happened/Finding :</a:t>
            </a:r>
          </a:p>
          <a:p>
            <a:pPr marL="52387" indent="-171450" algn="just">
              <a:buFont typeface="Wingdings" panose="05000000000000000000" pitchFamily="2" charset="2"/>
              <a:buChar char="Ø"/>
            </a:pPr>
            <a:r>
              <a:rPr lang="en-US" sz="1050" dirty="0"/>
              <a:t>Locking pin was not installed on the lifting tool to secure the MWD probe from falling.</a:t>
            </a:r>
          </a:p>
          <a:p>
            <a:pPr marL="52387" indent="-171450" algn="just">
              <a:buFont typeface="Wingdings" panose="05000000000000000000" pitchFamily="2" charset="2"/>
              <a:buChar char="Ø"/>
            </a:pPr>
            <a:r>
              <a:rPr lang="en-US" sz="1050" dirty="0"/>
              <a:t>No checklist/JSA was followed by the engineer to ensure locking pin is installed.</a:t>
            </a:r>
          </a:p>
          <a:p>
            <a:pPr marL="52387" indent="-171450" algn="just">
              <a:buFont typeface="Wingdings" panose="05000000000000000000" pitchFamily="2" charset="2"/>
              <a:buChar char="Ø"/>
            </a:pPr>
            <a:r>
              <a:rPr lang="en-US" sz="1050" dirty="0"/>
              <a:t>MWD Engineer followed company procedure of L/D the tools instead of PDO’s which requires the MWD tools to be assembled/dis-assembled on the ground</a:t>
            </a:r>
          </a:p>
          <a:p>
            <a:pPr defTabSz="778472">
              <a:defRPr/>
            </a:pPr>
            <a:endParaRPr lang="en-US" sz="1050" b="1" dirty="0">
              <a:solidFill>
                <a:prstClr val="black"/>
              </a:solidFill>
              <a:latin typeface="Calibri" panose="020F0502020204030204" pitchFamily="34" charset="0"/>
              <a:cs typeface="Tahoma" pitchFamily="34" charset="0"/>
            </a:endParaRPr>
          </a:p>
          <a:p>
            <a:pPr defTabSz="778472">
              <a:defRPr/>
            </a:pPr>
            <a:r>
              <a:rPr lang="en-US" sz="1050" b="1" dirty="0">
                <a:solidFill>
                  <a:prstClr val="black"/>
                </a:solidFill>
                <a:latin typeface="Calibri" panose="020F0502020204030204" pitchFamily="34" charset="0"/>
                <a:cs typeface="Tahoma" pitchFamily="34" charset="0"/>
              </a:rPr>
              <a:t>Why is it repeated: </a:t>
            </a:r>
          </a:p>
          <a:p>
            <a:pPr defTabSz="778472">
              <a:defRPr/>
            </a:pPr>
            <a:r>
              <a:rPr lang="en-US" sz="1050" dirty="0"/>
              <a:t>MWD company didn’t include learning from previous incident in their procedure</a:t>
            </a:r>
          </a:p>
          <a:p>
            <a:pPr marL="52387" indent="-171450" algn="just">
              <a:buFont typeface="Arial" panose="020B0604020202020204" pitchFamily="34" charset="0"/>
              <a:buChar char="•"/>
            </a:pPr>
            <a:endParaRPr lang="en-US" sz="1022" dirty="0">
              <a:solidFill>
                <a:prstClr val="black"/>
              </a:solidFill>
              <a:latin typeface="Calibri" panose="020F0502020204030204" pitchFamily="34" charset="0"/>
              <a:cs typeface="Tahoma" pitchFamily="34" charset="0"/>
            </a:endParaRPr>
          </a:p>
          <a:p>
            <a:pPr marL="97309" indent="-97309" algn="just" defTabSz="778472">
              <a:defRPr/>
            </a:pPr>
            <a:r>
              <a:rPr lang="en-US" sz="1362" b="1" dirty="0">
                <a:solidFill>
                  <a:srgbClr val="0070C0"/>
                </a:solidFill>
                <a:latin typeface="Tahoma" pitchFamily="34" charset="0"/>
                <a:ea typeface="宋体" panose="02010600030101010101" pitchFamily="2" charset="-122"/>
              </a:rPr>
              <a:t>Your learning from this incident.</a:t>
            </a:r>
          </a:p>
          <a:p>
            <a:pPr marL="97309" indent="-97309" algn="just" defTabSz="778472">
              <a:defRPr/>
            </a:pPr>
            <a:endParaRPr lang="en-US" sz="255" dirty="0">
              <a:solidFill>
                <a:srgbClr val="000000"/>
              </a:solidFill>
              <a:latin typeface="Calibri" panose="020F0502020204030204" pitchFamily="34" charset="0"/>
            </a:endParaRPr>
          </a:p>
          <a:p>
            <a:pPr marL="114300" indent="-114300" algn="just">
              <a:defRPr/>
            </a:pPr>
            <a:endParaRPr lang="en-US" sz="100" dirty="0">
              <a:solidFill>
                <a:srgbClr val="000000"/>
              </a:solidFill>
              <a:latin typeface="Calibri" panose="020F0502020204030204" pitchFamily="34" charset="0"/>
            </a:endParaRPr>
          </a:p>
          <a:p>
            <a:pPr marL="52387" indent="-171450" algn="just">
              <a:buFont typeface="Wingdings" panose="05000000000000000000" pitchFamily="2" charset="2"/>
              <a:buChar char="Ø"/>
            </a:pPr>
            <a:r>
              <a:rPr lang="en-US" sz="1050" dirty="0"/>
              <a:t>Always ensure MWD engineer laydown and dismantle the MWD tools on ground.</a:t>
            </a:r>
          </a:p>
          <a:p>
            <a:pPr marL="52387" indent="-171450" algn="just">
              <a:buFont typeface="Wingdings" panose="05000000000000000000" pitchFamily="2" charset="2"/>
              <a:buChar char="Ø"/>
            </a:pPr>
            <a:r>
              <a:rPr lang="en-US" sz="1050" dirty="0"/>
              <a:t>Always ensure Driller and MWD engineer using recent HEMP, TBT and JSA before perform the task.</a:t>
            </a:r>
          </a:p>
          <a:p>
            <a:pPr marL="52387" indent="-171450" algn="just">
              <a:buFont typeface="Wingdings" panose="05000000000000000000" pitchFamily="2" charset="2"/>
              <a:buChar char="Ø"/>
            </a:pPr>
            <a:r>
              <a:rPr lang="en-US" sz="1050" dirty="0"/>
              <a:t>Always ensure MWD engineer locking the pin correctly and installed on the lifting tool of MWD tool. </a:t>
            </a:r>
          </a:p>
          <a:p>
            <a:pPr marL="52387" indent="-171450" algn="just">
              <a:buFont typeface="Wingdings" panose="05000000000000000000" pitchFamily="2" charset="2"/>
              <a:buChar char="Ø"/>
            </a:pPr>
            <a:r>
              <a:rPr lang="en-US" sz="1050" i="0" dirty="0"/>
              <a:t>Always ensure to add </a:t>
            </a:r>
            <a:r>
              <a:rPr lang="en-US" sz="1050" dirty="0"/>
              <a:t>learning from incident in 3</a:t>
            </a:r>
            <a:r>
              <a:rPr lang="en-US" sz="1050" baseline="30000" dirty="0"/>
              <a:t>rd</a:t>
            </a:r>
            <a:r>
              <a:rPr lang="en-US" sz="1050" dirty="0"/>
              <a:t> party checklist .</a:t>
            </a:r>
          </a:p>
          <a:p>
            <a:pPr marL="52387" indent="-171450" algn="just">
              <a:buFont typeface="Wingdings" panose="05000000000000000000" pitchFamily="2" charset="2"/>
              <a:buChar char="Ø"/>
            </a:pPr>
            <a:r>
              <a:rPr lang="en-US" sz="1050" dirty="0"/>
              <a:t>Always ensure DSV and Rig manager inspect 3</a:t>
            </a:r>
            <a:r>
              <a:rPr lang="en-US" sz="1050" baseline="30000" dirty="0"/>
              <a:t>rd</a:t>
            </a:r>
            <a:r>
              <a:rPr lang="en-US" sz="1050" dirty="0"/>
              <a:t> party tools before perform the activity. </a:t>
            </a:r>
            <a:endParaRPr lang="en-US" sz="1050" i="0" dirty="0"/>
          </a:p>
        </p:txBody>
      </p:sp>
    </p:spTree>
    <p:extLst>
      <p:ext uri="{BB962C8B-B14F-4D97-AF65-F5344CB8AC3E}">
        <p14:creationId xmlns:p14="http://schemas.microsoft.com/office/powerpoint/2010/main" val="4007757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9543"/>
          <a:stretch/>
        </p:blipFill>
        <p:spPr bwMode="auto">
          <a:xfrm>
            <a:off x="8886227" y="3774973"/>
            <a:ext cx="3195868" cy="1765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16361" y="1518669"/>
            <a:ext cx="8212630" cy="4570482"/>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p>
          <a:p>
            <a:pPr marR="0" lvl="0" algn="just" defTabSz="914400" rtl="0" eaLnBrk="1" fontAlgn="auto" latinLnBrk="0" hangingPunct="1">
              <a:lnSpc>
                <a:spcPct val="100000"/>
              </a:lnSpc>
              <a:spcBef>
                <a:spcPts val="0"/>
              </a:spcBef>
              <a:spcAft>
                <a:spcPts val="0"/>
              </a:spcAft>
              <a:buClrTx/>
              <a:buSzTx/>
              <a:buFontTx/>
              <a:buNone/>
              <a:tabLst/>
              <a:defRPr/>
            </a:pPr>
            <a:r>
              <a:rPr lang="en-US" sz="1300" dirty="0"/>
              <a:t>Welder was involved in cutting  pipe using a 14" cutting machine. After completing the task he attempted to switch off the machine with out full attention on the switch and accidently  his right hand thumb got crush between the drive belt and pulley causing injury to his thumb.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zh-CN" sz="1600" b="1" i="0" u="none" strike="noStrike" kern="1200" cap="none" spc="0" normalizeH="0" baseline="0" noProof="0" dirty="0">
              <a:ln>
                <a:noFill/>
              </a:ln>
              <a:solidFill>
                <a:prstClr val="black"/>
              </a:solidFill>
              <a:effectLst/>
              <a:uLnTx/>
              <a:uFillTx/>
              <a:latin typeface="Tahoma"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chemeClr val="accent5">
                    <a:lumMod val="75000"/>
                  </a:schemeClr>
                </a:solidFill>
                <a:effectLst/>
                <a:uLnTx/>
                <a:uFillTx/>
                <a:latin typeface="Tahoma" pitchFamily="34" charset="0"/>
                <a:ea typeface="宋体" panose="02010600030101010101" pitchFamily="2" charset="-122"/>
                <a:cs typeface="+mn-cs"/>
              </a:rPr>
              <a:t>Why it happened/Finding :</a:t>
            </a:r>
          </a:p>
          <a:p>
            <a:pPr marL="171450" indent="-171450">
              <a:buFont typeface="Arial" panose="020B0604020202020204" pitchFamily="34" charset="0"/>
              <a:buChar char="•"/>
            </a:pPr>
            <a:r>
              <a:rPr lang="en-US" sz="1300" dirty="0"/>
              <a:t>Guard for the drive belt is close from 3 side but open in the inner (switch) side as per the OEM design</a:t>
            </a:r>
          </a:p>
          <a:p>
            <a:pPr marL="171450" indent="-171450">
              <a:buFont typeface="Arial" panose="020B0604020202020204" pitchFamily="34" charset="0"/>
              <a:buChar char="•"/>
            </a:pPr>
            <a:r>
              <a:rPr lang="en-US" sz="1300" dirty="0"/>
              <a:t>The position of on/off was in top of machine  at a distance of 10 cm from the drive belt guard.</a:t>
            </a:r>
          </a:p>
          <a:p>
            <a:pPr marL="171450" indent="-171450">
              <a:buFont typeface="Arial" panose="020B0604020202020204" pitchFamily="34" charset="0"/>
              <a:buChar char="•"/>
            </a:pPr>
            <a:r>
              <a:rPr lang="en-US" sz="1300" dirty="0"/>
              <a:t>Welder placed his hand in Line of fire(Rotating equipment) while trying to switch off.</a:t>
            </a:r>
          </a:p>
          <a:p>
            <a:pPr marL="171450" indent="-171450">
              <a:buFont typeface="Arial" panose="020B0604020202020204" pitchFamily="34" charset="0"/>
              <a:buChar char="•"/>
            </a:pPr>
            <a:r>
              <a:rPr lang="en-US" sz="1300" dirty="0">
                <a:solidFill>
                  <a:prstClr val="black"/>
                </a:solidFill>
                <a:cs typeface="Tahoma" pitchFamily="34" charset="0"/>
              </a:rPr>
              <a:t>There was </a:t>
            </a:r>
            <a:r>
              <a:rPr lang="en-US" sz="1300" dirty="0"/>
              <a:t>no pinch point marking at the guard of cutting machine.</a:t>
            </a:r>
          </a:p>
          <a:p>
            <a:pPr marL="171450" indent="-171450">
              <a:buFont typeface="Arial" panose="020B0604020202020204" pitchFamily="34" charset="0"/>
              <a:buChar char="•"/>
            </a:pPr>
            <a:r>
              <a:rPr lang="en-US" sz="1300" dirty="0">
                <a:solidFill>
                  <a:prstClr val="black"/>
                </a:solidFill>
                <a:cs typeface="Tahoma" pitchFamily="34" charset="0"/>
              </a:rPr>
              <a:t>Inadequate risk assessment for the cutting machine</a:t>
            </a:r>
          </a:p>
          <a:p>
            <a:pPr lvl="0"/>
            <a:endParaRPr lang="en-US" sz="1100" dirty="0">
              <a:solidFill>
                <a:prstClr val="black"/>
              </a:solidFill>
              <a:latin typeface="Calibri" panose="020F0502020204030204" pitchFamily="34" charset="0"/>
              <a:cs typeface="Tahoma" pitchFamily="34" charset="0"/>
            </a:endParaRPr>
          </a:p>
          <a:p>
            <a:pPr marL="114300" indent="-114300" algn="just">
              <a:defRPr/>
            </a:pPr>
            <a:r>
              <a:rPr lang="en-US" sz="1600" b="1" dirty="0">
                <a:solidFill>
                  <a:schemeClr val="accent5">
                    <a:lumMod val="75000"/>
                  </a:schemeClr>
                </a:solidFill>
                <a:latin typeface="Tahoma" pitchFamily="34" charset="0"/>
                <a:ea typeface="宋体" panose="02010600030101010101" pitchFamily="2" charset="-122"/>
              </a:rPr>
              <a:t>If it is repeated, Why is it repeated:</a:t>
            </a:r>
          </a:p>
          <a:p>
            <a:pPr marL="171450" indent="-171450">
              <a:buFont typeface="Arial" panose="020B0604020202020204" pitchFamily="34" charset="0"/>
              <a:buChar char="•"/>
              <a:defRPr/>
            </a:pPr>
            <a:r>
              <a:rPr lang="en-US" sz="1300" dirty="0"/>
              <a:t>Ineffective learning management/implementation system</a:t>
            </a:r>
          </a:p>
          <a:p>
            <a:pPr marL="342900" indent="-342900">
              <a:buFont typeface="Wingdings" panose="05000000000000000000" pitchFamily="2" charset="2"/>
              <a:buChar char="Ø"/>
              <a:defRPr/>
            </a:pPr>
            <a:endParaRPr lang="en-US" sz="1200" dirty="0"/>
          </a:p>
          <a:p>
            <a:pPr marL="114300" indent="-114300" algn="just">
              <a:defRPr/>
            </a:pPr>
            <a:r>
              <a:rPr lang="en-US" sz="1600" b="1" dirty="0">
                <a:solidFill>
                  <a:schemeClr val="accent5">
                    <a:lumMod val="75000"/>
                  </a:schemeClr>
                </a:solidFill>
                <a:latin typeface="Tahoma" pitchFamily="34" charset="0"/>
                <a:ea typeface="宋体" panose="02010600030101010101" pitchFamily="2" charset="-122"/>
              </a:rPr>
              <a:t>Your learning from this incident:</a:t>
            </a:r>
          </a:p>
          <a:p>
            <a:pPr marL="114300" indent="-114300" algn="just">
              <a:defRPr/>
            </a:pPr>
            <a:endParaRPr lang="en-US" sz="300" dirty="0">
              <a:solidFill>
                <a:srgbClr val="000000"/>
              </a:solidFill>
              <a:latin typeface="Calibri" panose="020F0502020204030204" pitchFamily="34" charset="0"/>
            </a:endParaRPr>
          </a:p>
          <a:p>
            <a:pPr>
              <a:defRPr/>
            </a:pPr>
            <a:endParaRPr lang="en-US" sz="300" dirty="0">
              <a:solidFill>
                <a:srgbClr val="000000"/>
              </a:solidFill>
              <a:latin typeface="Calibri" panose="020F0502020204030204" pitchFamily="34" charset="0"/>
            </a:endParaRPr>
          </a:p>
          <a:p>
            <a:pPr marL="171450" indent="-171450">
              <a:buFont typeface="Arial" panose="020B0604020202020204" pitchFamily="34" charset="0"/>
              <a:buChar char="•"/>
              <a:defRPr/>
            </a:pPr>
            <a:r>
              <a:rPr lang="en-US" sz="1300" dirty="0">
                <a:solidFill>
                  <a:prstClr val="black"/>
                </a:solidFill>
                <a:cs typeface="Tahoma" pitchFamily="34" charset="0"/>
              </a:rPr>
              <a:t>Welder should always ensure to focus and be attentive to the task in hand.</a:t>
            </a:r>
          </a:p>
          <a:p>
            <a:pPr marL="171450" indent="-171450">
              <a:buFont typeface="Arial" panose="020B0604020202020204" pitchFamily="34" charset="0"/>
              <a:buChar char="•"/>
              <a:defRPr/>
            </a:pPr>
            <a:r>
              <a:rPr lang="en-US" sz="1300" dirty="0">
                <a:solidFill>
                  <a:prstClr val="black"/>
                </a:solidFill>
                <a:cs typeface="Tahoma" pitchFamily="34" charset="0"/>
              </a:rPr>
              <a:t>Welder should always ensure to keep  hands and fingers  away from line of fire or rotating equipment.</a:t>
            </a:r>
          </a:p>
          <a:p>
            <a:pPr marL="171450" indent="-171450">
              <a:buFont typeface="Arial" panose="020B0604020202020204" pitchFamily="34" charset="0"/>
              <a:buChar char="•"/>
              <a:defRPr/>
            </a:pPr>
            <a:r>
              <a:rPr lang="en-US" sz="1300" dirty="0">
                <a:solidFill>
                  <a:prstClr val="black"/>
                </a:solidFill>
                <a:cs typeface="Tahoma" pitchFamily="34" charset="0"/>
              </a:rPr>
              <a:t>Supervisor should always ensure to identify and discuss all pinch points prior to task.</a:t>
            </a:r>
          </a:p>
          <a:p>
            <a:pPr marL="171450" indent="-171450">
              <a:buFont typeface="Arial" panose="020B0604020202020204" pitchFamily="34" charset="0"/>
              <a:buChar char="•"/>
              <a:defRPr/>
            </a:pPr>
            <a:r>
              <a:rPr lang="en-US" sz="1300" dirty="0">
                <a:solidFill>
                  <a:prstClr val="black"/>
                </a:solidFill>
                <a:cs typeface="Tahoma" pitchFamily="34" charset="0"/>
              </a:rPr>
              <a:t>Supervisor should always ensure that the rotating equipment's are guarded from all sides.</a:t>
            </a:r>
          </a:p>
          <a:p>
            <a:pPr marL="171450" indent="-171450">
              <a:buFont typeface="Arial" panose="020B0604020202020204" pitchFamily="34" charset="0"/>
              <a:buChar char="•"/>
              <a:defRPr/>
            </a:pPr>
            <a:r>
              <a:rPr lang="en-US" sz="1300" dirty="0">
                <a:solidFill>
                  <a:prstClr val="black"/>
                </a:solidFill>
                <a:cs typeface="Tahoma" pitchFamily="34" charset="0"/>
              </a:rPr>
              <a:t>Supervisor should always ensure to use cutting machine with  dead-man switch in the handle.</a:t>
            </a:r>
            <a:endParaRPr kumimoji="0" lang="en-US" sz="1300" b="0" i="0" u="none" strike="noStrike" kern="1200" cap="none" spc="0" normalizeH="0" baseline="0" noProof="0" dirty="0">
              <a:ln>
                <a:noFill/>
              </a:ln>
              <a:solidFill>
                <a:prstClr val="black"/>
              </a:solidFill>
              <a:effectLst/>
              <a:uLnTx/>
              <a:uFillTx/>
              <a:ea typeface="+mn-ea"/>
              <a:cs typeface="Tahoma" pitchFamily="34" charset="0"/>
            </a:endParaRPr>
          </a:p>
        </p:txBody>
      </p:sp>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624895" y="4868180"/>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lvl="0" indent="-114300" algn="ju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lang="en-US" sz="1200" b="1" dirty="0">
                <a:solidFill>
                  <a:srgbClr val="4472C4"/>
                </a:solidFill>
                <a:latin typeface="Tahoma" pitchFamily="34" charset="0"/>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16/09/2022         </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lang="en-GB" sz="1400" b="1" dirty="0">
                <a:solidFill>
                  <a:srgbClr val="4472C4"/>
                </a:solidFill>
                <a:latin typeface="Tahoma" pitchFamily="34" charset="0"/>
              </a:rPr>
              <a:t>LTI#3       </a:t>
            </a:r>
            <a:r>
              <a:rPr lang="en-GB" sz="1200" b="1" noProof="0" dirty="0">
                <a:solidFill>
                  <a:schemeClr val="accent1"/>
                </a:solidFill>
                <a:ea typeface="MS PGothic" pitchFamily="34" charset="-128"/>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400" b="1" noProof="0" dirty="0">
                <a:solidFill>
                  <a:srgbClr val="4472C4"/>
                </a:solidFill>
                <a:latin typeface="Tahoma" pitchFamily="34" charset="0"/>
              </a:rPr>
              <a:t>Hands &amp; Finger      </a:t>
            </a:r>
            <a:r>
              <a:rPr lang="en-US" sz="1400" b="1" dirty="0">
                <a:solidFill>
                  <a:srgbClr val="4472C4"/>
                </a:solidFill>
                <a:latin typeface="Tahoma" pitchFamily="34" charset="0"/>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400" b="1" dirty="0">
                <a:solidFill>
                  <a:srgbClr val="4472C4"/>
                </a:solidFill>
                <a:latin typeface="Tahoma" pitchFamily="34" charset="0"/>
              </a:rPr>
              <a:t>D3P       </a:t>
            </a:r>
            <a:r>
              <a:rPr lang="en-US" sz="1400" b="1" dirty="0">
                <a:solidFill>
                  <a:prstClr val="black"/>
                </a:solidFill>
                <a:latin typeface="Tahoma" pitchFamily="34" charset="0"/>
              </a:rPr>
              <a:t>Activity: </a:t>
            </a:r>
            <a:r>
              <a:rPr lang="en-US" sz="1400" b="1" dirty="0">
                <a:solidFill>
                  <a:srgbClr val="4472C4"/>
                </a:solidFill>
                <a:latin typeface="Tahoma" pitchFamily="34" charset="0"/>
              </a:rPr>
              <a:t>cutting pipe</a:t>
            </a:r>
          </a:p>
        </p:txBody>
      </p:sp>
      <p:sp>
        <p:nvSpPr>
          <p:cNvPr id="14" name="Rectangle 13">
            <a:extLst>
              <a:ext uri="{FF2B5EF4-FFF2-40B4-BE49-F238E27FC236}">
                <a16:creationId xmlns:a16="http://schemas.microsoft.com/office/drawing/2014/main" id="{27AC772E-6015-4076-A0DC-005445BF4556}"/>
              </a:ext>
            </a:extLst>
          </p:cNvPr>
          <p:cNvSpPr/>
          <p:nvPr/>
        </p:nvSpPr>
        <p:spPr>
          <a:xfrm>
            <a:off x="416361" y="1059156"/>
            <a:ext cx="8696466" cy="369332"/>
          </a:xfrm>
          <a:prstGeom prst="rect">
            <a:avLst/>
          </a:prstGeom>
          <a:solidFill>
            <a:schemeClr val="accent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Rig &amp; Hoist( workshop,</a:t>
            </a:r>
            <a:r>
              <a:rPr kumimoji="0" lang="en-US" sz="1600" b="1" i="0" u="none" strike="noStrike" kern="1200" cap="none" spc="0" normalizeH="0" noProof="0" dirty="0">
                <a:ln>
                  <a:noFill/>
                </a:ln>
                <a:solidFill>
                  <a:srgbClr val="FF0000"/>
                </a:solidFill>
                <a:effectLst/>
                <a:uLnTx/>
                <a:uFillTx/>
                <a:latin typeface="Calibri" panose="020F0502020204030204"/>
                <a:ea typeface="+mn-ea"/>
                <a:cs typeface="+mn-cs"/>
              </a:rPr>
              <a:t> welder, mechanic, electrician, Roustabout, </a:t>
            </a:r>
            <a:r>
              <a:rPr kumimoji="0" lang="en-US" sz="1600" b="1" i="0" u="none" strike="noStrike" kern="1200" cap="none" spc="0" normalizeH="0" noProof="0" dirty="0" err="1">
                <a:ln>
                  <a:noFill/>
                </a:ln>
                <a:solidFill>
                  <a:srgbClr val="FF0000"/>
                </a:solidFill>
                <a:effectLst/>
                <a:uLnTx/>
                <a:uFillTx/>
                <a:latin typeface="Calibri" panose="020F0502020204030204"/>
                <a:ea typeface="+mn-ea"/>
                <a:cs typeface="+mn-cs"/>
              </a:rPr>
              <a:t>Floorman</a:t>
            </a:r>
            <a:r>
              <a:rPr kumimoji="0" lang="en-US" sz="1600" b="1" i="0" u="none" strike="noStrike" kern="1200" cap="none" spc="0" normalizeH="0" noProof="0" dirty="0">
                <a:ln>
                  <a:noFill/>
                </a:ln>
                <a:solidFill>
                  <a:srgbClr val="FF0000"/>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2" name="Rectangle 1"/>
          <p:cNvSpPr/>
          <p:nvPr/>
        </p:nvSpPr>
        <p:spPr>
          <a:xfrm>
            <a:off x="1246017" y="6316630"/>
            <a:ext cx="6069184" cy="369332"/>
          </a:xfrm>
          <a:prstGeom prst="rect">
            <a:avLst/>
          </a:prstGeom>
          <a:solidFill>
            <a:schemeClr val="accent1"/>
          </a:solidFill>
        </p:spPr>
        <p:txBody>
          <a:bodyPr wrap="square">
            <a:spAutoFit/>
          </a:bodyPr>
          <a:lstStyle/>
          <a:p>
            <a:pPr algn="ctr"/>
            <a:r>
              <a:rPr lang="en-US" b="1" dirty="0">
                <a:solidFill>
                  <a:srgbClr val="FFFF00"/>
                </a:solidFill>
              </a:rPr>
              <a:t>Keep  hands and fingers away from rotating equipment </a:t>
            </a:r>
          </a:p>
        </p:txBody>
      </p:sp>
      <p:pic>
        <p:nvPicPr>
          <p:cNvPr id="17" name="Picture 16" descr="Image result for right and wrong symbols"/>
          <p:cNvPicPr>
            <a:picLocks noChangeAspect="1" noChangeArrowheads="1"/>
          </p:cNvPicPr>
          <p:nvPr/>
        </p:nvPicPr>
        <p:blipFill>
          <a:blip r:embed="rId4" cstate="print"/>
          <a:srcRect/>
          <a:stretch>
            <a:fillRect/>
          </a:stretch>
        </p:blipFill>
        <p:spPr bwMode="auto">
          <a:xfrm>
            <a:off x="11055671" y="2404602"/>
            <a:ext cx="381000" cy="457200"/>
          </a:xfrm>
          <a:prstGeom prst="rect">
            <a:avLst/>
          </a:prstGeom>
          <a:noFill/>
        </p:spPr>
      </p:pic>
      <p:sp>
        <p:nvSpPr>
          <p:cNvPr id="3" name="TextBox 2"/>
          <p:cNvSpPr txBox="1"/>
          <p:nvPr/>
        </p:nvSpPr>
        <p:spPr>
          <a:xfrm>
            <a:off x="8725092" y="3315676"/>
            <a:ext cx="3518138" cy="261610"/>
          </a:xfrm>
          <a:prstGeom prst="rect">
            <a:avLst/>
          </a:prstGeom>
          <a:noFill/>
        </p:spPr>
        <p:txBody>
          <a:bodyPr wrap="square" rtlCol="0">
            <a:spAutoFit/>
          </a:bodyPr>
          <a:lstStyle/>
          <a:p>
            <a:r>
              <a:rPr lang="en-US" sz="1100" dirty="0">
                <a:solidFill>
                  <a:schemeClr val="dk1"/>
                </a:solidFill>
              </a:rPr>
              <a:t>Cutting machine with drive belt not guarded from all side</a:t>
            </a:r>
          </a:p>
        </p:txBody>
      </p:sp>
      <p:sp>
        <p:nvSpPr>
          <p:cNvPr id="16" name="TextBox 23"/>
          <p:cNvSpPr txBox="1"/>
          <p:nvPr/>
        </p:nvSpPr>
        <p:spPr>
          <a:xfrm>
            <a:off x="8801668" y="5662133"/>
            <a:ext cx="3280427" cy="375211"/>
          </a:xfrm>
          <a:prstGeom prst="rect">
            <a:avLst/>
          </a:prstGeom>
          <a:no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aseline="0" dirty="0"/>
              <a:t>Cutting machine guarded</a:t>
            </a:r>
            <a:r>
              <a:rPr lang="en-US" sz="1100" dirty="0"/>
              <a:t> from all side and U</a:t>
            </a:r>
            <a:r>
              <a:rPr lang="en-US" sz="1100" baseline="0" dirty="0"/>
              <a:t>se cutting machine with  dead-man</a:t>
            </a:r>
            <a:r>
              <a:rPr lang="en-US" sz="1100" dirty="0"/>
              <a:t> switch </a:t>
            </a:r>
            <a:r>
              <a:rPr lang="en-US" sz="1100" baseline="0" dirty="0"/>
              <a:t>in the handle</a:t>
            </a:r>
            <a:endParaRPr lang="en-US" sz="1100" dirty="0"/>
          </a:p>
        </p:txBody>
      </p:sp>
      <p:sp>
        <p:nvSpPr>
          <p:cNvPr id="31" name="Title 1">
            <a:extLst>
              <a:ext uri="{FF2B5EF4-FFF2-40B4-BE49-F238E27FC236}">
                <a16:creationId xmlns:a16="http://schemas.microsoft.com/office/drawing/2014/main" id="{78D9206B-B326-4B5F-8ACC-5546AD905C83}"/>
              </a:ext>
            </a:extLst>
          </p:cNvPr>
          <p:cNvSpPr txBox="1">
            <a:spLocks/>
          </p:cNvSpPr>
          <p:nvPr/>
        </p:nvSpPr>
        <p:spPr>
          <a:xfrm>
            <a:off x="311727" y="-19320"/>
            <a:ext cx="11880274" cy="586245"/>
          </a:xfrm>
          <a:prstGeom prst="rect">
            <a:avLst/>
          </a:prstGeom>
          <a:solidFill>
            <a:schemeClr val="accent4"/>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algn="ctr" defTabSz="2453427">
              <a:defRPr/>
            </a:pPr>
            <a:r>
              <a:rPr lang="en-GB"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a:t>
            </a:r>
          </a:p>
        </p:txBody>
      </p:sp>
      <p:pic>
        <p:nvPicPr>
          <p:cNvPr id="15" name="Picture 14">
            <a:extLst>
              <a:ext uri="{FF2B5EF4-FFF2-40B4-BE49-F238E27FC236}">
                <a16:creationId xmlns:a16="http://schemas.microsoft.com/office/drawing/2014/main" id="{41BA1F30-AC1C-4DB3-9366-F0DB78EFCD0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10470310" y="1543999"/>
            <a:ext cx="1565691" cy="172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Image result for right and wrong symbols">
            <a:extLst>
              <a:ext uri="{FF2B5EF4-FFF2-40B4-BE49-F238E27FC236}">
                <a16:creationId xmlns:a16="http://schemas.microsoft.com/office/drawing/2014/main" id="{C4252CF4-5B5B-4BCA-9891-CCE523BD5096}"/>
              </a:ext>
            </a:extLst>
          </p:cNvPr>
          <p:cNvPicPr>
            <a:picLocks noChangeAspect="1" noChangeArrowheads="1"/>
          </p:cNvPicPr>
          <p:nvPr/>
        </p:nvPicPr>
        <p:blipFill>
          <a:blip r:embed="rId4" cstate="print"/>
          <a:srcRect/>
          <a:stretch>
            <a:fillRect/>
          </a:stretch>
        </p:blipFill>
        <p:spPr bwMode="auto">
          <a:xfrm>
            <a:off x="11751102" y="2906848"/>
            <a:ext cx="381000" cy="457200"/>
          </a:xfrm>
          <a:prstGeom prst="rect">
            <a:avLst/>
          </a:prstGeom>
          <a:noFill/>
        </p:spPr>
      </p:pic>
      <p:pic>
        <p:nvPicPr>
          <p:cNvPr id="19" name="Picture 2">
            <a:extLst>
              <a:ext uri="{FF2B5EF4-FFF2-40B4-BE49-F238E27FC236}">
                <a16:creationId xmlns:a16="http://schemas.microsoft.com/office/drawing/2014/main" id="{90C3855F-0F55-4A17-B529-2C7E48AB90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77652" y="1543999"/>
            <a:ext cx="1606509" cy="172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776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342900" y="1"/>
            <a:ext cx="11849100" cy="523220"/>
          </a:xfrm>
          <a:solidFill>
            <a:schemeClr val="accent4"/>
          </a:solidFill>
        </p:spPr>
        <p:txBody>
          <a:bodyPr>
            <a:normAutofit fontScale="90000"/>
          </a:bodyPr>
          <a:lstStyle/>
          <a:p>
            <a:pPr algn="ctr" defTabSz="2453427"/>
            <a:br>
              <a:rPr lang="en-GB" sz="2800" b="1"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2700" b="1" dirty="0">
                <a:solidFill>
                  <a:srgbClr val="00B050"/>
                </a:solidFill>
                <a:ea typeface="MS PGothic" pitchFamily="34" charset="-128"/>
              </a:rPr>
              <a:t>Management self audit </a:t>
            </a:r>
            <a:br>
              <a:rPr lang="en-GB" sz="28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2A4C66E9-CF65-4A0F-9A16-76B64C582F3A}"/>
              </a:ext>
            </a:extLst>
          </p:cNvPr>
          <p:cNvSpPr/>
          <p:nvPr/>
        </p:nvSpPr>
        <p:spPr>
          <a:xfrm>
            <a:off x="416361" y="1208597"/>
            <a:ext cx="10928195" cy="523220"/>
          </a:xfrm>
          <a:prstGeom prst="rect">
            <a:avLst/>
          </a:prstGeom>
        </p:spPr>
        <p:txBody>
          <a:bodyPr wrap="square">
            <a:spAutoFit/>
          </a:bodyPr>
          <a:lstStyle/>
          <a:p>
            <a:pPr marL="342900" indent="-342900">
              <a:defRPr/>
            </a:pPr>
            <a:r>
              <a:rPr lang="en-US" sz="1400" b="1" dirty="0">
                <a:solidFill>
                  <a:srgbClr val="FF0000"/>
                </a:solidFill>
                <a:latin typeface="Tahoma" pitchFamily="34" charset="0"/>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2019920"/>
            <a:ext cx="10928195" cy="3000821"/>
          </a:xfrm>
          <a:prstGeom prst="rect">
            <a:avLst/>
          </a:prstGeom>
        </p:spPr>
        <p:txBody>
          <a:bodyPr wrap="square">
            <a:spAutoFit/>
          </a:bodyPr>
          <a:lstStyle/>
          <a:p>
            <a:pPr marL="342900" indent="-342900">
              <a:defRPr/>
            </a:pPr>
            <a:r>
              <a:rPr lang="en-US" b="1" dirty="0">
                <a:latin typeface="Tahoma" pitchFamily="34" charset="0"/>
              </a:rPr>
              <a:t>Confirm the following:</a:t>
            </a:r>
            <a:endParaRPr lang="en-US" dirty="0">
              <a:latin typeface="Tahoma" pitchFamily="34" charset="0"/>
            </a:endParaRPr>
          </a:p>
          <a:p>
            <a:pPr marL="342900" indent="-342900">
              <a:defRPr/>
            </a:pPr>
            <a:endParaRPr lang="en-US" sz="1600" dirty="0">
              <a:solidFill>
                <a:srgbClr val="000000"/>
              </a:solidFill>
              <a:latin typeface="Calibri" panose="020F0502020204030204" pitchFamily="34" charset="0"/>
            </a:endParaRPr>
          </a:p>
          <a:p>
            <a:pPr>
              <a:defRPr/>
            </a:pPr>
            <a:endParaRPr lang="en-US" sz="1600" dirty="0">
              <a:solidFill>
                <a:srgbClr val="0033CC"/>
              </a:solidFill>
              <a:latin typeface="Calibri" panose="020F0502020204030204" pitchFamily="34" charset="0"/>
              <a:sym typeface="Wingdings" pitchFamily="2" charset="2"/>
            </a:endParaRPr>
          </a:p>
          <a:p>
            <a:pPr marL="285750" indent="-285750">
              <a:buFont typeface="Arial" panose="020B0604020202020204" pitchFamily="34" charset="0"/>
              <a:buChar char="•"/>
              <a:defRPr/>
            </a:pPr>
            <a:r>
              <a:rPr lang="en-US" sz="1600" dirty="0">
                <a:latin typeface="Calibri" panose="020F0502020204030204" pitchFamily="34" charset="0"/>
                <a:sym typeface="Wingdings" pitchFamily="2" charset="2"/>
              </a:rPr>
              <a:t>Do you ensure that risk is not normalized for out of sight activities?</a:t>
            </a:r>
          </a:p>
          <a:p>
            <a:pPr marL="285750" indent="-285750">
              <a:buFont typeface="Arial" panose="020B0604020202020204" pitchFamily="34" charset="0"/>
              <a:buChar char="•"/>
              <a:defRPr/>
            </a:pPr>
            <a:r>
              <a:rPr lang="en-US" sz="1600" dirty="0">
                <a:latin typeface="Calibri" panose="020F0502020204030204" pitchFamily="34" charset="0"/>
                <a:sym typeface="Wingdings" pitchFamily="2" charset="2"/>
              </a:rPr>
              <a:t>Do you ensure that rotating equipment's are guarded properly from all sides?</a:t>
            </a:r>
          </a:p>
          <a:p>
            <a:pPr marL="285750" indent="-285750">
              <a:buFont typeface="Arial" panose="020B0604020202020204" pitchFamily="34" charset="0"/>
              <a:buChar char="•"/>
              <a:defRPr/>
            </a:pPr>
            <a:r>
              <a:rPr lang="en-US" sz="1600" dirty="0">
                <a:sym typeface="Wingdings" pitchFamily="2" charset="2"/>
              </a:rPr>
              <a:t>Do you ensure that pinch point register is kept up to date and marked with pinch point marking? </a:t>
            </a:r>
          </a:p>
          <a:p>
            <a:pPr marL="285750" indent="-285750">
              <a:buFont typeface="Arial" panose="020B0604020202020204" pitchFamily="34" charset="0"/>
              <a:buChar char="•"/>
              <a:defRPr/>
            </a:pPr>
            <a:r>
              <a:rPr lang="en-US" sz="1600" dirty="0">
                <a:sym typeface="Wingdings" pitchFamily="2" charset="2"/>
              </a:rPr>
              <a:t>Do you ensure that all the hazards are identified and discussed effectively during TBT prior to the task?</a:t>
            </a:r>
          </a:p>
          <a:p>
            <a:pPr marL="285750" indent="-285750">
              <a:buFont typeface="Arial" panose="020B0604020202020204" pitchFamily="34" charset="0"/>
              <a:buChar char="•"/>
              <a:defRPr/>
            </a:pPr>
            <a:r>
              <a:rPr lang="en-US" sz="1600" dirty="0">
                <a:sym typeface="Wingdings" pitchFamily="2" charset="2"/>
              </a:rPr>
              <a:t>Do you ensure that design considered for all equipment during purchase and risk assessed prior to sent to site?</a:t>
            </a:r>
          </a:p>
          <a:p>
            <a:pPr>
              <a:defRPr/>
            </a:pPr>
            <a:endParaRPr lang="en-US" sz="1600" dirty="0">
              <a:latin typeface="Calibri" panose="020F0502020204030204" pitchFamily="34" charset="0"/>
              <a:sym typeface="Wingdings" pitchFamily="2" charset="2"/>
            </a:endParaRPr>
          </a:p>
          <a:p>
            <a:pPr>
              <a:defRPr/>
            </a:pPr>
            <a:endParaRPr lang="en-US" sz="1600" dirty="0">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r>
              <a:rPr lang="en-US" sz="1100" i="1" dirty="0">
                <a:solidFill>
                  <a:schemeClr val="accent1"/>
                </a:solidFill>
                <a:latin typeface="Calibri" panose="020F0502020204030204" pitchFamily="34" charset="0"/>
                <a:sym typeface="Wingdings" pitchFamily="2" charset="2"/>
              </a:rPr>
              <a:t>* If the answer is NO to any of the above questions please ensure you take action to correct this finding</a:t>
            </a:r>
            <a:endParaRPr lang="en-US" sz="1100" dirty="0">
              <a:solidFill>
                <a:schemeClr val="accent1"/>
              </a:solidFill>
              <a:latin typeface="Calibri" panose="020F0502020204030204" pitchFamily="34" charset="0"/>
              <a:sym typeface="Wingdings" pitchFamily="2" charset="2"/>
            </a:endParaRPr>
          </a:p>
        </p:txBody>
      </p:sp>
      <p:sp>
        <p:nvSpPr>
          <p:cNvPr id="3" name="Rectangle 8">
            <a:extLst>
              <a:ext uri="{FF2B5EF4-FFF2-40B4-BE49-F238E27FC236}">
                <a16:creationId xmlns:a16="http://schemas.microsoft.com/office/drawing/2014/main" id="{E2C7DC5E-D552-D6F4-9289-86C809E7F97D}"/>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lvl="0" indent="-114300" algn="ju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lang="en-US" sz="1200" b="1" dirty="0">
                <a:solidFill>
                  <a:srgbClr val="4472C4"/>
                </a:solidFill>
                <a:latin typeface="Tahoma" pitchFamily="34" charset="0"/>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16/09/2022         </a:t>
            </a:r>
            <a:r>
              <a:rPr lang="en-US" sz="12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lang="en-GB" sz="1400" b="1" dirty="0">
                <a:solidFill>
                  <a:srgbClr val="4472C4"/>
                </a:solidFill>
                <a:latin typeface="Tahoma" pitchFamily="34" charset="0"/>
              </a:rPr>
              <a:t>LTI#3       </a:t>
            </a:r>
            <a:r>
              <a:rPr lang="en-GB" sz="1200" b="1" noProof="0" dirty="0">
                <a:solidFill>
                  <a:schemeClr val="accent1"/>
                </a:solidFill>
                <a:ea typeface="MS PGothic" pitchFamily="34" charset="-128"/>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400" b="1" noProof="0" dirty="0">
                <a:solidFill>
                  <a:srgbClr val="4472C4"/>
                </a:solidFill>
                <a:latin typeface="Tahoma" pitchFamily="34" charset="0"/>
              </a:rPr>
              <a:t>Hands &amp; Finger      </a:t>
            </a:r>
            <a:r>
              <a:rPr lang="en-US" sz="1400" b="1" dirty="0">
                <a:solidFill>
                  <a:srgbClr val="4472C4"/>
                </a:solidFill>
                <a:latin typeface="Tahoma" pitchFamily="34" charset="0"/>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400" b="1" dirty="0">
                <a:solidFill>
                  <a:srgbClr val="4472C4"/>
                </a:solidFill>
                <a:latin typeface="Tahoma" pitchFamily="34" charset="0"/>
              </a:rPr>
              <a:t>D3P       </a:t>
            </a:r>
            <a:r>
              <a:rPr lang="en-US" sz="1400" b="1" dirty="0">
                <a:solidFill>
                  <a:prstClr val="black"/>
                </a:solidFill>
                <a:latin typeface="Tahoma" pitchFamily="34" charset="0"/>
              </a:rPr>
              <a:t>Activity: </a:t>
            </a:r>
            <a:r>
              <a:rPr lang="en-US" sz="1400" b="1" dirty="0">
                <a:solidFill>
                  <a:srgbClr val="4472C4"/>
                </a:solidFill>
                <a:latin typeface="Tahoma" pitchFamily="34" charset="0"/>
              </a:rPr>
              <a:t>cutting pipe</a:t>
            </a:r>
          </a:p>
        </p:txBody>
      </p:sp>
    </p:spTree>
    <p:extLst>
      <p:ext uri="{BB962C8B-B14F-4D97-AF65-F5344CB8AC3E}">
        <p14:creationId xmlns:p14="http://schemas.microsoft.com/office/powerpoint/2010/main" val="572496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4D588C-4311-4535-9104-5D5B665F6D48}"/>
              </a:ext>
            </a:extLst>
          </p:cNvPr>
          <p:cNvSpPr/>
          <p:nvPr/>
        </p:nvSpPr>
        <p:spPr>
          <a:xfrm>
            <a:off x="5161082" y="1780087"/>
            <a:ext cx="6657538" cy="3297826"/>
          </a:xfrm>
          <a:prstGeom prst="rect">
            <a:avLst/>
          </a:prstGeom>
        </p:spPr>
        <p:txBody>
          <a:bodyPr wrap="square">
            <a:spAutoFit/>
          </a:bodyPr>
          <a:lstStyle/>
          <a:p>
            <a:pPr marL="0" marR="0" lvl="0" indent="0" algn="ctr" defTabSz="957263" rtl="0" eaLnBrk="1" fontAlgn="auto" latinLnBrk="0" hangingPunct="1">
              <a:lnSpc>
                <a:spcPct val="100000"/>
              </a:lnSpc>
              <a:spcBef>
                <a:spcPct val="5000"/>
              </a:spcBef>
              <a:spcAft>
                <a:spcPts val="0"/>
              </a:spcAft>
              <a:buClrTx/>
              <a:buSzTx/>
              <a:buFontTx/>
              <a:buNone/>
              <a:tabLst/>
              <a:defRPr/>
            </a:pPr>
            <a:r>
              <a:rPr kumimoji="0" lang="en-US" altLang="en-US" sz="5400" b="1" i="0" u="none" strike="noStrike" kern="1200" cap="none" spc="0" normalizeH="0" baseline="0" noProof="0" dirty="0">
                <a:ln/>
                <a:effectLst/>
                <a:uLnTx/>
                <a:uFillTx/>
                <a:latin typeface="Arial" panose="020B0604020202020204" pitchFamily="34" charset="0"/>
                <a:ea typeface="+mn-ea"/>
                <a:cs typeface="Arial" panose="020B0604020202020204" pitchFamily="34" charset="0"/>
              </a:rPr>
              <a:t>Remember </a:t>
            </a:r>
          </a:p>
          <a:p>
            <a:pPr marL="0" marR="0" lvl="0" indent="0" algn="ctr" defTabSz="957263" rtl="0" eaLnBrk="1" fontAlgn="auto" latinLnBrk="0" hangingPunct="1">
              <a:lnSpc>
                <a:spcPct val="100000"/>
              </a:lnSpc>
              <a:spcBef>
                <a:spcPct val="5000"/>
              </a:spcBef>
              <a:spcAft>
                <a:spcPts val="0"/>
              </a:spcAft>
              <a:buClrTx/>
              <a:buSzTx/>
              <a:buFontTx/>
              <a:buNone/>
              <a:tabLst/>
              <a:defRPr/>
            </a:pPr>
            <a:endParaRPr kumimoji="0" lang="en-US" altLang="en-US" sz="5400" b="1" i="0" u="none" strike="noStrike" kern="1200" cap="none" spc="0" normalizeH="0" baseline="0" noProof="0" dirty="0">
              <a:ln/>
              <a:effectLst/>
              <a:uLnTx/>
              <a:uFillTx/>
              <a:latin typeface="Arial" panose="020B0604020202020204" pitchFamily="34" charset="0"/>
              <a:ea typeface="+mn-ea"/>
              <a:cs typeface="Arial" panose="020B0604020202020204" pitchFamily="34" charset="0"/>
            </a:endParaRPr>
          </a:p>
          <a:p>
            <a:pPr marL="0" marR="0" lvl="0" indent="0" algn="ctr" defTabSz="957263" rtl="0" eaLnBrk="1" fontAlgn="auto" latinLnBrk="0" hangingPunct="1">
              <a:lnSpc>
                <a:spcPct val="100000"/>
              </a:lnSpc>
              <a:spcBef>
                <a:spcPct val="5000"/>
              </a:spcBef>
              <a:spcAft>
                <a:spcPts val="0"/>
              </a:spcAft>
              <a:buClrTx/>
              <a:buSzTx/>
              <a:buFontTx/>
              <a:buNone/>
              <a:tabLst/>
              <a:defRPr/>
            </a:pPr>
            <a:r>
              <a:rPr kumimoji="0" lang="en-US" altLang="en-US" sz="3200" b="1" i="0" u="none" strike="noStrike" kern="1200" cap="none" spc="0" normalizeH="0" baseline="0" noProof="0" dirty="0">
                <a:ln/>
                <a:solidFill>
                  <a:srgbClr val="FFC000"/>
                </a:solidFill>
                <a:effectLst/>
                <a:uLnTx/>
                <a:uFillTx/>
                <a:latin typeface="Arial" panose="020B0604020202020204" pitchFamily="34" charset="0"/>
                <a:ea typeface="+mn-ea"/>
                <a:cs typeface="Arial" panose="020B0604020202020204" pitchFamily="34" charset="0"/>
              </a:rPr>
              <a:t>Safety is everyone responsibility &amp; you are empowered to Intervene</a:t>
            </a:r>
            <a:endParaRPr kumimoji="0" lang="en-GB" sz="3200" b="1" i="0" u="none" strike="noStrike" kern="1200" cap="none" spc="0" normalizeH="0" baseline="0" noProof="0" dirty="0">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B82A70B3-CE87-494D-8B53-6A203C8000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72703" y="1067406"/>
            <a:ext cx="104794" cy="514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310BCFB-F9DF-4E07-9BBE-B7DDB02BCF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55" y="0"/>
            <a:ext cx="1396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erson wearing a safety vest&#10;&#10;Description automatically generated with medium confidence">
            <a:extLst>
              <a:ext uri="{FF2B5EF4-FFF2-40B4-BE49-F238E27FC236}">
                <a16:creationId xmlns:a16="http://schemas.microsoft.com/office/drawing/2014/main" id="{5E5DFCE7-8A72-43BE-8544-0C731889B2D1}"/>
              </a:ext>
            </a:extLst>
          </p:cNvPr>
          <p:cNvPicPr>
            <a:picLocks noChangeAspect="1"/>
          </p:cNvPicPr>
          <p:nvPr/>
        </p:nvPicPr>
        <p:blipFill rotWithShape="1">
          <a:blip r:embed="rId3">
            <a:extLst>
              <a:ext uri="{28A0092B-C50C-407E-A947-70E740481C1C}">
                <a14:useLocalDpi xmlns:a14="http://schemas.microsoft.com/office/drawing/2010/main" val="0"/>
              </a:ext>
            </a:extLst>
          </a:blip>
          <a:srcRect l="28391" r="31670"/>
          <a:stretch/>
        </p:blipFill>
        <p:spPr>
          <a:xfrm>
            <a:off x="833038" y="372862"/>
            <a:ext cx="2785618" cy="6414116"/>
          </a:xfrm>
          <a:prstGeom prst="rect">
            <a:avLst/>
          </a:prstGeom>
        </p:spPr>
      </p:pic>
    </p:spTree>
    <p:extLst>
      <p:ext uri="{BB962C8B-B14F-4D97-AF65-F5344CB8AC3E}">
        <p14:creationId xmlns:p14="http://schemas.microsoft.com/office/powerpoint/2010/main" val="2456985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299634" y="0"/>
            <a:ext cx="11892365" cy="453582"/>
          </a:xfrm>
          <a:solidFill>
            <a:schemeClr val="accent4"/>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519124" y="1166119"/>
            <a:ext cx="10928195" cy="523220"/>
          </a:xfrm>
          <a:prstGeom prst="rect">
            <a:avLst/>
          </a:prstGeom>
        </p:spPr>
        <p:txBody>
          <a:bodyPr wrap="square">
            <a:spAutoFit/>
          </a:bodyPr>
          <a:lstStyle/>
          <a:p>
            <a:pPr marL="342900" indent="-342900">
              <a:defRPr/>
            </a:pPr>
            <a:r>
              <a:rPr lang="en-US" sz="1400" b="1" dirty="0">
                <a:solidFill>
                  <a:srgbClr val="FF0000"/>
                </a:solidFill>
                <a:latin typeface="Tahoma" pitchFamily="34" charset="0"/>
              </a:rPr>
              <a:t>As a learning from this incident and ensure continual improvement all contract managers must review their HSE risk management against the questions asked below        </a:t>
            </a:r>
          </a:p>
        </p:txBody>
      </p:sp>
      <p:sp>
        <p:nvSpPr>
          <p:cNvPr id="3" name="Rectangle 2">
            <a:extLst>
              <a:ext uri="{FF2B5EF4-FFF2-40B4-BE49-F238E27FC236}">
                <a16:creationId xmlns:a16="http://schemas.microsoft.com/office/drawing/2014/main" id="{41C5260D-AFD9-31B4-FC47-01105632C90F}"/>
              </a:ext>
            </a:extLst>
          </p:cNvPr>
          <p:cNvSpPr/>
          <p:nvPr/>
        </p:nvSpPr>
        <p:spPr>
          <a:xfrm>
            <a:off x="631902" y="2179245"/>
            <a:ext cx="10928195" cy="3000821"/>
          </a:xfrm>
          <a:prstGeom prst="rect">
            <a:avLst/>
          </a:prstGeom>
        </p:spPr>
        <p:txBody>
          <a:bodyPr wrap="square">
            <a:spAutoFit/>
          </a:bodyPr>
          <a:lstStyle/>
          <a:p>
            <a:pPr marL="342900" indent="-342900">
              <a:defRPr/>
            </a:pPr>
            <a:r>
              <a:rPr lang="en-US" b="1" dirty="0">
                <a:latin typeface="Tahoma" pitchFamily="34" charset="0"/>
              </a:rPr>
              <a:t>Confirm the following:</a:t>
            </a:r>
            <a:endParaRPr lang="en-US" dirty="0">
              <a:latin typeface="Tahoma" pitchFamily="34" charset="0"/>
            </a:endParaRPr>
          </a:p>
          <a:p>
            <a:pPr marL="342900" indent="-342900">
              <a:defRPr/>
            </a:pPr>
            <a:endParaRPr lang="en-US" sz="1600" dirty="0">
              <a:solidFill>
                <a:srgbClr val="000000"/>
              </a:solidFill>
              <a:latin typeface="Calibri" panose="020F0502020204030204" pitchFamily="34" charset="0"/>
            </a:endParaRPr>
          </a:p>
          <a:p>
            <a:pPr>
              <a:defRPr/>
            </a:pPr>
            <a:endParaRPr lang="en-US" sz="1600" dirty="0">
              <a:solidFill>
                <a:srgbClr val="0033CC"/>
              </a:solidFill>
              <a:latin typeface="Calibri" panose="020F0502020204030204" pitchFamily="34" charset="0"/>
              <a:sym typeface="Wingdings" pitchFamily="2" charset="2"/>
            </a:endParaRPr>
          </a:p>
          <a:p>
            <a:pPr marL="342900" indent="-342900">
              <a:buFont typeface="+mj-lt"/>
              <a:buAutoNum type="arabicPeriod"/>
              <a:defRPr/>
            </a:pPr>
            <a:r>
              <a:rPr lang="en-US" sz="1600" dirty="0">
                <a:latin typeface="Calibri" panose="020F0502020204030204" pitchFamily="34" charset="0"/>
                <a:sym typeface="Wingdings" pitchFamily="2" charset="2"/>
              </a:rPr>
              <a:t>Do you ensure the previous learnings are reflected in the SOP, JSA, and HEMP?</a:t>
            </a:r>
          </a:p>
          <a:p>
            <a:pPr marL="342900" indent="-342900">
              <a:buFont typeface="+mj-lt"/>
              <a:buAutoNum type="arabicPeriod"/>
              <a:defRPr/>
            </a:pPr>
            <a:r>
              <a:rPr lang="en-US" sz="1600" dirty="0">
                <a:latin typeface="Calibri" panose="020F0502020204030204" pitchFamily="34" charset="0"/>
                <a:sym typeface="Wingdings" pitchFamily="2" charset="2"/>
              </a:rPr>
              <a:t>Do you ensure the control measures listed in the JSA are properly discussed in TBT</a:t>
            </a:r>
          </a:p>
          <a:p>
            <a:pPr marL="342900" indent="-342900">
              <a:buFont typeface="+mj-lt"/>
              <a:buAutoNum type="arabicPeriod"/>
              <a:defRPr/>
            </a:pPr>
            <a:r>
              <a:rPr lang="en-US" sz="1600" dirty="0">
                <a:latin typeface="Calibri" panose="020F0502020204030204" pitchFamily="34" charset="0"/>
                <a:sym typeface="Wingdings" pitchFamily="2" charset="2"/>
              </a:rPr>
              <a:t>Do you ensure the Zone management is adequality complied with? </a:t>
            </a:r>
          </a:p>
          <a:p>
            <a:pPr marL="342900" indent="-342900">
              <a:buFont typeface="+mj-lt"/>
              <a:buAutoNum type="arabicPeriod"/>
              <a:defRPr/>
            </a:pPr>
            <a:r>
              <a:rPr lang="en-US" sz="1600" dirty="0">
                <a:latin typeface="Calibri" panose="020F0502020204030204" pitchFamily="34" charset="0"/>
                <a:sym typeface="Wingdings" pitchFamily="2" charset="2"/>
              </a:rPr>
              <a:t>Do you ensure the coordination between third parties and rig crew is effective?</a:t>
            </a:r>
          </a:p>
          <a:p>
            <a:pPr marL="342900" indent="-342900">
              <a:buFont typeface="+mj-lt"/>
              <a:buAutoNum type="arabicPeriod"/>
              <a:defRPr/>
            </a:pPr>
            <a:r>
              <a:rPr lang="en-US" sz="1600" dirty="0">
                <a:latin typeface="Calibri" panose="020F0502020204030204" pitchFamily="34" charset="0"/>
                <a:sym typeface="Wingdings" pitchFamily="2" charset="2"/>
              </a:rPr>
              <a:t>Do you ensure the traceability of the lifting equipment? </a:t>
            </a:r>
          </a:p>
          <a:p>
            <a:pPr>
              <a:defRPr/>
            </a:pPr>
            <a:endParaRPr lang="en-US" sz="1600" dirty="0">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endParaRPr lang="en-US" sz="1600" dirty="0">
              <a:solidFill>
                <a:srgbClr val="0033CC"/>
              </a:solidFill>
              <a:latin typeface="Calibri" panose="020F0502020204030204" pitchFamily="34" charset="0"/>
              <a:sym typeface="Wingdings" pitchFamily="2" charset="2"/>
            </a:endParaRPr>
          </a:p>
          <a:p>
            <a:pPr>
              <a:defRPr/>
            </a:pPr>
            <a:r>
              <a:rPr lang="en-US" sz="1100" i="1" dirty="0">
                <a:solidFill>
                  <a:schemeClr val="accent1"/>
                </a:solidFill>
                <a:latin typeface="Calibri" panose="020F0502020204030204" pitchFamily="34" charset="0"/>
                <a:sym typeface="Wingdings" pitchFamily="2" charset="2"/>
              </a:rPr>
              <a:t>* If the answer is NO to any of the above questions please ensure you take action to correct this finding</a:t>
            </a:r>
            <a:endParaRPr lang="en-US" sz="1100" dirty="0">
              <a:solidFill>
                <a:schemeClr val="accent1"/>
              </a:solidFill>
              <a:latin typeface="Calibri" panose="020F0502020204030204" pitchFamily="34" charset="0"/>
              <a:sym typeface="Wingdings" pitchFamily="2" charset="2"/>
            </a:endParaRPr>
          </a:p>
        </p:txBody>
      </p:sp>
      <p:sp>
        <p:nvSpPr>
          <p:cNvPr id="4" name="Rectangle 8">
            <a:extLst>
              <a:ext uri="{FF2B5EF4-FFF2-40B4-BE49-F238E27FC236}">
                <a16:creationId xmlns:a16="http://schemas.microsoft.com/office/drawing/2014/main" id="{6675B2B0-CA9E-EBEE-5570-B8247470B6E6}"/>
              </a:ext>
            </a:extLst>
          </p:cNvPr>
          <p:cNvSpPr>
            <a:spLocks noChangeArrowheads="1"/>
          </p:cNvSpPr>
          <p:nvPr/>
        </p:nvSpPr>
        <p:spPr bwMode="auto">
          <a:xfrm>
            <a:off x="387964" y="604934"/>
            <a:ext cx="11804036" cy="338554"/>
          </a:xfrm>
          <a:prstGeom prst="rect">
            <a:avLst/>
          </a:prstGeom>
          <a:noFill/>
          <a:ln w="9525">
            <a:noFill/>
            <a:miter lim="800000"/>
            <a:headEnd/>
            <a:tailEnd/>
          </a:ln>
        </p:spPr>
        <p:txBody>
          <a:bodyPr wrap="square">
            <a:spAutoFit/>
          </a:bodyPr>
          <a:lstStyle/>
          <a:p>
            <a:pPr marL="97309" indent="-97309" algn="just" defTabSz="778472">
              <a:defRPr/>
            </a:pPr>
            <a:r>
              <a:rPr lang="en-GB" sz="1400" b="1" dirty="0">
                <a:solidFill>
                  <a:prstClr val="black"/>
                </a:solidFill>
                <a:latin typeface="Tahoma" pitchFamily="34" charset="0"/>
              </a:rPr>
              <a:t>Date:</a:t>
            </a:r>
            <a:r>
              <a:rPr lang="en-GB" sz="1200" b="1" dirty="0">
                <a:solidFill>
                  <a:srgbClr val="4472C4"/>
                </a:solidFill>
                <a:latin typeface="Tahoma" pitchFamily="34" charset="0"/>
              </a:rPr>
              <a:t> 05</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/11/202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2</a:t>
            </a:r>
            <a:r>
              <a:rPr lang="en-US" sz="1100" b="1" dirty="0">
                <a:solidFill>
                  <a:srgbClr val="4472C4"/>
                </a:solidFill>
                <a:latin typeface="Tahoma" pitchFamily="34" charset="0"/>
              </a:rPr>
              <a:t>          </a:t>
            </a:r>
            <a:r>
              <a:rPr lang="en-US" sz="1400" b="1" dirty="0">
                <a:solidFill>
                  <a:prstClr val="black"/>
                </a:solidFill>
                <a:latin typeface="Tahoma" pitchFamily="34" charset="0"/>
              </a:rPr>
              <a:t>Incident title: </a:t>
            </a:r>
            <a:r>
              <a:rPr lang="en-US" sz="1200" b="1" dirty="0">
                <a:solidFill>
                  <a:srgbClr val="4472C4"/>
                </a:solidFill>
                <a:latin typeface="Tahoma" pitchFamily="34" charset="0"/>
              </a:rPr>
              <a:t>HiPo#71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lang="en-US" sz="1400" b="1" dirty="0">
                <a:solidFill>
                  <a:prstClr val="black"/>
                </a:solidFill>
                <a:latin typeface="Tahoma" pitchFamily="34" charset="0"/>
              </a:rPr>
              <a:t>Pattern:</a:t>
            </a:r>
            <a:r>
              <a:rPr lang="en-US" sz="1100" b="1" dirty="0">
                <a:solidFill>
                  <a:prstClr val="black"/>
                </a:solidFill>
                <a:latin typeface="Tahoma" pitchFamily="34" charset="0"/>
              </a:rPr>
              <a:t> </a:t>
            </a:r>
            <a:r>
              <a:rPr lang="en-US" sz="1200" b="1" dirty="0">
                <a:solidFill>
                  <a:srgbClr val="4472C4"/>
                </a:solidFill>
                <a:latin typeface="Tahoma" pitchFamily="34" charset="0"/>
              </a:rPr>
              <a:t>Dropped Object</a:t>
            </a:r>
            <a:r>
              <a:rPr lang="en-US" sz="1100" b="1" dirty="0">
                <a:solidFill>
                  <a:srgbClr val="4472C4"/>
                </a:solidFill>
                <a:latin typeface="Tahoma" pitchFamily="34" charset="0"/>
              </a:rPr>
              <a:t>           </a:t>
            </a:r>
            <a:r>
              <a:rPr lang="en-US" sz="1400" b="1" dirty="0">
                <a:solidFill>
                  <a:prstClr val="black"/>
                </a:solidFill>
                <a:latin typeface="Tahoma" pitchFamily="34" charset="0"/>
              </a:rPr>
              <a:t>Potential severity: </a:t>
            </a:r>
            <a:r>
              <a:rPr lang="en-US" sz="1200" b="1" dirty="0">
                <a:solidFill>
                  <a:srgbClr val="4472C4"/>
                </a:solidFill>
                <a:latin typeface="Tahoma" pitchFamily="34" charset="0"/>
              </a:rPr>
              <a:t>C4P             </a:t>
            </a:r>
            <a:r>
              <a:rPr lang="en-US" sz="1400" b="1" dirty="0">
                <a:solidFill>
                  <a:prstClr val="black"/>
                </a:solidFill>
                <a:latin typeface="Tahoma" pitchFamily="34" charset="0"/>
              </a:rPr>
              <a:t>Activity:</a:t>
            </a:r>
            <a:r>
              <a:rPr lang="en-US" sz="1200" b="1" dirty="0">
                <a:solidFill>
                  <a:srgbClr val="4472C4"/>
                </a:solidFill>
                <a:latin typeface="Tahoma" pitchFamily="34" charset="0"/>
              </a:rPr>
              <a:t> POOH operation</a:t>
            </a:r>
            <a:r>
              <a:rPr lang="en-US" sz="1600" b="1" dirty="0">
                <a:solidFill>
                  <a:srgbClr val="4472C4"/>
                </a:solidFill>
                <a:latin typeface="Tahoma" pitchFamily="34" charset="0"/>
              </a:rPr>
              <a:t>  </a:t>
            </a:r>
          </a:p>
        </p:txBody>
      </p:sp>
    </p:spTree>
    <p:extLst>
      <p:ext uri="{BB962C8B-B14F-4D97-AF65-F5344CB8AC3E}">
        <p14:creationId xmlns:p14="http://schemas.microsoft.com/office/powerpoint/2010/main" val="3673679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58D98A57-5203-55EC-34FE-2687EF5A8A52}"/>
              </a:ext>
            </a:extLst>
          </p:cNvPr>
          <p:cNvSpPr>
            <a:spLocks noChangeArrowheads="1"/>
          </p:cNvSpPr>
          <p:nvPr/>
        </p:nvSpPr>
        <p:spPr bwMode="auto">
          <a:xfrm>
            <a:off x="416361" y="574229"/>
            <a:ext cx="11626955" cy="338554"/>
          </a:xfrm>
          <a:prstGeom prst="rect">
            <a:avLst/>
          </a:prstGeom>
          <a:noFill/>
          <a:ln w="9525">
            <a:noFill/>
            <a:miter lim="800000"/>
          </a:ln>
        </p:spPr>
        <p:txBody>
          <a:bodyPr wrap="square">
            <a:spAutoFit/>
          </a:bodyPr>
          <a:lstStyle/>
          <a:p>
            <a:pPr marL="114300" marR="0" indent="-114300" algn="just" defTabSz="914400" rtl="0" eaLnBrk="1" fontAlgn="auto" latinLnBrk="0" hangingPunct="1">
              <a:lnSpc>
                <a:spcPct val="100000"/>
              </a:lnSpc>
              <a:spcBef>
                <a:spcPts val="0"/>
              </a:spcBef>
              <a:spcAft>
                <a:spcPts val="0"/>
              </a:spcAft>
              <a:buSzPct val="100000"/>
              <a:buFontTx/>
              <a:buNone/>
            </a:pPr>
            <a:r>
              <a:rPr kumimoji="0" lang="en-GB" sz="1400" b="1" i="0" u="none" strike="noStrike" kern="1200" cap="none" spc="0" baseline="0" noProof="0" dirty="0">
                <a:ln>
                  <a:noFill/>
                </a:ln>
                <a:solidFill>
                  <a:prstClr val="black"/>
                </a:solidFill>
                <a:effectLst/>
                <a:uLnTx/>
                <a:latin typeface="Tahoma" panose="020B0604030504040204" pitchFamily="34" charset="0"/>
                <a:ea typeface="+mn-ea"/>
                <a:cs typeface="+mn-cs"/>
              </a:rPr>
              <a:t>Date </a:t>
            </a:r>
            <a:r>
              <a:rPr kumimoji="0" lang="en-GB" sz="1200" b="1" i="0" u="none" strike="noStrike" kern="1200" cap="none" spc="0" baseline="0" noProof="0" dirty="0">
                <a:ln>
                  <a:noFill/>
                </a:ln>
                <a:solidFill>
                  <a:srgbClr val="4472C4"/>
                </a:solidFill>
                <a:effectLst/>
                <a:uLnTx/>
                <a:latin typeface="Tahoma" panose="020B0604030504040204" pitchFamily="34" charset="0"/>
                <a:ea typeface="+mn-ea"/>
                <a:cs typeface="+mn-cs"/>
              </a:rPr>
              <a:t>1</a:t>
            </a:r>
            <a:r>
              <a:rPr lang="en-GB" sz="1200" b="1" dirty="0">
                <a:solidFill>
                  <a:srgbClr val="4472C4"/>
                </a:solidFill>
                <a:latin typeface="Tahoma" pitchFamily="34" charset="0"/>
              </a:rPr>
              <a:t>7/11/2022</a:t>
            </a:r>
            <a:r>
              <a:rPr lang="en-US" sz="1200" b="1" dirty="0">
                <a:solidFill>
                  <a:srgbClr val="4472C4"/>
                </a:solidFill>
                <a:latin typeface="Tahoma" pitchFamily="34" charset="0"/>
              </a:rPr>
              <a:t>   </a:t>
            </a:r>
            <a:r>
              <a:rPr kumimoji="0" lang="en-US" sz="1200" b="1" i="0" u="none" strike="noStrike" kern="1200" cap="none" spc="0" baseline="0" noProof="0" dirty="0">
                <a:ln>
                  <a:noFill/>
                </a:ln>
                <a:solidFill>
                  <a:srgbClr val="4472C4"/>
                </a:solidFill>
                <a:effectLst/>
                <a:uLnTx/>
                <a:latin typeface="Tahoma" panose="020B0604030504040204" pitchFamily="34" charset="0"/>
                <a:ea typeface="+mn-ea"/>
                <a:cs typeface="+mn-cs"/>
              </a:rPr>
              <a:t>      </a:t>
            </a:r>
            <a:r>
              <a:rPr kumimoji="0" lang="en-US" sz="1400" b="1" i="0" u="none" strike="noStrike" kern="1200" cap="none" spc="0" baseline="0" noProof="0" dirty="0">
                <a:ln>
                  <a:noFill/>
                </a:ln>
                <a:solidFill>
                  <a:prstClr val="black"/>
                </a:solidFill>
                <a:effectLst/>
                <a:uLnTx/>
                <a:latin typeface="Tahoma" panose="020B0604030504040204" pitchFamily="34" charset="0"/>
                <a:ea typeface="+mn-ea"/>
                <a:cs typeface="+mn-cs"/>
              </a:rPr>
              <a:t>Incident title: </a:t>
            </a:r>
            <a:r>
              <a:rPr kumimoji="0" lang="en-US" sz="1200" b="1" i="0" u="none" strike="noStrike" kern="1200" cap="none" spc="0" baseline="0" noProof="0" dirty="0">
                <a:ln>
                  <a:noFill/>
                </a:ln>
                <a:solidFill>
                  <a:srgbClr val="4472C4"/>
                </a:solidFill>
                <a:effectLst/>
                <a:uLnTx/>
                <a:latin typeface="Tahoma" panose="020B0604030504040204" pitchFamily="34" charset="0"/>
                <a:ea typeface="+mn-ea"/>
                <a:cs typeface="+mn-cs"/>
              </a:rPr>
              <a:t>LTI#</a:t>
            </a:r>
            <a:r>
              <a:rPr lang="en-US" sz="1200" b="1" dirty="0">
                <a:solidFill>
                  <a:srgbClr val="4472C4"/>
                </a:solidFill>
                <a:latin typeface="Tahoma" panose="020B0604030504040204" pitchFamily="34" charset="0"/>
              </a:rPr>
              <a:t>43          </a:t>
            </a:r>
            <a:r>
              <a:rPr kumimoji="0" lang="en-US" sz="1200" b="1" i="0" u="none" strike="noStrike" kern="1200" cap="none" spc="0" baseline="0" noProof="0" dirty="0">
                <a:ln>
                  <a:noFill/>
                </a:ln>
                <a:solidFill>
                  <a:srgbClr val="4472C4"/>
                </a:solidFill>
                <a:effectLst/>
                <a:uLnTx/>
                <a:latin typeface="Tahoma" panose="020B0604030504040204" pitchFamily="34" charset="0"/>
                <a:ea typeface="+mn-ea"/>
                <a:cs typeface="+mn-cs"/>
              </a:rPr>
              <a:t> </a:t>
            </a:r>
            <a:r>
              <a:rPr kumimoji="0" lang="en-US" sz="1400" b="1" i="0" u="none" strike="noStrike" kern="1200" cap="none" spc="0" baseline="0" noProof="0" dirty="0">
                <a:ln>
                  <a:noFill/>
                </a:ln>
                <a:solidFill>
                  <a:prstClr val="black"/>
                </a:solidFill>
                <a:effectLst/>
                <a:uLnTx/>
                <a:latin typeface="Tahoma" panose="020B0604030504040204" pitchFamily="34" charset="0"/>
                <a:ea typeface="+mn-ea"/>
                <a:cs typeface="+mn-cs"/>
              </a:rPr>
              <a:t>Pattern:</a:t>
            </a:r>
            <a:r>
              <a:rPr kumimoji="0" lang="en-US" sz="1200" b="1" i="0" u="none" strike="noStrike" kern="1200" cap="none" spc="0" baseline="0" noProof="0" dirty="0">
                <a:ln>
                  <a:noFill/>
                </a:ln>
                <a:solidFill>
                  <a:prstClr val="black"/>
                </a:solidFill>
                <a:effectLst/>
                <a:uLnTx/>
                <a:latin typeface="Tahoma" panose="020B0604030504040204" pitchFamily="34" charset="0"/>
                <a:ea typeface="+mn-ea"/>
                <a:cs typeface="+mn-cs"/>
              </a:rPr>
              <a:t> </a:t>
            </a:r>
            <a:r>
              <a:rPr kumimoji="0" lang="en-US" sz="1200" b="1" i="0" u="none" strike="noStrike" kern="1200" cap="none" spc="0" baseline="0" noProof="0" dirty="0">
                <a:ln>
                  <a:noFill/>
                </a:ln>
                <a:solidFill>
                  <a:srgbClr val="4472C4"/>
                </a:solidFill>
                <a:effectLst/>
                <a:uLnTx/>
                <a:latin typeface="Tahoma" panose="020B0604030504040204" pitchFamily="34" charset="0"/>
                <a:ea typeface="+mn-ea"/>
                <a:cs typeface="+mn-cs"/>
              </a:rPr>
              <a:t>Slips, Trips, Falls</a:t>
            </a:r>
            <a:r>
              <a:rPr kumimoji="0" lang="en-US" sz="1600" b="1" i="0" u="none" strike="noStrike" kern="1200" cap="none" spc="0" baseline="0" noProof="0" dirty="0">
                <a:ln>
                  <a:noFill/>
                </a:ln>
                <a:solidFill>
                  <a:srgbClr val="4472C4"/>
                </a:solidFill>
                <a:effectLst/>
                <a:uLnTx/>
                <a:latin typeface="Tahoma" panose="020B0604030504040204" pitchFamily="34" charset="0"/>
                <a:ea typeface="+mn-ea"/>
                <a:cs typeface="+mn-cs"/>
              </a:rPr>
              <a:t>      </a:t>
            </a:r>
            <a:r>
              <a:rPr kumimoji="0" lang="en-US" sz="1400" b="1" i="0" u="none" strike="noStrike" kern="1200" cap="none" spc="0" baseline="0" noProof="0" dirty="0">
                <a:ln>
                  <a:noFill/>
                </a:ln>
                <a:solidFill>
                  <a:prstClr val="black"/>
                </a:solidFill>
                <a:effectLst/>
                <a:uLnTx/>
                <a:latin typeface="Tahoma" panose="020B0604030504040204" pitchFamily="34" charset="0"/>
                <a:ea typeface="+mn-ea"/>
                <a:cs typeface="+mn-cs"/>
              </a:rPr>
              <a:t>Potential severity: </a:t>
            </a:r>
            <a:r>
              <a:rPr lang="en-US" sz="1200" b="1" dirty="0">
                <a:solidFill>
                  <a:srgbClr val="4472C4"/>
                </a:solidFill>
                <a:latin typeface="Tahoma" panose="020B0604030504040204" pitchFamily="34" charset="0"/>
              </a:rPr>
              <a:t>C3P        </a:t>
            </a:r>
            <a:r>
              <a:rPr lang="en-US" sz="1400" b="1" dirty="0">
                <a:solidFill>
                  <a:prstClr val="black"/>
                </a:solidFill>
                <a:latin typeface="Tahoma" panose="020B0604030504040204" pitchFamily="34" charset="0"/>
              </a:rPr>
              <a:t>Activity: </a:t>
            </a:r>
            <a:r>
              <a:rPr lang="en-US" sz="1200" b="1" dirty="0">
                <a:solidFill>
                  <a:srgbClr val="4472C4"/>
                </a:solidFill>
                <a:latin typeface="Tahoma" panose="020B0604030504040204" pitchFamily="34" charset="0"/>
              </a:rPr>
              <a:t>climbing ladder</a:t>
            </a:r>
            <a:endParaRPr kumimoji="0" lang="en-US" sz="1600" b="1" i="0" u="none" strike="noStrike" kern="1200" cap="none" spc="0" baseline="0" noProof="0" dirty="0">
              <a:ln>
                <a:noFill/>
              </a:ln>
              <a:solidFill>
                <a:srgbClr val="4472C4"/>
              </a:solidFill>
              <a:effectLst/>
              <a:uLnTx/>
              <a:latin typeface="Tahoma" panose="020B0604030504040204" pitchFamily="34" charset="0"/>
              <a:ea typeface="+mn-ea"/>
              <a:cs typeface="+mn-cs"/>
            </a:endParaRPr>
          </a:p>
        </p:txBody>
      </p:sp>
      <p:sp>
        <p:nvSpPr>
          <p:cNvPr id="3" name="Rectangle 2">
            <a:extLst>
              <a:ext uri="{FF2B5EF4-FFF2-40B4-BE49-F238E27FC236}">
                <a16:creationId xmlns:a16="http://schemas.microsoft.com/office/drawing/2014/main" id="{8FBA21DB-D434-BF93-CABF-737B848187A0}"/>
              </a:ext>
            </a:extLst>
          </p:cNvPr>
          <p:cNvSpPr/>
          <p:nvPr/>
        </p:nvSpPr>
        <p:spPr>
          <a:xfrm>
            <a:off x="416361" y="992211"/>
            <a:ext cx="9257575" cy="369332"/>
          </a:xfrm>
          <a:prstGeom prst="rect">
            <a:avLst/>
          </a:prstGeom>
          <a:solidFill>
            <a:srgbClr val="FFC000"/>
          </a:solidFill>
        </p:spPr>
        <p:txBody>
          <a:bodyPr wrap="square">
            <a:spAutoFit/>
          </a:bodyPr>
          <a:lstStyle/>
          <a:p>
            <a:pPr marL="0" marR="0" indent="0" algn="l" defTabSz="914400" rtl="0" eaLnBrk="1" fontAlgn="auto" latinLnBrk="0" hangingPunct="1">
              <a:lnSpc>
                <a:spcPct val="100000"/>
              </a:lnSpc>
              <a:spcBef>
                <a:spcPts val="0"/>
              </a:spcBef>
              <a:spcAft>
                <a:spcPts val="0"/>
              </a:spcAft>
              <a:buSzPct val="100000"/>
              <a:buFontTx/>
              <a:buNone/>
            </a:pPr>
            <a:r>
              <a:rPr lang="en-US" b="1" dirty="0">
                <a:solidFill>
                  <a:srgbClr val="0D38B3"/>
                </a:solidFill>
                <a:latin typeface="Arial" panose="020B0604020202020204" pitchFamily="34" charset="0"/>
                <a:cs typeface="Arial" panose="020B0604020202020204" pitchFamily="34" charset="0"/>
              </a:rPr>
              <a:t>Target Audience: </a:t>
            </a:r>
            <a:r>
              <a:rPr lang="en-US" b="1" dirty="0">
                <a:solidFill>
                  <a:srgbClr val="FF0000"/>
                </a:solidFill>
                <a:latin typeface="Calibri" panose="020F0502020204030204"/>
                <a:cs typeface="Arial" panose="020B0604020202020204" pitchFamily="34" charset="0"/>
              </a:rPr>
              <a:t>Rig Managers, Drillers, Asst. Drillers, Derrickmen, Floormen, Roustabouts  </a:t>
            </a:r>
          </a:p>
        </p:txBody>
      </p:sp>
      <p:sp>
        <p:nvSpPr>
          <p:cNvPr id="4" name="Title 1">
            <a:extLst>
              <a:ext uri="{FF2B5EF4-FFF2-40B4-BE49-F238E27FC236}">
                <a16:creationId xmlns:a16="http://schemas.microsoft.com/office/drawing/2014/main" id="{6F6FF38B-95E4-951B-4C5B-D41B37B73E18}"/>
              </a:ext>
            </a:extLst>
          </p:cNvPr>
          <p:cNvSpPr txBox="1"/>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indent="0" algn="ctr" defTabSz="914400" rtl="0" eaLnBrk="1" fontAlgn="auto" latinLnBrk="0" hangingPunct="1">
              <a:lnSpc>
                <a:spcPct val="90000"/>
              </a:lnSpc>
              <a:spcBef>
                <a:spcPct val="0"/>
              </a:spcBef>
              <a:spcAft>
                <a:spcPts val="0"/>
              </a:spcAft>
              <a:buSzPct val="100000"/>
              <a:buFontTx/>
              <a:buNone/>
            </a:pPr>
            <a:r>
              <a:rPr kumimoji="0" lang="en-GB" sz="3600" b="1" i="0" u="none" strike="noStrike" kern="1200" cap="none" spc="0" baseline="0" noProof="0" dirty="0">
                <a:ln>
                  <a:noFill/>
                </a:ln>
                <a:solidFill>
                  <a:srgbClr val="00B050"/>
                </a:solidFill>
                <a:effectLst/>
                <a:uLn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baseline="0" noProof="0" dirty="0">
                <a:ln>
                  <a:noFill/>
                </a:ln>
                <a:solidFill>
                  <a:srgbClr val="FF0000"/>
                </a:solidFill>
                <a:effectLst>
                  <a:outerShdw blurRad="38100" dist="38100" dir="2700000" algn="tl">
                    <a:srgbClr val="000000">
                      <a:alpha val="43137"/>
                    </a:srgbClr>
                  </a:outerShdw>
                </a:effectLst>
                <a:uLnTx/>
                <a:latin typeface="Tahoma" panose="020B0604030504040204" pitchFamily="34" charset="0"/>
                <a:ea typeface="Tahoma" panose="020B0604030504040204" pitchFamily="34" charset="0"/>
                <a:cs typeface="Tahoma" panose="020B0604030504040204" pitchFamily="34" charset="0"/>
              </a:rPr>
              <a:t>     </a:t>
            </a:r>
          </a:p>
        </p:txBody>
      </p:sp>
      <p:pic>
        <p:nvPicPr>
          <p:cNvPr id="6" name="Picture 5">
            <a:extLst>
              <a:ext uri="{FF2B5EF4-FFF2-40B4-BE49-F238E27FC236}">
                <a16:creationId xmlns:a16="http://schemas.microsoft.com/office/drawing/2014/main" id="{967483DD-1578-4373-10C0-22F643BF5E57}"/>
              </a:ext>
            </a:extLst>
          </p:cNvPr>
          <p:cNvPicPr>
            <a:picLocks noChangeAspect="1"/>
          </p:cNvPicPr>
          <p:nvPr/>
        </p:nvPicPr>
        <p:blipFill>
          <a:blip r:embed="rId2"/>
          <a:srcRect/>
          <a:stretch>
            <a:fillRect/>
          </a:stretch>
        </p:blipFill>
        <p:spPr>
          <a:xfrm>
            <a:off x="8925791" y="1744805"/>
            <a:ext cx="3039798" cy="1956382"/>
          </a:xfrm>
          <a:prstGeom prst="rect">
            <a:avLst/>
          </a:prstGeom>
        </p:spPr>
      </p:pic>
      <p:sp>
        <p:nvSpPr>
          <p:cNvPr id="7" name="TextBox 6">
            <a:extLst>
              <a:ext uri="{FF2B5EF4-FFF2-40B4-BE49-F238E27FC236}">
                <a16:creationId xmlns:a16="http://schemas.microsoft.com/office/drawing/2014/main" id="{44043659-BD17-3420-A091-90EDFD9D7FA2}"/>
              </a:ext>
            </a:extLst>
          </p:cNvPr>
          <p:cNvSpPr txBox="1"/>
          <p:nvPr/>
        </p:nvSpPr>
        <p:spPr>
          <a:xfrm>
            <a:off x="9038784" y="3404197"/>
            <a:ext cx="2607767" cy="246221"/>
          </a:xfrm>
          <a:prstGeom prst="rect">
            <a:avLst/>
          </a:prstGeom>
          <a:noFill/>
        </p:spPr>
        <p:txBody>
          <a:bodyPr wrap="square">
            <a:spAutoFit/>
          </a:bodyPr>
          <a:lstStyle/>
          <a:p>
            <a:r>
              <a:rPr lang="en-US" sz="1000" b="1" dirty="0">
                <a:solidFill>
                  <a:schemeClr val="bg1"/>
                </a:solidFill>
                <a:latin typeface="Times New Roman" panose="02020603050405020304" pitchFamily="18" charset="0"/>
              </a:rPr>
              <a:t>Slippery Step Ladder</a:t>
            </a:r>
          </a:p>
        </p:txBody>
      </p:sp>
      <p:pic>
        <p:nvPicPr>
          <p:cNvPr id="18" name="Picture 17" descr="A picture containing sky, building, outdoor, dirty&#10;&#10;Description automatically generated">
            <a:extLst>
              <a:ext uri="{FF2B5EF4-FFF2-40B4-BE49-F238E27FC236}">
                <a16:creationId xmlns:a16="http://schemas.microsoft.com/office/drawing/2014/main" id="{F927288B-B467-E7AB-7A9B-1586DD1D9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051" y="4043611"/>
            <a:ext cx="3039798" cy="1860314"/>
          </a:xfrm>
          <a:prstGeom prst="rect">
            <a:avLst/>
          </a:prstGeom>
        </p:spPr>
      </p:pic>
      <p:sp>
        <p:nvSpPr>
          <p:cNvPr id="12" name="TextBox 11">
            <a:extLst>
              <a:ext uri="{FF2B5EF4-FFF2-40B4-BE49-F238E27FC236}">
                <a16:creationId xmlns:a16="http://schemas.microsoft.com/office/drawing/2014/main" id="{8279A042-28EA-8F40-D0D8-479387147D1B}"/>
              </a:ext>
            </a:extLst>
          </p:cNvPr>
          <p:cNvSpPr txBox="1"/>
          <p:nvPr/>
        </p:nvSpPr>
        <p:spPr>
          <a:xfrm>
            <a:off x="1444630" y="6151755"/>
            <a:ext cx="253596" cy="461665"/>
          </a:xfrm>
          <a:prstGeom prst="rect">
            <a:avLst/>
          </a:prstGeom>
          <a:noFill/>
        </p:spPr>
        <p:txBody>
          <a:bodyPr wrap="none" rtlCol="0">
            <a:spAutoFit/>
          </a:bodyPr>
          <a:lstStyle/>
          <a:p>
            <a:r>
              <a:rPr lang="en-US" sz="2400" b="1" i="1" dirty="0">
                <a:solidFill>
                  <a:srgbClr val="FF0000"/>
                </a:solidFill>
              </a:rPr>
              <a:t> </a:t>
            </a:r>
          </a:p>
        </p:txBody>
      </p:sp>
      <p:sp>
        <p:nvSpPr>
          <p:cNvPr id="16" name="Text Placeholder 13">
            <a:extLst>
              <a:ext uri="{FF2B5EF4-FFF2-40B4-BE49-F238E27FC236}">
                <a16:creationId xmlns:a16="http://schemas.microsoft.com/office/drawing/2014/main" id="{80B9034C-E802-EF81-0A0B-93354FEF7D45}"/>
              </a:ext>
            </a:extLst>
          </p:cNvPr>
          <p:cNvSpPr txBox="1">
            <a:spLocks/>
          </p:cNvSpPr>
          <p:nvPr/>
        </p:nvSpPr>
        <p:spPr>
          <a:xfrm>
            <a:off x="586163" y="6266044"/>
            <a:ext cx="8058334" cy="315222"/>
          </a:xfrm>
          <a:prstGeom prst="rect">
            <a:avLst/>
          </a:prstGeom>
          <a:solidFill>
            <a:schemeClr val="accent1"/>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rgbClr val="FFFC00"/>
                </a:solidFill>
                <a:latin typeface="+mn-lt"/>
                <a:cs typeface="+mn-cs"/>
              </a:rPr>
              <a:t>Always ensure to you have three-point contact when climbing up ladders</a:t>
            </a:r>
            <a:endParaRPr lang="en-US" sz="2000" b="1" dirty="0">
              <a:cs typeface="+mn-cs"/>
            </a:endParaRPr>
          </a:p>
        </p:txBody>
      </p:sp>
      <p:sp>
        <p:nvSpPr>
          <p:cNvPr id="8" name="TextBox 7">
            <a:extLst>
              <a:ext uri="{FF2B5EF4-FFF2-40B4-BE49-F238E27FC236}">
                <a16:creationId xmlns:a16="http://schemas.microsoft.com/office/drawing/2014/main" id="{F934A1F1-074D-5A3C-9E6E-718D5256B435}"/>
              </a:ext>
            </a:extLst>
          </p:cNvPr>
          <p:cNvSpPr txBox="1"/>
          <p:nvPr/>
        </p:nvSpPr>
        <p:spPr>
          <a:xfrm>
            <a:off x="8955051" y="5558012"/>
            <a:ext cx="2121116" cy="307777"/>
          </a:xfrm>
          <a:prstGeom prst="rect">
            <a:avLst/>
          </a:prstGeom>
          <a:noFill/>
        </p:spPr>
        <p:txBody>
          <a:bodyPr wrap="square">
            <a:spAutoFit/>
          </a:bodyPr>
          <a:lstStyle/>
          <a:p>
            <a:r>
              <a:rPr lang="en-US" sz="1000" b="1" dirty="0">
                <a:solidFill>
                  <a:schemeClr val="bg1"/>
                </a:solidFill>
                <a:latin typeface="Times New Roman" panose="02020603050405020304" pitchFamily="18" charset="0"/>
              </a:rPr>
              <a:t>Non-Slippery</a:t>
            </a:r>
            <a:r>
              <a:rPr lang="en-US" sz="1400" b="1" dirty="0">
                <a:solidFill>
                  <a:schemeClr val="bg1"/>
                </a:solidFill>
                <a:latin typeface="Times New Roman" panose="02020603050405020304" pitchFamily="18" charset="0"/>
              </a:rPr>
              <a:t> Step Ladder</a:t>
            </a:r>
            <a:endParaRPr lang="en-US" sz="1400" b="1" dirty="0">
              <a:solidFill>
                <a:schemeClr val="bg1"/>
              </a:solidFill>
            </a:endParaRPr>
          </a:p>
        </p:txBody>
      </p:sp>
      <p:grpSp>
        <p:nvGrpSpPr>
          <p:cNvPr id="19" name="Group 131">
            <a:extLst>
              <a:ext uri="{FF2B5EF4-FFF2-40B4-BE49-F238E27FC236}">
                <a16:creationId xmlns:a16="http://schemas.microsoft.com/office/drawing/2014/main" id="{0AB9130B-8B18-12C0-477C-CB650BB2E8B3}"/>
              </a:ext>
            </a:extLst>
          </p:cNvPr>
          <p:cNvGrpSpPr>
            <a:grpSpLocks/>
          </p:cNvGrpSpPr>
          <p:nvPr/>
        </p:nvGrpSpPr>
        <p:grpSpPr bwMode="auto">
          <a:xfrm>
            <a:off x="11675811" y="3276559"/>
            <a:ext cx="319038" cy="383790"/>
            <a:chOff x="3504" y="544"/>
            <a:chExt cx="2287" cy="1855"/>
          </a:xfrm>
        </p:grpSpPr>
        <p:sp>
          <p:nvSpPr>
            <p:cNvPr id="20" name="Line 129">
              <a:extLst>
                <a:ext uri="{FF2B5EF4-FFF2-40B4-BE49-F238E27FC236}">
                  <a16:creationId xmlns:a16="http://schemas.microsoft.com/office/drawing/2014/main" id="{C11C939E-0841-CEDC-E002-C74AB7EF87E5}"/>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 name="Line 130">
              <a:extLst>
                <a:ext uri="{FF2B5EF4-FFF2-40B4-BE49-F238E27FC236}">
                  <a16:creationId xmlns:a16="http://schemas.microsoft.com/office/drawing/2014/main" id="{8A474525-FD65-F986-967F-44A544D17CED}"/>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2" name="Freeform 132">
            <a:extLst>
              <a:ext uri="{FF2B5EF4-FFF2-40B4-BE49-F238E27FC236}">
                <a16:creationId xmlns:a16="http://schemas.microsoft.com/office/drawing/2014/main" id="{BFD6FAAF-B5E7-293B-E58E-A946B038393B}"/>
              </a:ext>
            </a:extLst>
          </p:cNvPr>
          <p:cNvSpPr>
            <a:spLocks/>
          </p:cNvSpPr>
          <p:nvPr/>
        </p:nvSpPr>
        <p:spPr bwMode="auto">
          <a:xfrm>
            <a:off x="11579575" y="5424435"/>
            <a:ext cx="498255" cy="474174"/>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778472" rtl="0" eaLnBrk="0" fontAlgn="base" latinLnBrk="0" hangingPunct="0">
              <a:lnSpc>
                <a:spcPct val="100000"/>
              </a:lnSpc>
              <a:spcBef>
                <a:spcPct val="0"/>
              </a:spcBef>
              <a:spcAft>
                <a:spcPct val="0"/>
              </a:spcAft>
              <a:buClrTx/>
              <a:buSzTx/>
              <a:buFontTx/>
              <a:buNone/>
              <a:tabLst/>
              <a:defRPr/>
            </a:pPr>
            <a:endParaRPr kumimoji="0" lang="en-US" sz="204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 name="Text Box 2">
            <a:extLst>
              <a:ext uri="{FF2B5EF4-FFF2-40B4-BE49-F238E27FC236}">
                <a16:creationId xmlns:a16="http://schemas.microsoft.com/office/drawing/2014/main" id="{3E4131F0-2485-5E87-9D95-85738C517F8A}"/>
              </a:ext>
            </a:extLst>
          </p:cNvPr>
          <p:cNvSpPr txBox="1">
            <a:spLocks noChangeArrowheads="1"/>
          </p:cNvSpPr>
          <p:nvPr/>
        </p:nvSpPr>
        <p:spPr bwMode="auto">
          <a:xfrm>
            <a:off x="416360" y="1450543"/>
            <a:ext cx="8426449" cy="4878259"/>
          </a:xfrm>
          <a:prstGeom prst="rect">
            <a:avLst/>
          </a:prstGeom>
          <a:noFill/>
          <a:ln w="19050">
            <a:noFill/>
            <a:miter lim="800000"/>
            <a:headEnd/>
            <a:tailEnd/>
          </a:ln>
        </p:spPr>
        <p:txBody>
          <a:bodyPr wrap="square">
            <a:spAutoFit/>
          </a:bodyPr>
          <a:lstStyle/>
          <a:p>
            <a:pPr marL="114300" indent="-114300" algn="just">
              <a:defRPr/>
            </a:pPr>
            <a:r>
              <a:rPr lang="en-US" sz="1600" b="1" dirty="0">
                <a:solidFill>
                  <a:srgbClr val="FF0000"/>
                </a:solidFill>
                <a:latin typeface="Tahoma" pitchFamily="34" charset="0"/>
              </a:rPr>
              <a:t>What happened?</a:t>
            </a:r>
          </a:p>
          <a:p>
            <a:pPr marL="0" marR="0" algn="just">
              <a:spcBef>
                <a:spcPts val="300"/>
              </a:spcBef>
              <a:spcAft>
                <a:spcPts val="300"/>
              </a:spcAft>
            </a:pPr>
            <a:r>
              <a:rPr lang="en-US" sz="1400" dirty="0">
                <a:solidFill>
                  <a:prstClr val="black"/>
                </a:solidFill>
                <a:latin typeface="Calibri"/>
              </a:rPr>
              <a:t>On 17.11.2022 at 16:30, during Milling with 6.1/8'' Bit. The Floor man was climbing the Circulation Tank ladder.  While he was climbing his  foot slipped and he fell about half a meter. floorman completed his duty, but later complained of pain in his right wrist. The floorman was taken to Tawoos clinic for a check-up and then transferred to Salalah for an X ray.  The X Ray revealed that he had fractured his wrist.</a:t>
            </a:r>
          </a:p>
          <a:p>
            <a:pPr marL="0" marR="0" algn="just">
              <a:spcBef>
                <a:spcPts val="300"/>
              </a:spcBef>
              <a:spcAft>
                <a:spcPts val="300"/>
              </a:spcAft>
            </a:pPr>
            <a:endParaRPr lang="en-US" sz="500" dirty="0">
              <a:latin typeface="Calibri" panose="020F0502020204030204" pitchFamily="34" charset="0"/>
              <a:cs typeface="Arial" panose="020B0604020202020204" pitchFamily="34" charset="0"/>
            </a:endParaRPr>
          </a:p>
          <a:p>
            <a:pPr>
              <a:defRPr/>
            </a:pPr>
            <a:r>
              <a:rPr lang="en-GB" altLang="zh-CN" sz="1600" b="1" dirty="0">
                <a:solidFill>
                  <a:srgbClr val="0070C0"/>
                </a:solidFill>
                <a:latin typeface="Tahoma" pitchFamily="34" charset="0"/>
                <a:ea typeface="宋体" panose="02010600030101010101" pitchFamily="2" charset="-122"/>
              </a:rPr>
              <a:t>Why it happened/Finding :</a:t>
            </a:r>
          </a:p>
          <a:p>
            <a:pPr marL="0" marR="0" indent="-171450" algn="l">
              <a:spcBef>
                <a:spcPts val="0"/>
              </a:spcBef>
              <a:buFont typeface="Arial" panose="020B0604020202020204" pitchFamily="34" charset="0"/>
              <a:buChar char="•"/>
            </a:pPr>
            <a:r>
              <a:rPr lang="en-US" sz="1400" dirty="0">
                <a:effectLst/>
              </a:rPr>
              <a:t>Floorman attended TBT</a:t>
            </a:r>
          </a:p>
          <a:p>
            <a:pPr marL="0" marR="0" indent="-171450" algn="l">
              <a:spcBef>
                <a:spcPts val="0"/>
              </a:spcBef>
              <a:buFont typeface="Arial" panose="020B0604020202020204" pitchFamily="34" charset="0"/>
              <a:buChar char="•"/>
            </a:pPr>
            <a:r>
              <a:rPr lang="en-US" sz="1400" dirty="0">
                <a:effectLst/>
              </a:rPr>
              <a:t>TRIC card was issued but did not clearly mention the hazard of slips and  falls  </a:t>
            </a:r>
          </a:p>
          <a:p>
            <a:pPr marL="0" marR="0" indent="-171450" algn="l">
              <a:spcBef>
                <a:spcPts val="0"/>
              </a:spcBef>
              <a:buFont typeface="Arial" panose="020B0604020202020204" pitchFamily="34" charset="0"/>
              <a:buChar char="•"/>
            </a:pPr>
            <a:r>
              <a:rPr lang="en-US" sz="1400" dirty="0">
                <a:effectLst/>
              </a:rPr>
              <a:t>The steps of the ladder were covered with oil and the ground  was muddy,  which made the soles of the floorman’s Safety Boots slippery. </a:t>
            </a:r>
          </a:p>
          <a:p>
            <a:pPr marL="0" marR="0" indent="-171450" algn="l">
              <a:spcBef>
                <a:spcPts val="0"/>
              </a:spcBef>
              <a:buFont typeface="Arial" panose="020B0604020202020204" pitchFamily="34" charset="0"/>
              <a:buChar char="•"/>
            </a:pPr>
            <a:r>
              <a:rPr lang="en-US" sz="1400" dirty="0">
                <a:effectLst/>
              </a:rPr>
              <a:t>The design of the Ladder was inadequate</a:t>
            </a:r>
          </a:p>
          <a:p>
            <a:pPr marR="0" algn="l">
              <a:spcBef>
                <a:spcPts val="0"/>
              </a:spcBef>
            </a:pPr>
            <a:endParaRPr lang="en-US" sz="1200" dirty="0">
              <a:effectLst/>
            </a:endParaRPr>
          </a:p>
          <a:p>
            <a:pPr>
              <a:defRPr/>
            </a:pPr>
            <a:r>
              <a:rPr lang="en-US" sz="1600" b="1" dirty="0">
                <a:solidFill>
                  <a:srgbClr val="0070C0"/>
                </a:solidFill>
                <a:latin typeface="Tahoma" pitchFamily="34" charset="0"/>
                <a:ea typeface="宋体" panose="02010600030101010101" pitchFamily="2" charset="-122"/>
              </a:rPr>
              <a:t>If it is repeated, Why is it repeated:</a:t>
            </a:r>
          </a:p>
          <a:p>
            <a:pPr marL="171450" indent="-171450" algn="just">
              <a:spcBef>
                <a:spcPts val="0"/>
              </a:spcBef>
              <a:buFont typeface="Arial" panose="020B0604020202020204" pitchFamily="34" charset="0"/>
              <a:buChar char="•"/>
            </a:pPr>
            <a:r>
              <a:rPr lang="en-US" sz="1400" i="0" dirty="0">
                <a:latin typeface="Calibri" panose="020F0502020204030204" pitchFamily="34" charset="0"/>
                <a:cs typeface="Arial" panose="020B0604020202020204" pitchFamily="34" charset="0"/>
              </a:rPr>
              <a:t>The learning was shared with all. However, no assurance was done.</a:t>
            </a:r>
          </a:p>
          <a:p>
            <a:pPr algn="just">
              <a:spcBef>
                <a:spcPts val="0"/>
              </a:spcBef>
            </a:pPr>
            <a:endParaRPr lang="en-US" sz="1200" i="0" dirty="0">
              <a:latin typeface="Calibri" panose="020F0502020204030204" pitchFamily="34" charset="0"/>
              <a:cs typeface="Arial" panose="020B0604020202020204" pitchFamily="34" charset="0"/>
            </a:endParaRPr>
          </a:p>
          <a:p>
            <a:pPr indent="-114300">
              <a:defRPr/>
            </a:pPr>
            <a:r>
              <a:rPr lang="en-US" sz="1600" b="1" dirty="0">
                <a:solidFill>
                  <a:srgbClr val="0070C0"/>
                </a:solidFill>
                <a:latin typeface="Tahoma" pitchFamily="34" charset="0"/>
                <a:ea typeface="宋体" panose="02010600030101010101" pitchFamily="2" charset="-122"/>
              </a:rPr>
              <a:t>Learning from this incident :</a:t>
            </a:r>
          </a:p>
          <a:p>
            <a:pPr indent="-171450" fontAlgn="ctr">
              <a:spcBef>
                <a:spcPts val="0"/>
              </a:spcBef>
              <a:spcAft>
                <a:spcPts val="0"/>
              </a:spcAft>
              <a:buFont typeface="Arial" panose="020B0604020202020204" pitchFamily="34" charset="0"/>
              <a:buChar char="•"/>
            </a:pPr>
            <a:r>
              <a:rPr lang="en-US" sz="1400" dirty="0"/>
              <a:t>Floorman always to ensure you have three-point contact when climbing up ladders.</a:t>
            </a:r>
          </a:p>
          <a:p>
            <a:pPr indent="-171450" fontAlgn="ctr">
              <a:spcBef>
                <a:spcPts val="0"/>
              </a:spcBef>
              <a:spcAft>
                <a:spcPts val="0"/>
              </a:spcAft>
              <a:buFont typeface="Arial" panose="020B0604020202020204" pitchFamily="34" charset="0"/>
              <a:buChar char="•"/>
            </a:pPr>
            <a:r>
              <a:rPr lang="en-US" sz="1400" dirty="0"/>
              <a:t>Floorman always to ensure to clean the work area to avoid slippery surfaces.</a:t>
            </a:r>
          </a:p>
          <a:p>
            <a:pPr indent="-171450" fontAlgn="ctr">
              <a:spcBef>
                <a:spcPts val="0"/>
              </a:spcBef>
              <a:spcAft>
                <a:spcPts val="0"/>
              </a:spcAft>
              <a:buFont typeface="Arial" panose="020B0604020202020204" pitchFamily="34" charset="0"/>
              <a:buChar char="•"/>
            </a:pPr>
            <a:r>
              <a:rPr lang="en-US" sz="1400" dirty="0"/>
              <a:t>Floorman always to check his PPE (Safety shoes) condition.</a:t>
            </a:r>
          </a:p>
          <a:p>
            <a:pPr indent="-171450" fontAlgn="ctr">
              <a:spcBef>
                <a:spcPts val="0"/>
              </a:spcBef>
              <a:spcAft>
                <a:spcPts val="0"/>
              </a:spcAft>
              <a:buFont typeface="Arial" panose="020B0604020202020204" pitchFamily="34" charset="0"/>
              <a:buChar char="•"/>
            </a:pPr>
            <a:r>
              <a:rPr lang="en-US" sz="1400" dirty="0"/>
              <a:t>Site management always to ensure the ladder design is adequate to use.</a:t>
            </a:r>
          </a:p>
          <a:p>
            <a:pPr indent="-171450">
              <a:buFont typeface="Arial" panose="020B0604020202020204" pitchFamily="34" charset="0"/>
              <a:buChar char="•"/>
            </a:pPr>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8860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noEditPoints="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2700" b="1" dirty="0">
                <a:solidFill>
                  <a:srgbClr val="00B050"/>
                </a:solidFill>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p:cNvSpPr/>
          <p:nvPr/>
        </p:nvSpPr>
        <p:spPr>
          <a:xfrm>
            <a:off x="425605" y="1252093"/>
            <a:ext cx="11442545" cy="523220"/>
          </a:xfrm>
          <a:prstGeom prst="rect">
            <a:avLst/>
          </a:prstGeom>
        </p:spPr>
        <p:txBody>
          <a:bodyPr wrap="square">
            <a:spAutoFit/>
          </a:bodyPr>
          <a:lstStyle/>
          <a:p>
            <a:pPr marL="342900" indent="-342900"/>
            <a:r>
              <a:rPr lang="en-US" sz="1400" b="1" dirty="0">
                <a:solidFill>
                  <a:srgbClr val="FF0000"/>
                </a:solidFill>
                <a:latin typeface="Tahoma" panose="020B0604030504040204" pitchFamily="34" charset="0"/>
              </a:rPr>
              <a:t>As a learning from this incident and ensure continual improvement all contract managers must review their HSE risk</a:t>
            </a:r>
          </a:p>
          <a:p>
            <a:pPr marL="342900" indent="-342900"/>
            <a:r>
              <a:rPr lang="en-US" sz="1400" b="1" dirty="0">
                <a:solidFill>
                  <a:srgbClr val="FF0000"/>
                </a:solidFill>
                <a:latin typeface="Tahoma" panose="020B0604030504040204" pitchFamily="34" charset="0"/>
              </a:rPr>
              <a:t>management against the questions asked below        </a:t>
            </a:r>
          </a:p>
        </p:txBody>
      </p:sp>
      <p:sp>
        <p:nvSpPr>
          <p:cNvPr id="7" name="Rectangle 6"/>
          <p:cNvSpPr/>
          <p:nvPr/>
        </p:nvSpPr>
        <p:spPr>
          <a:xfrm>
            <a:off x="631902" y="2646835"/>
            <a:ext cx="10928195" cy="2262158"/>
          </a:xfrm>
          <a:prstGeom prst="rect">
            <a:avLst/>
          </a:prstGeom>
        </p:spPr>
        <p:txBody>
          <a:bodyPr wrap="square">
            <a:spAutoFit/>
          </a:bodyPr>
          <a:lstStyle/>
          <a:p>
            <a:pPr marL="342900" indent="-342900"/>
            <a:r>
              <a:rPr lang="en-US" b="1" dirty="0">
                <a:latin typeface="Tahoma" panose="020B0604030504040204" pitchFamily="34" charset="0"/>
              </a:rPr>
              <a:t>Confirm the following:</a:t>
            </a:r>
            <a:endParaRPr lang="en-US" dirty="0">
              <a:latin typeface="Tahoma" panose="020B0604030504040204" pitchFamily="34" charset="0"/>
            </a:endParaRPr>
          </a:p>
          <a:p>
            <a:pPr marL="342900" indent="-342900"/>
            <a:endParaRPr lang="en-US" sz="1600" dirty="0">
              <a:solidFill>
                <a:srgbClr val="000000"/>
              </a:solidFill>
              <a:latin typeface="Calibri" panose="020F0502020204030204" pitchFamily="34" charset="0"/>
            </a:endParaRPr>
          </a:p>
          <a:p>
            <a:endParaRPr lang="en-US" sz="1600" dirty="0">
              <a:solidFill>
                <a:srgbClr val="0033CC"/>
              </a:solidFill>
              <a:latin typeface="Calibri" panose="020F0502020204030204" pitchFamily="34" charset="0"/>
              <a:sym typeface="Wingdings" pitchFamily="2" charset="2"/>
            </a:endParaRPr>
          </a:p>
          <a:p>
            <a:pPr marL="342900" indent="-342900">
              <a:buFont typeface="+mj-lt"/>
              <a:buAutoNum type="arabicPeriod"/>
            </a:pPr>
            <a:r>
              <a:rPr lang="en-US" sz="1600" dirty="0">
                <a:latin typeface="Calibri" panose="020F0502020204030204" pitchFamily="34" charset="0"/>
                <a:sym typeface="Wingdings" pitchFamily="2" charset="2"/>
              </a:rPr>
              <a:t>Do you ensure that three-point contact rule is part of your TBT?</a:t>
            </a:r>
          </a:p>
          <a:p>
            <a:pPr marL="342900" indent="-342900">
              <a:buFont typeface="+mj-lt"/>
              <a:buAutoNum type="arabicPeriod"/>
            </a:pPr>
            <a:r>
              <a:rPr lang="en-US" sz="1600" dirty="0">
                <a:latin typeface="Calibri" panose="020F0502020204030204" pitchFamily="34" charset="0"/>
                <a:sym typeface="Wingdings" pitchFamily="2" charset="2"/>
              </a:rPr>
              <a:t>Do you ensure that Safety Boots sole are cleaned from Oil before </a:t>
            </a:r>
            <a:r>
              <a:rPr lang="en-US" sz="1600" dirty="0">
                <a:latin typeface="Calibri" panose="020F0502020204030204" pitchFamily="34" charset="0"/>
              </a:rPr>
              <a:t>ascending and descending?</a:t>
            </a:r>
            <a:endParaRPr lang="en-US" sz="1600" dirty="0">
              <a:latin typeface="Calibri" panose="020F0502020204030204" pitchFamily="34" charset="0"/>
              <a:sym typeface="Wingdings" pitchFamily="2" charset="2"/>
            </a:endParaRPr>
          </a:p>
          <a:p>
            <a:pPr marL="342900" indent="-342900">
              <a:buFont typeface="+mj-lt"/>
              <a:buAutoNum type="arabicPeriod"/>
            </a:pPr>
            <a:r>
              <a:rPr lang="en-US" sz="1600" dirty="0">
                <a:latin typeface="Calibri" panose="020F0502020204030204" pitchFamily="34" charset="0"/>
                <a:sym typeface="Wingdings" pitchFamily="2" charset="2"/>
              </a:rPr>
              <a:t>Do you ensure that Ladder Steps are designed to allow their safe use?</a:t>
            </a:r>
          </a:p>
          <a:p>
            <a:endParaRPr lang="en-US" sz="1600" dirty="0">
              <a:latin typeface="Calibri" panose="020F0502020204030204" pitchFamily="34" charset="0"/>
              <a:sym typeface="Wingdings" pitchFamily="2" charset="2"/>
            </a:endParaRPr>
          </a:p>
          <a:p>
            <a:endParaRPr lang="en-US" sz="1600" dirty="0">
              <a:solidFill>
                <a:srgbClr val="0033CC"/>
              </a:solidFill>
              <a:latin typeface="Calibri" panose="020F0502020204030204" pitchFamily="34" charset="0"/>
              <a:sym typeface="Wingdings" pitchFamily="2" charset="2"/>
            </a:endParaRPr>
          </a:p>
          <a:p>
            <a:r>
              <a:rPr lang="en-US" sz="1100" i="1" dirty="0">
                <a:solidFill>
                  <a:schemeClr val="accent1"/>
                </a:solidFill>
                <a:latin typeface="Calibri" panose="020F0502020204030204" pitchFamily="34" charset="0"/>
                <a:sym typeface="Wingdings" pitchFamily="2" charset="2"/>
              </a:rPr>
              <a:t>* If the answer is NO to any of the above questions please ensure you take action to correct this finding</a:t>
            </a:r>
            <a:endParaRPr lang="en-US" sz="1100" dirty="0">
              <a:solidFill>
                <a:schemeClr val="accent1"/>
              </a:solidFill>
              <a:latin typeface="Calibri" panose="020F0502020204030204" pitchFamily="34" charset="0"/>
              <a:sym typeface="Wingdings" pitchFamily="2" charset="2"/>
            </a:endParaRPr>
          </a:p>
        </p:txBody>
      </p:sp>
      <p:sp>
        <p:nvSpPr>
          <p:cNvPr id="3" name="Rectangle 8">
            <a:extLst>
              <a:ext uri="{FF2B5EF4-FFF2-40B4-BE49-F238E27FC236}">
                <a16:creationId xmlns:a16="http://schemas.microsoft.com/office/drawing/2014/main" id="{2C05744A-86ED-5547-9232-153173181192}"/>
              </a:ext>
            </a:extLst>
          </p:cNvPr>
          <p:cNvSpPr>
            <a:spLocks noChangeArrowheads="1"/>
          </p:cNvSpPr>
          <p:nvPr/>
        </p:nvSpPr>
        <p:spPr bwMode="auto">
          <a:xfrm>
            <a:off x="425605" y="565237"/>
            <a:ext cx="11626955" cy="338554"/>
          </a:xfrm>
          <a:prstGeom prst="rect">
            <a:avLst/>
          </a:prstGeom>
          <a:noFill/>
          <a:ln w="9525">
            <a:noFill/>
            <a:miter lim="800000"/>
          </a:ln>
        </p:spPr>
        <p:txBody>
          <a:bodyPr wrap="square">
            <a:spAutoFit/>
          </a:bodyPr>
          <a:lstStyle/>
          <a:p>
            <a:pPr marL="114300" marR="0" indent="-114300" algn="just" defTabSz="914400" rtl="0" eaLnBrk="1" fontAlgn="auto" latinLnBrk="0" hangingPunct="1">
              <a:lnSpc>
                <a:spcPct val="100000"/>
              </a:lnSpc>
              <a:spcBef>
                <a:spcPts val="0"/>
              </a:spcBef>
              <a:spcAft>
                <a:spcPts val="0"/>
              </a:spcAft>
              <a:buSzPct val="100000"/>
              <a:buFontTx/>
              <a:buNone/>
            </a:pPr>
            <a:r>
              <a:rPr kumimoji="0" lang="en-GB" sz="1400" b="1" i="0" u="none" strike="noStrike" kern="1200" cap="none" spc="0" baseline="0" noProof="0" dirty="0">
                <a:ln>
                  <a:noFill/>
                </a:ln>
                <a:solidFill>
                  <a:prstClr val="black"/>
                </a:solidFill>
                <a:effectLst/>
                <a:uLnTx/>
                <a:latin typeface="Tahoma" panose="020B0604030504040204" pitchFamily="34" charset="0"/>
                <a:ea typeface="+mn-ea"/>
                <a:cs typeface="+mn-cs"/>
              </a:rPr>
              <a:t>Date </a:t>
            </a:r>
            <a:r>
              <a:rPr kumimoji="0" lang="en-GB" sz="1200" b="1" i="0" u="none" strike="noStrike" kern="1200" cap="none" spc="0" baseline="0" noProof="0" dirty="0">
                <a:ln>
                  <a:noFill/>
                </a:ln>
                <a:solidFill>
                  <a:srgbClr val="4472C4"/>
                </a:solidFill>
                <a:effectLst/>
                <a:uLnTx/>
                <a:latin typeface="Tahoma" panose="020B0604030504040204" pitchFamily="34" charset="0"/>
                <a:ea typeface="+mn-ea"/>
                <a:cs typeface="+mn-cs"/>
              </a:rPr>
              <a:t>1</a:t>
            </a:r>
            <a:r>
              <a:rPr lang="en-GB" sz="1200" b="1" dirty="0">
                <a:solidFill>
                  <a:srgbClr val="4472C4"/>
                </a:solidFill>
                <a:latin typeface="Tahoma" pitchFamily="34" charset="0"/>
              </a:rPr>
              <a:t>7/11/2022</a:t>
            </a:r>
            <a:r>
              <a:rPr lang="en-US" sz="1200" b="1" dirty="0">
                <a:solidFill>
                  <a:srgbClr val="4472C4"/>
                </a:solidFill>
                <a:latin typeface="Tahoma" pitchFamily="34" charset="0"/>
              </a:rPr>
              <a:t>   </a:t>
            </a:r>
            <a:r>
              <a:rPr kumimoji="0" lang="en-US" sz="1200" b="1" i="0" u="none" strike="noStrike" kern="1200" cap="none" spc="0" baseline="0" noProof="0" dirty="0">
                <a:ln>
                  <a:noFill/>
                </a:ln>
                <a:solidFill>
                  <a:srgbClr val="4472C4"/>
                </a:solidFill>
                <a:effectLst/>
                <a:uLnTx/>
                <a:latin typeface="Tahoma" panose="020B0604030504040204" pitchFamily="34" charset="0"/>
                <a:ea typeface="+mn-ea"/>
                <a:cs typeface="+mn-cs"/>
              </a:rPr>
              <a:t>      </a:t>
            </a:r>
            <a:r>
              <a:rPr kumimoji="0" lang="en-US" sz="1400" b="1" i="0" u="none" strike="noStrike" kern="1200" cap="none" spc="0" baseline="0" noProof="0" dirty="0">
                <a:ln>
                  <a:noFill/>
                </a:ln>
                <a:solidFill>
                  <a:prstClr val="black"/>
                </a:solidFill>
                <a:effectLst/>
                <a:uLnTx/>
                <a:latin typeface="Tahoma" panose="020B0604030504040204" pitchFamily="34" charset="0"/>
                <a:ea typeface="+mn-ea"/>
                <a:cs typeface="+mn-cs"/>
              </a:rPr>
              <a:t>Incident title: </a:t>
            </a:r>
            <a:r>
              <a:rPr kumimoji="0" lang="en-US" sz="1200" b="1" i="0" u="none" strike="noStrike" kern="1200" cap="none" spc="0" baseline="0" noProof="0" dirty="0">
                <a:ln>
                  <a:noFill/>
                </a:ln>
                <a:solidFill>
                  <a:srgbClr val="4472C4"/>
                </a:solidFill>
                <a:effectLst/>
                <a:uLnTx/>
                <a:latin typeface="Tahoma" panose="020B0604030504040204" pitchFamily="34" charset="0"/>
                <a:ea typeface="+mn-ea"/>
                <a:cs typeface="+mn-cs"/>
              </a:rPr>
              <a:t>LTI#</a:t>
            </a:r>
            <a:r>
              <a:rPr lang="en-US" sz="1200" b="1" dirty="0">
                <a:solidFill>
                  <a:srgbClr val="4472C4"/>
                </a:solidFill>
                <a:latin typeface="Tahoma" panose="020B0604030504040204" pitchFamily="34" charset="0"/>
              </a:rPr>
              <a:t>43          </a:t>
            </a:r>
            <a:r>
              <a:rPr kumimoji="0" lang="en-US" sz="1200" b="1" i="0" u="none" strike="noStrike" kern="1200" cap="none" spc="0" baseline="0" noProof="0" dirty="0">
                <a:ln>
                  <a:noFill/>
                </a:ln>
                <a:solidFill>
                  <a:srgbClr val="4472C4"/>
                </a:solidFill>
                <a:effectLst/>
                <a:uLnTx/>
                <a:latin typeface="Tahoma" panose="020B0604030504040204" pitchFamily="34" charset="0"/>
                <a:ea typeface="+mn-ea"/>
                <a:cs typeface="+mn-cs"/>
              </a:rPr>
              <a:t> </a:t>
            </a:r>
            <a:r>
              <a:rPr kumimoji="0" lang="en-US" sz="1400" b="1" i="0" u="none" strike="noStrike" kern="1200" cap="none" spc="0" baseline="0" noProof="0" dirty="0">
                <a:ln>
                  <a:noFill/>
                </a:ln>
                <a:solidFill>
                  <a:prstClr val="black"/>
                </a:solidFill>
                <a:effectLst/>
                <a:uLnTx/>
                <a:latin typeface="Tahoma" panose="020B0604030504040204" pitchFamily="34" charset="0"/>
                <a:ea typeface="+mn-ea"/>
                <a:cs typeface="+mn-cs"/>
              </a:rPr>
              <a:t>Pattern:</a:t>
            </a:r>
            <a:r>
              <a:rPr kumimoji="0" lang="en-US" sz="1200" b="1" i="0" u="none" strike="noStrike" kern="1200" cap="none" spc="0" baseline="0" noProof="0" dirty="0">
                <a:ln>
                  <a:noFill/>
                </a:ln>
                <a:solidFill>
                  <a:prstClr val="black"/>
                </a:solidFill>
                <a:effectLst/>
                <a:uLnTx/>
                <a:latin typeface="Tahoma" panose="020B0604030504040204" pitchFamily="34" charset="0"/>
                <a:ea typeface="+mn-ea"/>
                <a:cs typeface="+mn-cs"/>
              </a:rPr>
              <a:t> </a:t>
            </a:r>
            <a:r>
              <a:rPr kumimoji="0" lang="en-US" sz="1200" b="1" i="0" u="none" strike="noStrike" kern="1200" cap="none" spc="0" baseline="0" noProof="0" dirty="0">
                <a:ln>
                  <a:noFill/>
                </a:ln>
                <a:solidFill>
                  <a:srgbClr val="4472C4"/>
                </a:solidFill>
                <a:effectLst/>
                <a:uLnTx/>
                <a:latin typeface="Tahoma" panose="020B0604030504040204" pitchFamily="34" charset="0"/>
                <a:ea typeface="+mn-ea"/>
                <a:cs typeface="+mn-cs"/>
              </a:rPr>
              <a:t>Slips, Trips, Falls</a:t>
            </a:r>
            <a:r>
              <a:rPr kumimoji="0" lang="en-US" sz="1600" b="1" i="0" u="none" strike="noStrike" kern="1200" cap="none" spc="0" baseline="0" noProof="0" dirty="0">
                <a:ln>
                  <a:noFill/>
                </a:ln>
                <a:solidFill>
                  <a:srgbClr val="4472C4"/>
                </a:solidFill>
                <a:effectLst/>
                <a:uLnTx/>
                <a:latin typeface="Tahoma" panose="020B0604030504040204" pitchFamily="34" charset="0"/>
                <a:ea typeface="+mn-ea"/>
                <a:cs typeface="+mn-cs"/>
              </a:rPr>
              <a:t>      </a:t>
            </a:r>
            <a:r>
              <a:rPr kumimoji="0" lang="en-US" sz="1400" b="1" i="0" u="none" strike="noStrike" kern="1200" cap="none" spc="0" baseline="0" noProof="0" dirty="0">
                <a:ln>
                  <a:noFill/>
                </a:ln>
                <a:solidFill>
                  <a:prstClr val="black"/>
                </a:solidFill>
                <a:effectLst/>
                <a:uLnTx/>
                <a:latin typeface="Tahoma" panose="020B0604030504040204" pitchFamily="34" charset="0"/>
                <a:ea typeface="+mn-ea"/>
                <a:cs typeface="+mn-cs"/>
              </a:rPr>
              <a:t>Potential severity: </a:t>
            </a:r>
            <a:r>
              <a:rPr lang="en-US" sz="1200" b="1" dirty="0">
                <a:solidFill>
                  <a:srgbClr val="4472C4"/>
                </a:solidFill>
                <a:latin typeface="Tahoma" panose="020B0604030504040204" pitchFamily="34" charset="0"/>
              </a:rPr>
              <a:t>C3P        </a:t>
            </a:r>
            <a:r>
              <a:rPr lang="en-US" sz="1400" b="1" dirty="0">
                <a:solidFill>
                  <a:prstClr val="black"/>
                </a:solidFill>
                <a:latin typeface="Tahoma" panose="020B0604030504040204" pitchFamily="34" charset="0"/>
              </a:rPr>
              <a:t>Activity: </a:t>
            </a:r>
            <a:r>
              <a:rPr lang="en-US" sz="1200" b="1" dirty="0">
                <a:solidFill>
                  <a:srgbClr val="4472C4"/>
                </a:solidFill>
                <a:latin typeface="Tahoma" panose="020B0604030504040204" pitchFamily="34" charset="0"/>
              </a:rPr>
              <a:t>climbing ladder</a:t>
            </a:r>
            <a:endParaRPr kumimoji="0" lang="en-US" sz="1600" b="1" i="0" u="none" strike="noStrike" kern="1200" cap="none" spc="0" baseline="0" noProof="0" dirty="0">
              <a:ln>
                <a:noFill/>
              </a:ln>
              <a:solidFill>
                <a:srgbClr val="4472C4"/>
              </a:solidFill>
              <a:effectLst/>
              <a:uLnTx/>
              <a:latin typeface="Tahoma" panose="020B0604030504040204" pitchFamily="34" charset="0"/>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33680" y="1285686"/>
            <a:ext cx="8401478" cy="5252207"/>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endParaRPr>
          </a:p>
          <a:p>
            <a:pPr marR="0" lvl="0" algn="just"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Arial" panose="020B0604020202020204" pitchFamily="34" charset="0"/>
              </a:rPr>
              <a:t>During the offloading of the Power Swivel in the New location On December 9</a:t>
            </a:r>
            <a:r>
              <a:rPr lang="en-US" sz="1400" baseline="30000" dirty="0">
                <a:latin typeface="Calibri" panose="020F0502020204030204" pitchFamily="34" charset="0"/>
                <a:ea typeface="Calibri" panose="020F0502020204030204" pitchFamily="34" charset="0"/>
                <a:cs typeface="Arial" panose="020B0604020202020204" pitchFamily="34" charset="0"/>
              </a:rPr>
              <a:t>th</a:t>
            </a:r>
            <a:r>
              <a:rPr lang="en-US" sz="1400" dirty="0">
                <a:latin typeface="Calibri" panose="020F0502020204030204" pitchFamily="34" charset="0"/>
                <a:ea typeface="Calibri" panose="020F0502020204030204" pitchFamily="34" charset="0"/>
                <a:cs typeface="Arial" panose="020B0604020202020204" pitchFamily="34" charset="0"/>
              </a:rPr>
              <a:t> at 17:00 hrs. The  AD faced difficulty to connect the Web Sling to the Pad Eye which was too close to the Truck Stopper. The supervisor directed the Forklift Operator to move the Power Swivel Skid pad from the Truck Stopper, while moving the Power Swivel this resulted in a fall to the ground</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171450" indent="-171450">
              <a:lnSpc>
                <a:spcPct val="90000"/>
              </a:lnSpc>
              <a:buFont typeface="Arial" panose="020B0604020202020204" pitchFamily="34" charset="0"/>
              <a:buChar char="•"/>
            </a:pPr>
            <a:r>
              <a:rPr lang="en-US" sz="1100" b="0" i="0" u="none" strike="noStrike" baseline="0" dirty="0">
                <a:solidFill>
                  <a:srgbClr val="000000"/>
                </a:solidFill>
                <a:latin typeface="Calibri" panose="020F0502020204030204" pitchFamily="34" charset="0"/>
              </a:rPr>
              <a:t> </a:t>
            </a:r>
            <a:r>
              <a:rPr lang="en-US" sz="1400" dirty="0">
                <a:solidFill>
                  <a:srgbClr val="000000"/>
                </a:solidFill>
                <a:latin typeface="Calibri" panose="020F0502020204030204" pitchFamily="34" charset="0"/>
              </a:rPr>
              <a:t>All crew members attended the Pre-Task meeting</a:t>
            </a:r>
          </a:p>
          <a:p>
            <a:pPr marL="171450" indent="-171450">
              <a:lnSpc>
                <a:spcPct val="90000"/>
              </a:lnSpc>
              <a:buFont typeface="Arial" panose="020B0604020202020204" pitchFamily="34" charset="0"/>
              <a:buChar char="•"/>
            </a:pPr>
            <a:r>
              <a:rPr lang="en-US" sz="1400" dirty="0">
                <a:solidFill>
                  <a:srgbClr val="000000"/>
                </a:solidFill>
                <a:latin typeface="Calibri" panose="020F0502020204030204" pitchFamily="34" charset="0"/>
              </a:rPr>
              <a:t>No one was on the Line of Fire</a:t>
            </a:r>
          </a:p>
          <a:p>
            <a:pPr marL="171450" indent="-171450">
              <a:lnSpc>
                <a:spcPct val="90000"/>
              </a:lnSpc>
              <a:buFont typeface="Arial" panose="020B0604020202020204" pitchFamily="34" charset="0"/>
              <a:buChar char="•"/>
            </a:pPr>
            <a:r>
              <a:rPr lang="en-US" sz="1400" dirty="0">
                <a:solidFill>
                  <a:srgbClr val="000000"/>
                </a:solidFill>
                <a:latin typeface="Calibri" panose="020F0502020204030204" pitchFamily="34" charset="0"/>
              </a:rPr>
              <a:t>STP was supervising the task during offloading </a:t>
            </a:r>
            <a:r>
              <a:rPr lang="en-US" sz="1400" dirty="0">
                <a:solidFill>
                  <a:srgbClr val="000000"/>
                </a:solidFill>
                <a:latin typeface="Calibri" panose="020F0502020204030204" pitchFamily="34" charset="0"/>
                <a:cs typeface="Arial" panose="020B0604020202020204" pitchFamily="34" charset="0"/>
              </a:rPr>
              <a:t>s</a:t>
            </a:r>
            <a:r>
              <a:rPr lang="en-US" sz="1400" dirty="0">
                <a:latin typeface="Calibri" panose="020F0502020204030204" pitchFamily="34" charset="0"/>
                <a:ea typeface="Calibri" panose="020F0502020204030204" pitchFamily="34" charset="0"/>
                <a:cs typeface="Arial" panose="020B0604020202020204" pitchFamily="34" charset="0"/>
              </a:rPr>
              <a:t>wivel.</a:t>
            </a:r>
          </a:p>
          <a:p>
            <a:pPr marL="171450" indent="-171450">
              <a:lnSpc>
                <a:spcPct val="90000"/>
              </a:lnSpc>
              <a:buFont typeface="Arial" panose="020B0604020202020204" pitchFamily="34" charset="0"/>
              <a:buChar char="•"/>
            </a:pPr>
            <a:r>
              <a:rPr lang="en-US" sz="1400" dirty="0">
                <a:solidFill>
                  <a:srgbClr val="000000"/>
                </a:solidFill>
                <a:latin typeface="Calibri" panose="020F0502020204030204" pitchFamily="34" charset="0"/>
              </a:rPr>
              <a:t>SWA was not implemented at any unsafe act.</a:t>
            </a:r>
          </a:p>
          <a:p>
            <a:pPr marL="171450" indent="-171450">
              <a:lnSpc>
                <a:spcPct val="90000"/>
              </a:lnSpc>
              <a:buFont typeface="Arial" panose="020B0604020202020204" pitchFamily="34" charset="0"/>
              <a:buChar char="•"/>
            </a:pPr>
            <a:r>
              <a:rPr lang="en-US" sz="1400" dirty="0">
                <a:solidFill>
                  <a:srgbClr val="000000"/>
                </a:solidFill>
                <a:latin typeface="Calibri" panose="020F0502020204030204" pitchFamily="34" charset="0"/>
              </a:rPr>
              <a:t>Restraint belt was installed from 3 sides only.</a:t>
            </a:r>
          </a:p>
          <a:p>
            <a:pPr marL="171450" indent="-171450">
              <a:lnSpc>
                <a:spcPct val="90000"/>
              </a:lnSpc>
              <a:buFont typeface="Arial" panose="020B0604020202020204" pitchFamily="34" charset="0"/>
              <a:buChar char="•"/>
            </a:pPr>
            <a:r>
              <a:rPr lang="en-US" sz="1400" dirty="0">
                <a:solidFill>
                  <a:srgbClr val="000000"/>
                </a:solidFill>
                <a:latin typeface="Calibri" panose="020F0502020204030204" pitchFamily="34" charset="0"/>
              </a:rPr>
              <a:t>Forklift operator tried to push the power swivel skid to move the pad eye from the truck stopper</a:t>
            </a:r>
          </a:p>
          <a:p>
            <a:pPr marL="171450" indent="-171450">
              <a:lnSpc>
                <a:spcPct val="90000"/>
              </a:lnSpc>
              <a:buFont typeface="Arial" panose="020B0604020202020204" pitchFamily="34" charset="0"/>
              <a:buChar char="•"/>
            </a:pPr>
            <a:r>
              <a:rPr lang="en-US" sz="1400" dirty="0">
                <a:solidFill>
                  <a:srgbClr val="000000"/>
                </a:solidFill>
                <a:latin typeface="Calibri" panose="020F0502020204030204" pitchFamily="34" charset="0"/>
              </a:rPr>
              <a:t>The risk was not assessed before the push Power Swivel by the forklift</a:t>
            </a:r>
            <a:endParaRPr lang="en-GB" sz="1400" dirty="0">
              <a:solidFill>
                <a:srgbClr val="000000"/>
              </a:solidFill>
              <a:latin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altLang="zh-CN" sz="1600" b="1" i="0" u="none" strike="noStrike" kern="1200" cap="none" spc="0" normalizeH="0" baseline="0" noProof="0" dirty="0">
              <a:ln>
                <a:noFill/>
              </a:ln>
              <a:solidFill>
                <a:prstClr val="black"/>
              </a:solidFill>
              <a:effectLst/>
              <a:uLnTx/>
              <a:uFillTx/>
              <a:latin typeface="Tahoma" pitchFamily="34" charset="0"/>
              <a:ea typeface="宋体" panose="02010600030101010101" pitchFamily="2" charset="-122"/>
              <a:cs typeface="+mn-cs"/>
            </a:endParaRPr>
          </a:p>
          <a:p>
            <a:pPr marL="114300" indent="-114300" algn="just">
              <a:defRPr/>
            </a:pPr>
            <a:r>
              <a:rPr lang="en-US" sz="1600" b="1" dirty="0">
                <a:solidFill>
                  <a:srgbClr val="0070C0"/>
                </a:solidFill>
                <a:latin typeface="Tahoma" pitchFamily="34" charset="0"/>
                <a:ea typeface="宋体" panose="02010600030101010101" pitchFamily="2" charset="-122"/>
              </a:rPr>
              <a:t>Your learning from this incident…</a:t>
            </a:r>
          </a:p>
          <a:p>
            <a:pPr marL="285750" indent="-285750">
              <a:lnSpc>
                <a:spcPct val="90000"/>
              </a:lnSpc>
              <a:buFont typeface="Arial" panose="020B0604020202020204" pitchFamily="34" charset="0"/>
              <a:buChar char="•"/>
            </a:pPr>
            <a:r>
              <a:rPr lang="en-US" sz="1400" dirty="0">
                <a:solidFill>
                  <a:srgbClr val="000000"/>
                </a:solidFill>
                <a:latin typeface="Calibri" panose="020F0502020204030204" pitchFamily="34" charset="0"/>
              </a:rPr>
              <a:t>Lifting supervisor always to follow the lift plan during lifting operations</a:t>
            </a:r>
          </a:p>
          <a:p>
            <a:pPr marL="285750" indent="-285750">
              <a:lnSpc>
                <a:spcPct val="90000"/>
              </a:lnSpc>
              <a:buFont typeface="Arial" panose="020B0604020202020204" pitchFamily="34" charset="0"/>
              <a:buChar char="•"/>
            </a:pPr>
            <a:r>
              <a:rPr lang="en-US" sz="1400" dirty="0">
                <a:solidFill>
                  <a:srgbClr val="000000"/>
                </a:solidFill>
                <a:latin typeface="Calibri" panose="020F0502020204030204" pitchFamily="34" charset="0"/>
              </a:rPr>
              <a:t>Driver always to ensure equipment is secured properly during loading/offloading</a:t>
            </a:r>
          </a:p>
          <a:p>
            <a:pPr marL="285750" indent="-285750">
              <a:lnSpc>
                <a:spcPct val="90000"/>
              </a:lnSpc>
              <a:buFont typeface="Arial" panose="020B0604020202020204" pitchFamily="34" charset="0"/>
              <a:buChar char="•"/>
            </a:pPr>
            <a:r>
              <a:rPr lang="en-US" sz="1400" dirty="0">
                <a:solidFill>
                  <a:srgbClr val="000000"/>
                </a:solidFill>
                <a:latin typeface="Calibri" panose="020F0502020204030204" pitchFamily="34" charset="0"/>
              </a:rPr>
              <a:t>All team to always use SWA at any unsafe act.</a:t>
            </a:r>
          </a:p>
          <a:p>
            <a:pPr marL="285750" indent="-285750">
              <a:lnSpc>
                <a:spcPct val="90000"/>
              </a:lnSpc>
              <a:buFont typeface="Arial" panose="020B0604020202020204" pitchFamily="34" charset="0"/>
              <a:buChar char="•"/>
            </a:pPr>
            <a:r>
              <a:rPr lang="en-US" sz="1400" dirty="0">
                <a:solidFill>
                  <a:srgbClr val="000000"/>
                </a:solidFill>
                <a:latin typeface="Calibri" panose="020F0502020204030204" pitchFamily="34" charset="0"/>
              </a:rPr>
              <a:t>Supervisor to ensure all tasks are Risk assisted and Mitigated.</a:t>
            </a:r>
          </a:p>
          <a:p>
            <a:pPr marL="285750" indent="-285750">
              <a:lnSpc>
                <a:spcPct val="90000"/>
              </a:lnSpc>
              <a:buFont typeface="Arial" panose="020B0604020202020204" pitchFamily="34" charset="0"/>
              <a:buChar char="•"/>
            </a:pPr>
            <a:r>
              <a:rPr lang="en-US" sz="1400" dirty="0">
                <a:solidFill>
                  <a:srgbClr val="000000"/>
                </a:solidFill>
                <a:latin typeface="Calibri" panose="020F0502020204030204" pitchFamily="34" charset="0"/>
              </a:rPr>
              <a:t>Supervisor to ensure the Slings or Belts used during loading shall remain in place and the same to be used during the unloading</a:t>
            </a:r>
          </a:p>
          <a:p>
            <a:pPr>
              <a:defRPr/>
            </a:pPr>
            <a:endParaRPr lang="en-US" sz="1400" dirty="0">
              <a:latin typeface="Calibri" panose="020F0502020204030204" pitchFamily="34" charset="0"/>
              <a:cs typeface="Tahoma" pitchFamily="34" charset="0"/>
            </a:endParaRPr>
          </a:p>
          <a:p>
            <a:pPr marL="0" marR="0" lvl="0" indent="0" algn="l" defTabSz="914400" rtl="0" eaLnBrk="1" fontAlgn="auto" latinLnBrk="0" hangingPunct="1">
              <a:lnSpc>
                <a:spcPct val="100000"/>
              </a:lnSpc>
              <a:spcBef>
                <a:spcPts val="0"/>
              </a:spcBef>
              <a:spcAft>
                <a:spcPts val="0"/>
              </a:spcAft>
              <a:buClrTx/>
              <a:buSzTx/>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370827" y="578762"/>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lang="en-US" sz="1200" b="1" dirty="0">
                <a:solidFill>
                  <a:srgbClr val="4472C4"/>
                </a:solidFill>
                <a:latin typeface="Tahoma" pitchFamily="34" charset="0"/>
              </a:rPr>
              <a:t>09</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.12.2022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a:t>
            </a:r>
            <a:r>
              <a:rPr lang="en-US" sz="1400" b="1" dirty="0">
                <a:solidFill>
                  <a:prstClr val="black"/>
                </a:solidFill>
                <a:latin typeface="Tahoma" pitchFamily="34" charset="0"/>
              </a:rPr>
              <a:t>:</a:t>
            </a:r>
            <a:r>
              <a:rPr lang="en-US" sz="1200" b="1" dirty="0">
                <a:solidFill>
                  <a:srgbClr val="4472C4"/>
                </a:solidFill>
                <a:latin typeface="Tahoma" pitchFamily="34" charset="0"/>
              </a:rPr>
              <a:t>HiPo#81</a:t>
            </a:r>
            <a:r>
              <a:rPr lang="en-US" sz="1400" b="1" dirty="0">
                <a:solidFill>
                  <a:srgbClr val="4472C4"/>
                </a:solidFill>
                <a:latin typeface="Tahoma" pitchFamily="34" charset="0"/>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0070C0"/>
                </a:solidFill>
                <a:latin typeface="Tahoma" pitchFamily="34" charset="0"/>
              </a:rPr>
              <a:t>D</a:t>
            </a:r>
            <a:r>
              <a:rPr lang="en-US" sz="1200" b="1" dirty="0">
                <a:solidFill>
                  <a:srgbClr val="4472C4"/>
                </a:solidFill>
                <a:latin typeface="Tahoma" pitchFamily="34" charset="0"/>
              </a:rPr>
              <a:t>ROPs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kumimoji="0" lang="en-US" sz="1400" b="1" i="0" u="none" strike="noStrike" kern="1200" cap="none" spc="0" normalizeH="0" baseline="0" noProof="0" dirty="0">
                <a:ln>
                  <a:noFill/>
                </a:ln>
                <a:solidFill>
                  <a:srgbClr val="0070C0"/>
                </a:solidFill>
                <a:effectLst/>
                <a:uLnTx/>
                <a:uFillTx/>
                <a:latin typeface="Tahoma" pitchFamily="34" charset="0"/>
                <a:ea typeface="+mn-ea"/>
                <a:cs typeface="+mn-cs"/>
              </a:rPr>
              <a:t>C</a:t>
            </a:r>
            <a:r>
              <a:rPr kumimoji="0" lang="en-US" sz="1400" b="1" i="0" u="none" strike="noStrike" kern="1200" cap="none" spc="0" normalizeH="0" baseline="0" noProof="0" dirty="0">
                <a:ln>
                  <a:noFill/>
                </a:ln>
                <a:solidFill>
                  <a:schemeClr val="accent1"/>
                </a:solidFill>
                <a:effectLst/>
                <a:uLnTx/>
                <a:uFillTx/>
                <a:latin typeface="Tahoma" pitchFamily="34" charset="0"/>
                <a:ea typeface="+mn-ea"/>
                <a:cs typeface="+mn-cs"/>
              </a:rPr>
              <a:t>4P    </a:t>
            </a:r>
            <a:r>
              <a:rPr lang="en-US" sz="1400" b="1" dirty="0">
                <a:solidFill>
                  <a:prstClr val="black"/>
                </a:solidFill>
                <a:latin typeface="Tahoma" pitchFamily="34" charset="0"/>
              </a:rPr>
              <a:t>Activity:</a:t>
            </a:r>
            <a:r>
              <a:rPr kumimoji="0" lang="en-US" sz="1400" b="1" i="0" u="none" strike="noStrike" kern="1200" cap="none" spc="0" normalizeH="0" baseline="0" noProof="0" dirty="0">
                <a:ln>
                  <a:noFill/>
                </a:ln>
                <a:solidFill>
                  <a:schemeClr val="accent1"/>
                </a:solidFill>
                <a:effectLst/>
                <a:uLnTx/>
                <a:uFillTx/>
                <a:latin typeface="Tahoma" pitchFamily="34" charset="0"/>
                <a:ea typeface="+mn-ea"/>
                <a:cs typeface="+mn-cs"/>
              </a:rPr>
              <a:t> offloading of the Power Swivel </a:t>
            </a:r>
            <a:endPar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endParaRPr>
          </a:p>
        </p:txBody>
      </p:sp>
      <p:sp>
        <p:nvSpPr>
          <p:cNvPr id="14" name="Rectangle 13">
            <a:extLst>
              <a:ext uri="{FF2B5EF4-FFF2-40B4-BE49-F238E27FC236}">
                <a16:creationId xmlns:a16="http://schemas.microsoft.com/office/drawing/2014/main" id="{27AC772E-6015-4076-A0DC-005445BF4556}"/>
              </a:ext>
            </a:extLst>
          </p:cNvPr>
          <p:cNvSpPr/>
          <p:nvPr/>
        </p:nvSpPr>
        <p:spPr>
          <a:xfrm>
            <a:off x="433680" y="855834"/>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a:t>
            </a:r>
            <a:r>
              <a:rPr kumimoji="0" lang="en-US" b="1" i="0" u="none" strike="noStrike" kern="1200" cap="none" spc="0" normalizeH="0" baseline="0" noProof="0" dirty="0">
                <a:ln>
                  <a:noFill/>
                </a:ln>
                <a:solidFill>
                  <a:srgbClr val="FF0000"/>
                </a:solidFill>
                <a:effectLst/>
                <a:uLnTx/>
                <a:uFillTx/>
                <a:latin typeface="Calibri" panose="020F0502020204030204"/>
                <a:ea typeface="+mn-ea"/>
              </a:rPr>
              <a:t>Logistics team, RM, Rig move team &amp; Drivers</a:t>
            </a:r>
            <a:endParaRPr kumimoji="0" lang="en-US"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chemeClr val="accent4"/>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600" b="1" dirty="0">
                <a:solidFill>
                  <a:srgbClr val="00B050"/>
                </a:solidFill>
                <a:latin typeface="Tahoma" panose="020B0604030504040204" pitchFamily="34" charset="0"/>
                <a:ea typeface="Tahoma" panose="020B0604030504040204" pitchFamily="34" charset="0"/>
                <a:cs typeface="Tahoma" panose="020B0604030504040204" pitchFamily="34" charset="0"/>
              </a:rPr>
              <a:t>PDO Second Alert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918837" y="6168488"/>
            <a:ext cx="7512141" cy="584775"/>
          </a:xfrm>
          <a:prstGeom prst="rect">
            <a:avLst/>
          </a:prstGeom>
          <a:solidFill>
            <a:schemeClr val="accent1"/>
          </a:solidFill>
        </p:spPr>
        <p:txBody>
          <a:bodyPr wrap="square" rtlCol="0">
            <a:spAutoFit/>
          </a:bodyPr>
          <a:lstStyle/>
          <a:p>
            <a:pPr algn="ctr"/>
            <a:r>
              <a:rPr lang="en-US" sz="1600" b="1" dirty="0">
                <a:solidFill>
                  <a:srgbClr val="FFFF00"/>
                </a:solidFill>
                <a:latin typeface="Tahoma" pitchFamily="34" charset="0"/>
                <a:ea typeface="MS PGothic" pitchFamily="34" charset="-128"/>
              </a:rPr>
              <a:t>Make sure to follow the lifting plan and any restrictions to implement  the lifting plan the need to perform a risk assessment </a:t>
            </a:r>
          </a:p>
        </p:txBody>
      </p:sp>
      <p:pic>
        <p:nvPicPr>
          <p:cNvPr id="3" name="Picture 2" descr="A picture containing outdoor, sky, ground, power shovel">
            <a:extLst>
              <a:ext uri="{FF2B5EF4-FFF2-40B4-BE49-F238E27FC236}">
                <a16:creationId xmlns:a16="http://schemas.microsoft.com/office/drawing/2014/main" id="{432F6661-ABCA-29DE-949E-8E13018F7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6964" y="1775761"/>
            <a:ext cx="3040818" cy="2015650"/>
          </a:xfrm>
          <a:prstGeom prst="rect">
            <a:avLst/>
          </a:prstGeom>
        </p:spPr>
      </p:pic>
      <p:pic>
        <p:nvPicPr>
          <p:cNvPr id="5" name="Content Placeholder 10">
            <a:extLst>
              <a:ext uri="{FF2B5EF4-FFF2-40B4-BE49-F238E27FC236}">
                <a16:creationId xmlns:a16="http://schemas.microsoft.com/office/drawing/2014/main" id="{C91A6619-B6BF-FA8A-4B81-878767389ED4}"/>
              </a:ext>
            </a:extLst>
          </p:cNvPr>
          <p:cNvPicPr>
            <a:picLocks noChangeAspect="1"/>
          </p:cNvPicPr>
          <p:nvPr/>
        </p:nvPicPr>
        <p:blipFill>
          <a:blip r:embed="rId4"/>
          <a:stretch>
            <a:fillRect/>
          </a:stretch>
        </p:blipFill>
        <p:spPr>
          <a:xfrm>
            <a:off x="8956964" y="3979718"/>
            <a:ext cx="3040818" cy="2015650"/>
          </a:xfrm>
          <a:prstGeom prst="rect">
            <a:avLst/>
          </a:prstGeom>
        </p:spPr>
      </p:pic>
      <p:grpSp>
        <p:nvGrpSpPr>
          <p:cNvPr id="6" name="Group 131">
            <a:extLst>
              <a:ext uri="{FF2B5EF4-FFF2-40B4-BE49-F238E27FC236}">
                <a16:creationId xmlns:a16="http://schemas.microsoft.com/office/drawing/2014/main" id="{A2DF091D-18CD-C2C9-FDEB-5CCC15E2D48D}"/>
              </a:ext>
            </a:extLst>
          </p:cNvPr>
          <p:cNvGrpSpPr>
            <a:grpSpLocks/>
          </p:cNvGrpSpPr>
          <p:nvPr/>
        </p:nvGrpSpPr>
        <p:grpSpPr bwMode="auto">
          <a:xfrm>
            <a:off x="11717569" y="3314700"/>
            <a:ext cx="319038" cy="383790"/>
            <a:chOff x="3504" y="544"/>
            <a:chExt cx="2287" cy="1855"/>
          </a:xfrm>
        </p:grpSpPr>
        <p:sp>
          <p:nvSpPr>
            <p:cNvPr id="7" name="Line 129">
              <a:extLst>
                <a:ext uri="{FF2B5EF4-FFF2-40B4-BE49-F238E27FC236}">
                  <a16:creationId xmlns:a16="http://schemas.microsoft.com/office/drawing/2014/main" id="{10274FED-D40D-5D93-8031-FB5439E7C157}"/>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Line 130">
              <a:extLst>
                <a:ext uri="{FF2B5EF4-FFF2-40B4-BE49-F238E27FC236}">
                  <a16:creationId xmlns:a16="http://schemas.microsoft.com/office/drawing/2014/main" id="{EEAA4AA8-E00C-45AA-1994-8E59DB1FA91E}"/>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9" name="Freeform 132">
            <a:extLst>
              <a:ext uri="{FF2B5EF4-FFF2-40B4-BE49-F238E27FC236}">
                <a16:creationId xmlns:a16="http://schemas.microsoft.com/office/drawing/2014/main" id="{AA173C29-BF45-2475-3805-EEF1411AD7BA}"/>
              </a:ext>
            </a:extLst>
          </p:cNvPr>
          <p:cNvSpPr>
            <a:spLocks/>
          </p:cNvSpPr>
          <p:nvPr/>
        </p:nvSpPr>
        <p:spPr bwMode="auto">
          <a:xfrm>
            <a:off x="11621333" y="5642546"/>
            <a:ext cx="498255" cy="474174"/>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778472" rtl="0" eaLnBrk="0" fontAlgn="base" latinLnBrk="0" hangingPunct="0">
              <a:lnSpc>
                <a:spcPct val="100000"/>
              </a:lnSpc>
              <a:spcBef>
                <a:spcPct val="0"/>
              </a:spcBef>
              <a:spcAft>
                <a:spcPct val="0"/>
              </a:spcAft>
              <a:buClrTx/>
              <a:buSzTx/>
              <a:buFontTx/>
              <a:buNone/>
              <a:tabLst/>
              <a:defRPr/>
            </a:pPr>
            <a:endParaRPr kumimoji="0" lang="en-US" sz="204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84645823"/>
      </p:ext>
    </p:extLst>
  </p:cSld>
  <p:clrMapOvr>
    <a:masterClrMapping/>
  </p:clrMapOvr>
</p:sld>
</file>

<file path=ppt/theme/theme1.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2.New IRC -LTI HVL  Hipo templet Review updat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V2.New IRC -LTI HVL  Hipo templet Review updat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9C4067D375EDA046866D1CFD34BA6725" ma:contentTypeVersion="4" ma:contentTypeDescription="Upload an image." ma:contentTypeScope="" ma:versionID="809bc6af44041ef507fcb8c845449721">
  <xsd:schema xmlns:xsd="http://www.w3.org/2001/XMLSchema" xmlns:xs="http://www.w3.org/2001/XMLSchema" xmlns:p="http://schemas.microsoft.com/office/2006/metadata/properties" xmlns:ns1="http://schemas.microsoft.com/sharepoint/v3" xmlns:ns2="4880E4F8-4B7D-4BDD-91E3-E10D47036ECA" xmlns:ns3="http://schemas.microsoft.com/sharepoint/v3/fields" xmlns:ns4="4880e4f8-4b7d-4bdd-91e3-e10d47036eca" xmlns:ns5="9d51eac6-a7d5-47f5-a119-63d146adb134" targetNamespace="http://schemas.microsoft.com/office/2006/metadata/properties" ma:root="true" ma:fieldsID="c6cb684b9f311d0fba83640743edc78d" ns1:_="" ns2:_="" ns3:_="" ns4:_="" ns5:_="">
    <xsd:import namespace="http://schemas.microsoft.com/sharepoint/v3"/>
    <xsd:import namespace="4880E4F8-4B7D-4BDD-91E3-E10D47036ECA"/>
    <xsd:import namespace="http://schemas.microsoft.com/sharepoint/v3/fields"/>
    <xsd:import namespace="4880e4f8-4b7d-4bdd-91e3-e10d47036eca"/>
    <xsd:import namespace="9d51eac6-a7d5-47f5-a119-63d146adb134"/>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4:Language" minOccurs="0"/>
                <xsd:element ref="ns4:DocId" minOccurs="0"/>
                <xsd:element ref="ns5: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4880E4F8-4B7D-4BDD-91E3-E10D47036ECA"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80e4f8-4b7d-4bdd-91e3-e10d47036eca" elementFormDefault="qualified">
    <xsd:import namespace="http://schemas.microsoft.com/office/2006/documentManagement/types"/>
    <xsd:import namespace="http://schemas.microsoft.com/office/infopath/2007/PartnerControls"/>
    <xsd:element name="Language" ma:index="27" nillable="true" ma:displayName="Language" ma:default="English 1" ma:format="Dropdown" ma:internalName="Language">
      <xsd:simpleType>
        <xsd:restriction base="dms:Choice">
          <xsd:enumeration value="English 1"/>
          <xsd:enumeration value="English 2"/>
          <xsd:enumeration value="Arabic 1"/>
          <xsd:enumeration value="Arabic 2"/>
          <xsd:enumeration value="Hindi 1"/>
          <xsd:enumeration value="Hindi 2"/>
          <xsd:enumeration value="Malayalam 1"/>
          <xsd:enumeration value="Malayalam 2"/>
        </xsd:restriction>
      </xsd:simpleType>
    </xsd:element>
    <xsd:element name="DocId" ma:index="28" nillable="true" ma:displayName="DocId" ma:list="{9de017a3-70b4-41a0-b3a1-4f7a098545da}" ma:internalName="DocId" ma:showField="ID" ma:web="9d51eac6-a7d5-47f5-a119-63d146adb134">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9d51eac6-a7d5-47f5-a119-63d146adb134"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Id xmlns="4880e4f8-4b7d-4bdd-91e3-e10d47036eca">92779</DocId>
    <Language xmlns="4880e4f8-4b7d-4bdd-91e3-e10d47036eca">English</Language>
    <wic_System_Copyright xmlns="http://schemas.microsoft.com/sharepoint/v3/fields" xsi:nil="true"/>
    <ImageCreateDate xmlns="4880E4F8-4B7D-4BDD-91E3-E10D47036ECA" xsi:nil="true"/>
  </documentManagement>
</p:properties>
</file>

<file path=customXml/itemProps1.xml><?xml version="1.0" encoding="utf-8"?>
<ds:datastoreItem xmlns:ds="http://schemas.openxmlformats.org/officeDocument/2006/customXml" ds:itemID="{557063D7-1317-4FA9-823A-D2BBA7D873BD}"/>
</file>

<file path=customXml/itemProps2.xml><?xml version="1.0" encoding="utf-8"?>
<ds:datastoreItem xmlns:ds="http://schemas.openxmlformats.org/officeDocument/2006/customXml" ds:itemID="{4553CEE2-5008-4939-A6BB-400E90F2D8BA}"/>
</file>

<file path=customXml/itemProps3.xml><?xml version="1.0" encoding="utf-8"?>
<ds:datastoreItem xmlns:ds="http://schemas.openxmlformats.org/officeDocument/2006/customXml" ds:itemID="{8915B0A7-71B8-4319-82D8-3EE4862A3EC3}"/>
</file>

<file path=docProps/app.xml><?xml version="1.0" encoding="utf-8"?>
<Properties xmlns="http://schemas.openxmlformats.org/officeDocument/2006/extended-properties" xmlns:vt="http://schemas.openxmlformats.org/officeDocument/2006/docPropsVTypes">
  <TotalTime>3155</TotalTime>
  <Words>15251</Words>
  <Application>Microsoft Office PowerPoint</Application>
  <PresentationFormat>Widescreen</PresentationFormat>
  <Paragraphs>1394</Paragraphs>
  <Slides>52</Slides>
  <Notes>42</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52</vt:i4>
      </vt:variant>
    </vt:vector>
  </HeadingPairs>
  <TitlesOfParts>
    <vt:vector size="75" baseType="lpstr">
      <vt:lpstr>Arial</vt:lpstr>
      <vt:lpstr>Calibri</vt:lpstr>
      <vt:lpstr>Calibri Light</vt:lpstr>
      <vt:lpstr>Cambria</vt:lpstr>
      <vt:lpstr>CIDFont+F5</vt:lpstr>
      <vt:lpstr>Gill Sans</vt:lpstr>
      <vt:lpstr>Gill Sans Light</vt:lpstr>
      <vt:lpstr>Gill Sans MT</vt:lpstr>
      <vt:lpstr>Segoe UI</vt:lpstr>
      <vt:lpstr>Symbol</vt:lpstr>
      <vt:lpstr>Tahoma</vt:lpstr>
      <vt:lpstr>Times New Roman</vt:lpstr>
      <vt:lpstr>Wingdings</vt:lpstr>
      <vt:lpstr>1_Office Theme</vt:lpstr>
      <vt:lpstr>V2.New IRC -LTI HVL  Hipo templet Review updated</vt:lpstr>
      <vt:lpstr>1_V2.New IRC -LTI HVL  Hipo templet Review updated</vt:lpstr>
      <vt:lpstr>Office Theme</vt:lpstr>
      <vt:lpstr>2_Office Theme</vt:lpstr>
      <vt:lpstr>3_Office Theme</vt:lpstr>
      <vt:lpstr>4_Office Theme</vt:lpstr>
      <vt:lpstr>5_Office Theme</vt:lpstr>
      <vt:lpstr>6_Office Theme</vt:lpstr>
      <vt:lpstr>7_Office Theme</vt:lpstr>
      <vt:lpstr>PowerPoint Presentation</vt:lpstr>
      <vt:lpstr>PowerPoint Presentation</vt:lpstr>
      <vt:lpstr>Contents</vt:lpstr>
      <vt:lpstr>PowerPoint Presentation</vt:lpstr>
      <vt:lpstr>PowerPoint Presentation</vt:lpstr>
      <vt:lpstr>   Management self audit   </vt:lpstr>
      <vt:lpstr>PowerPoint Presentation</vt:lpstr>
      <vt:lpstr>   Management self audit   </vt:lpstr>
      <vt:lpstr>PowerPoint Presentation</vt:lpstr>
      <vt:lpstr>   Management Self Audit   </vt:lpstr>
      <vt:lpstr>PowerPoint Presentation</vt:lpstr>
      <vt:lpstr>   Management self audit   </vt:lpstr>
      <vt:lpstr>PowerPoint Presentation</vt:lpstr>
      <vt:lpstr>   Management self audit   </vt:lpstr>
      <vt:lpstr>PowerPoint Presentation</vt:lpstr>
      <vt:lpstr>  Management self audit   </vt:lpstr>
      <vt:lpstr>PowerPoint Presentation</vt:lpstr>
      <vt:lpstr>   Management self audit   </vt:lpstr>
      <vt:lpstr>PowerPoint Presentation</vt:lpstr>
      <vt:lpstr>   Management self audit   </vt:lpstr>
      <vt:lpstr>PowerPoint Presentation</vt:lpstr>
      <vt:lpstr>   Management self audit   </vt:lpstr>
      <vt:lpstr>PowerPoint Presentation</vt:lpstr>
      <vt:lpstr>PowerPoint Presentation</vt:lpstr>
      <vt:lpstr>  Management self audit  </vt:lpstr>
      <vt:lpstr>PowerPoint Presentation</vt:lpstr>
      <vt:lpstr>   Management self audit   </vt:lpstr>
      <vt:lpstr>PowerPoint Presentation</vt:lpstr>
      <vt:lpstr>PowerPoint Presentation</vt:lpstr>
      <vt:lpstr>   PDO Second Alert  </vt:lpstr>
      <vt:lpstr>   Management self audit   </vt:lpstr>
      <vt:lpstr>PowerPoint Presentation</vt:lpstr>
      <vt:lpstr>   Management self audit   </vt:lpstr>
      <vt:lpstr>PowerPoint Presentation</vt:lpstr>
      <vt:lpstr>PowerPoint Presentation</vt:lpstr>
      <vt:lpstr>   Management self audit   </vt:lpstr>
      <vt:lpstr>PowerPoint Presentation</vt:lpstr>
      <vt:lpstr>   Management self-audit   </vt:lpstr>
      <vt:lpstr>PowerPoint Presentation</vt:lpstr>
      <vt:lpstr>PowerPoint Presentation</vt:lpstr>
      <vt:lpstr>   Management self audit   </vt:lpstr>
      <vt:lpstr>PowerPoint Presentation</vt:lpstr>
      <vt:lpstr>   Management self audit   </vt:lpstr>
      <vt:lpstr>PowerPoint Presentation</vt:lpstr>
      <vt:lpstr>PDO Second Alert</vt:lpstr>
      <vt:lpstr>PDO Second Alert</vt:lpstr>
      <vt:lpstr>PowerPoint Presentation</vt:lpstr>
      <vt:lpstr>PowerPoint Presentation</vt:lpstr>
      <vt:lpstr>   Management self-audit   </vt:lpstr>
      <vt:lpstr>PowerPoint Presentation</vt:lpstr>
      <vt:lpstr> Management self audit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Q2 Mr Musleh newsletter</dc:title>
  <dc:creator>Balushi, Sumaiya MSE36</dc:creator>
  <cp:lastModifiedBy>Konduru, Raju IDI36X</cp:lastModifiedBy>
  <cp:revision>143</cp:revision>
  <dcterms:created xsi:type="dcterms:W3CDTF">2021-10-28T05:24:35Z</dcterms:created>
  <dcterms:modified xsi:type="dcterms:W3CDTF">2023-08-31T05:17:42Z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0x0101009148F5A04DDD49CBA7127AADA5FB792B00AADE34325A8B49CDA8BB4DB53328F214009C4067D375EDA046866D1CFD34BA6725</vt:lpwstr>
  </property>
</Properties>
</file>