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
  </p:notesMasterIdLst>
  <p:handoutMasterIdLst>
    <p:handoutMasterId r:id="rId8"/>
  </p:handoutMasterIdLst>
  <p:sldIdLst>
    <p:sldId id="312" r:id="rId5"/>
    <p:sldId id="275" r:id="rId6"/>
  </p:sldIdLst>
  <p:sldSz cx="9144000" cy="6858000" type="screen4x3"/>
  <p:notesSz cx="6797675" cy="9926638"/>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dyamadare, Tendai PDHR1" initials="KTP" lastIdx="5" clrIdx="0">
    <p:extLst>
      <p:ext uri="{19B8F6BF-5375-455C-9EA6-DF929625EA0E}">
        <p15:presenceInfo xmlns:p15="http://schemas.microsoft.com/office/powerpoint/2012/main" userId="S-1-5-21-343818398-1275210071-725345543-13776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996633"/>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357" autoAdjust="0"/>
  </p:normalViewPr>
  <p:slideViewPr>
    <p:cSldViewPr>
      <p:cViewPr varScale="1">
        <p:scale>
          <a:sx n="95" d="100"/>
          <a:sy n="95" d="100"/>
        </p:scale>
        <p:origin x="87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5875" cy="496253"/>
          </a:xfrm>
          <a:prstGeom prst="rect">
            <a:avLst/>
          </a:prstGeom>
          <a:noFill/>
          <a:ln w="9525">
            <a:noFill/>
            <a:miter lim="800000"/>
            <a:headEnd/>
            <a:tailEnd/>
          </a:ln>
          <a:effectLst/>
        </p:spPr>
        <p:txBody>
          <a:bodyPr vert="horz" wrap="square" lIns="92418" tIns="46209" rIns="92418" bIns="46209"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851801" y="0"/>
            <a:ext cx="2945874" cy="496253"/>
          </a:xfrm>
          <a:prstGeom prst="rect">
            <a:avLst/>
          </a:prstGeom>
          <a:noFill/>
          <a:ln w="9525">
            <a:noFill/>
            <a:miter lim="800000"/>
            <a:headEnd/>
            <a:tailEnd/>
          </a:ln>
          <a:effectLst/>
        </p:spPr>
        <p:txBody>
          <a:bodyPr vert="horz" wrap="square" lIns="92418" tIns="46209" rIns="92418" bIns="46209"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9430386"/>
            <a:ext cx="2945875" cy="496253"/>
          </a:xfrm>
          <a:prstGeom prst="rect">
            <a:avLst/>
          </a:prstGeom>
          <a:noFill/>
          <a:ln w="9525">
            <a:noFill/>
            <a:miter lim="800000"/>
            <a:headEnd/>
            <a:tailEnd/>
          </a:ln>
          <a:effectLst/>
        </p:spPr>
        <p:txBody>
          <a:bodyPr vert="horz" wrap="square" lIns="92418" tIns="46209" rIns="92418" bIns="46209"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851801" y="9430386"/>
            <a:ext cx="2945874" cy="496253"/>
          </a:xfrm>
          <a:prstGeom prst="rect">
            <a:avLst/>
          </a:prstGeom>
          <a:noFill/>
          <a:ln w="9525">
            <a:noFill/>
            <a:miter lim="800000"/>
            <a:headEnd/>
            <a:tailEnd/>
          </a:ln>
          <a:effectLst/>
        </p:spPr>
        <p:txBody>
          <a:bodyPr vert="horz" wrap="square" lIns="92418" tIns="46209" rIns="92418" bIns="46209" numCol="1" anchor="b" anchorCtr="0" compatLnSpc="1">
            <a:prstTxWarp prst="textNoShape">
              <a:avLst/>
            </a:prstTxWarp>
          </a:bodyPr>
          <a:lstStyle>
            <a:lvl1pPr algn="r">
              <a:defRPr sz="1200"/>
            </a:lvl1pPr>
          </a:lstStyle>
          <a:p>
            <a:pPr>
              <a:defRPr/>
            </a:pPr>
            <a:fld id="{5B55AA87-4B92-460C-977B-0D3A2F64F625}" type="slidenum">
              <a:rPr lang="en-US"/>
              <a:pPr>
                <a:defRPr/>
              </a:pPr>
              <a:t>‹#›</a:t>
            </a:fld>
            <a:endParaRPr lang="en-US"/>
          </a:p>
        </p:txBody>
      </p:sp>
    </p:spTree>
    <p:extLst>
      <p:ext uri="{BB962C8B-B14F-4D97-AF65-F5344CB8AC3E}">
        <p14:creationId xmlns:p14="http://schemas.microsoft.com/office/powerpoint/2010/main" val="19361197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45875" cy="496253"/>
          </a:xfrm>
          <a:prstGeom prst="rect">
            <a:avLst/>
          </a:prstGeom>
          <a:noFill/>
          <a:ln w="9525">
            <a:noFill/>
            <a:miter lim="800000"/>
            <a:headEnd/>
            <a:tailEnd/>
          </a:ln>
          <a:effectLst/>
        </p:spPr>
        <p:txBody>
          <a:bodyPr vert="horz" wrap="square" lIns="92418" tIns="46209" rIns="92418" bIns="46209"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851801" y="0"/>
            <a:ext cx="2945874" cy="496253"/>
          </a:xfrm>
          <a:prstGeom prst="rect">
            <a:avLst/>
          </a:prstGeom>
          <a:noFill/>
          <a:ln w="9525">
            <a:noFill/>
            <a:miter lim="800000"/>
            <a:headEnd/>
            <a:tailEnd/>
          </a:ln>
          <a:effectLst/>
        </p:spPr>
        <p:txBody>
          <a:bodyPr vert="horz" wrap="square" lIns="92418" tIns="46209" rIns="92418" bIns="46209" numCol="1" anchor="t" anchorCtr="0" compatLnSpc="1">
            <a:prstTxWarp prst="textNoShape">
              <a:avLst/>
            </a:prstTxWarp>
          </a:bodyPr>
          <a:lstStyle>
            <a:lvl1pPr algn="r">
              <a:defRPr sz="1200"/>
            </a:lvl1pPr>
          </a:lstStyle>
          <a:p>
            <a:pPr>
              <a:defRPr/>
            </a:pPr>
            <a:endParaRPr lang="en-US"/>
          </a:p>
        </p:txBody>
      </p:sp>
      <p:sp>
        <p:nvSpPr>
          <p:cNvPr id="32772" name="Rectangle 4"/>
          <p:cNvSpPr>
            <a:spLocks noGrp="1" noRot="1" noChangeAspect="1" noChangeArrowheads="1" noTextEdit="1"/>
          </p:cNvSpPr>
          <p:nvPr>
            <p:ph type="sldImg" idx="2"/>
          </p:nvPr>
        </p:nvSpPr>
        <p:spPr bwMode="auto">
          <a:xfrm>
            <a:off x="917575" y="744538"/>
            <a:ext cx="4962525" cy="37211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05926" y="4715193"/>
            <a:ext cx="4985824" cy="4466268"/>
          </a:xfrm>
          <a:prstGeom prst="rect">
            <a:avLst/>
          </a:prstGeom>
          <a:noFill/>
          <a:ln w="9525">
            <a:noFill/>
            <a:miter lim="800000"/>
            <a:headEnd/>
            <a:tailEnd/>
          </a:ln>
          <a:effectLst/>
        </p:spPr>
        <p:txBody>
          <a:bodyPr vert="horz" wrap="square" lIns="92418" tIns="46209" rIns="92418" bIns="4620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0386"/>
            <a:ext cx="2945875" cy="496253"/>
          </a:xfrm>
          <a:prstGeom prst="rect">
            <a:avLst/>
          </a:prstGeom>
          <a:noFill/>
          <a:ln w="9525">
            <a:noFill/>
            <a:miter lim="800000"/>
            <a:headEnd/>
            <a:tailEnd/>
          </a:ln>
          <a:effectLst/>
        </p:spPr>
        <p:txBody>
          <a:bodyPr vert="horz" wrap="square" lIns="92418" tIns="46209" rIns="92418" bIns="46209"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851801" y="9430386"/>
            <a:ext cx="2945874" cy="496253"/>
          </a:xfrm>
          <a:prstGeom prst="rect">
            <a:avLst/>
          </a:prstGeom>
          <a:noFill/>
          <a:ln w="9525">
            <a:noFill/>
            <a:miter lim="800000"/>
            <a:headEnd/>
            <a:tailEnd/>
          </a:ln>
          <a:effectLst/>
        </p:spPr>
        <p:txBody>
          <a:bodyPr vert="horz" wrap="square" lIns="92418" tIns="46209" rIns="92418" bIns="46209" numCol="1" anchor="b" anchorCtr="0" compatLnSpc="1">
            <a:prstTxWarp prst="textNoShape">
              <a:avLst/>
            </a:prstTxWarp>
          </a:bodyPr>
          <a:lstStyle>
            <a:lvl1pPr algn="r">
              <a:defRPr sz="1200"/>
            </a:lvl1pPr>
          </a:lstStyle>
          <a:p>
            <a:pPr>
              <a:defRPr/>
            </a:pPr>
            <a:fld id="{77F9EFC2-B0DD-4BF2-8694-068D2DFD785E}" type="slidenum">
              <a:rPr lang="en-US"/>
              <a:pPr>
                <a:defRPr/>
              </a:pPr>
              <a:t>‹#›</a:t>
            </a:fld>
            <a:endParaRPr lang="en-US"/>
          </a:p>
        </p:txBody>
      </p:sp>
    </p:spTree>
    <p:extLst>
      <p:ext uri="{BB962C8B-B14F-4D97-AF65-F5344CB8AC3E}">
        <p14:creationId xmlns:p14="http://schemas.microsoft.com/office/powerpoint/2010/main" val="13045380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extLst>
      <p:ext uri="{BB962C8B-B14F-4D97-AF65-F5344CB8AC3E}">
        <p14:creationId xmlns:p14="http://schemas.microsoft.com/office/powerpoint/2010/main" val="35057933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defTabSz="924184">
              <a:defRPr/>
            </a:pPr>
            <a:r>
              <a:rPr lang="en-US" dirty="0"/>
              <a:t>Ensure all dates and titles are input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Imagine you have to audit other companies to see if they could have the same issues.</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These questions should start</a:t>
            </a:r>
            <a:r>
              <a:rPr lang="en-US" baseline="0" dirty="0">
                <a:solidFill>
                  <a:srgbClr val="0033CC"/>
                </a:solidFill>
                <a:latin typeface="Arial" charset="0"/>
                <a:cs typeface="Arial" charset="0"/>
                <a:sym typeface="Wingdings" pitchFamily="2" charset="2"/>
              </a:rPr>
              <a:t> with: Do you ensure…………………?</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extLst>
      <p:ext uri="{BB962C8B-B14F-4D97-AF65-F5344CB8AC3E}">
        <p14:creationId xmlns:p14="http://schemas.microsoft.com/office/powerpoint/2010/main" val="3742409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sp>
        <p:nvSpPr>
          <p:cNvPr id="13" name="Footer Placeholder 12"/>
          <p:cNvSpPr>
            <a:spLocks noGrp="1"/>
          </p:cNvSpPr>
          <p:nvPr>
            <p:ph type="ftr" sz="quarter" idx="11"/>
          </p:nvPr>
        </p:nvSpPr>
        <p:spPr/>
        <p:txBody>
          <a:bodyPr/>
          <a:lstStyle/>
          <a:p>
            <a:pPr>
              <a:defRPr/>
            </a:pPr>
            <a:r>
              <a:rPr lang="en-US"/>
              <a:t>Confidential - Not to be shared outside of PDO/PDO contractors </a:t>
            </a:r>
          </a:p>
        </p:txBody>
      </p:sp>
      <p:pic>
        <p:nvPicPr>
          <p:cNvPr id="2" name="Picture 1"/>
          <p:cNvPicPr>
            <a:picLocks noChangeAspect="1"/>
          </p:cNvPicPr>
          <p:nvPr/>
        </p:nvPicPr>
        <p:blipFill>
          <a:blip r:embed="rId3"/>
          <a:stretch>
            <a:fillRect/>
          </a:stretch>
        </p:blipFill>
        <p:spPr>
          <a:xfrm>
            <a:off x="5205656" y="780164"/>
            <a:ext cx="3785944" cy="2133785"/>
          </a:xfrm>
          <a:prstGeom prst="rect">
            <a:avLst/>
          </a:prstGeom>
        </p:spPr>
      </p:pic>
      <p:grpSp>
        <p:nvGrpSpPr>
          <p:cNvPr id="26633" name="Group 131"/>
          <p:cNvGrpSpPr>
            <a:grpSpLocks/>
          </p:cNvGrpSpPr>
          <p:nvPr/>
        </p:nvGrpSpPr>
        <p:grpSpPr bwMode="auto">
          <a:xfrm>
            <a:off x="8496712" y="2209800"/>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5" name="Rectangle 4"/>
          <p:cNvSpPr/>
          <p:nvPr/>
        </p:nvSpPr>
        <p:spPr>
          <a:xfrm>
            <a:off x="148700" y="1616680"/>
            <a:ext cx="4996770" cy="3600986"/>
          </a:xfrm>
          <a:prstGeom prst="rect">
            <a:avLst/>
          </a:prstGeom>
        </p:spPr>
        <p:txBody>
          <a:bodyPr wrap="square">
            <a:spAutoFit/>
          </a:bodyPr>
          <a:lstStyle/>
          <a:p>
            <a:pPr algn="just"/>
            <a:r>
              <a:rPr lang="en-GB" sz="1400" dirty="0">
                <a:latin typeface="Calibri" panose="020F0502020204030204" pitchFamily="34" charset="0"/>
                <a:ea typeface="Calibri" panose="020F0502020204030204" pitchFamily="34" charset="0"/>
                <a:cs typeface="Arial" panose="020B0604020202020204" pitchFamily="34" charset="0"/>
              </a:rPr>
              <a:t>A 3 Ton canter while travelling from harweel to Marmul rolled over while controlling the vehicle to avoid camel hit, slight damage to the vehicle, no injury to the driver and the co-passenger got slight injury on his right arm and he was shifted to PDO Marmul clinic there initial medical management done. Incident informed to ROP, RSST and PDO Detail investigation in progress.</a:t>
            </a:r>
            <a:endParaRPr lang="en-GB" sz="1800" dirty="0">
              <a:latin typeface="Calibri" panose="020F0502020204030204" pitchFamily="34" charset="0"/>
              <a:ea typeface="Calibri" panose="020F0502020204030204" pitchFamily="34" charset="0"/>
              <a:cs typeface="Arial" panose="020B0604020202020204" pitchFamily="34" charset="0"/>
            </a:endParaRPr>
          </a:p>
          <a:p>
            <a:endParaRPr lang="en-GB" sz="1600" dirty="0">
              <a:solidFill>
                <a:srgbClr val="0000FF"/>
              </a:solidFill>
              <a:latin typeface="Calibri" panose="020F0502020204030204" pitchFamily="34" charset="0"/>
              <a:cs typeface="Arial" panose="020B0604020202020204" pitchFamily="34" charset="0"/>
            </a:endParaRPr>
          </a:p>
          <a:p>
            <a:r>
              <a:rPr lang="en-GB" sz="1600" b="1" dirty="0">
                <a:solidFill>
                  <a:srgbClr val="333399"/>
                </a:solidFill>
                <a:latin typeface="Tahoma" pitchFamily="34" charset="0"/>
              </a:rPr>
              <a:t>Your Learning from this incident.. </a:t>
            </a:r>
          </a:p>
          <a:p>
            <a:pPr marL="342900" indent="-342900">
              <a:buFont typeface="Wingdings" panose="05000000000000000000" pitchFamily="2" charset="2"/>
              <a:buChar char="§"/>
            </a:pPr>
            <a:r>
              <a:rPr lang="en-GB" sz="1400" dirty="0">
                <a:latin typeface="Calibri" panose="020F0502020204030204" pitchFamily="34" charset="0"/>
                <a:cs typeface="Arial" panose="020B0604020202020204" pitchFamily="34" charset="0"/>
              </a:rPr>
              <a:t>Always pay attention scan ahead while driving.</a:t>
            </a:r>
          </a:p>
          <a:p>
            <a:pPr marL="342900" indent="-342900">
              <a:buFont typeface="Wingdings" panose="05000000000000000000" pitchFamily="2" charset="2"/>
              <a:buChar char="§"/>
            </a:pPr>
            <a:r>
              <a:rPr lang="en-GB" sz="1400" dirty="0">
                <a:latin typeface="Calibri" panose="020F0502020204030204" pitchFamily="34" charset="0"/>
                <a:cs typeface="Arial" panose="020B0604020202020204" pitchFamily="34" charset="0"/>
              </a:rPr>
              <a:t>Always be updated with surrounding environments.</a:t>
            </a:r>
          </a:p>
          <a:p>
            <a:pPr marL="342900" indent="-342900">
              <a:buFont typeface="Wingdings" panose="05000000000000000000" pitchFamily="2" charset="2"/>
              <a:buChar char="§"/>
            </a:pPr>
            <a:r>
              <a:rPr lang="en-GB" sz="1400" dirty="0">
                <a:latin typeface="Calibri" panose="020F0502020204030204" pitchFamily="34" charset="0"/>
                <a:cs typeface="Arial" panose="020B0604020202020204" pitchFamily="34" charset="0"/>
              </a:rPr>
              <a:t>Always apply defensive driving techniques.</a:t>
            </a:r>
          </a:p>
          <a:p>
            <a:pPr marL="342900" indent="-342900">
              <a:buFont typeface="Wingdings" panose="05000000000000000000" pitchFamily="2" charset="2"/>
              <a:buChar char="§"/>
            </a:pPr>
            <a:r>
              <a:rPr lang="en-GB" sz="1400" dirty="0">
                <a:latin typeface="Calibri" panose="020F0502020204030204" pitchFamily="34" charset="0"/>
                <a:cs typeface="Arial" panose="020B0604020202020204" pitchFamily="34" charset="0"/>
              </a:rPr>
              <a:t>Always pay attention to the traffic warning signs and react accordingly.</a:t>
            </a:r>
          </a:p>
          <a:p>
            <a:pPr marL="342900" indent="-342900">
              <a:buFont typeface="Wingdings" panose="05000000000000000000" pitchFamily="2" charset="2"/>
              <a:buChar char="§"/>
            </a:pPr>
            <a:r>
              <a:rPr lang="en-GB" sz="1400" dirty="0">
                <a:latin typeface="Calibri" panose="020F0502020204030204" pitchFamily="34" charset="0"/>
                <a:cs typeface="Arial" panose="020B0604020202020204" pitchFamily="34" charset="0"/>
              </a:rPr>
              <a:t>Always include all road related hazards in Tool Box Talk with Drivers</a:t>
            </a:r>
            <a:endParaRPr lang="en-US" sz="2000" dirty="0"/>
          </a:p>
        </p:txBody>
      </p:sp>
      <p:sp>
        <p:nvSpPr>
          <p:cNvPr id="7" name="TextBox 6"/>
          <p:cNvSpPr txBox="1"/>
          <p:nvPr/>
        </p:nvSpPr>
        <p:spPr>
          <a:xfrm>
            <a:off x="148700" y="838200"/>
            <a:ext cx="4880500" cy="707886"/>
          </a:xfrm>
          <a:prstGeom prst="rect">
            <a:avLst/>
          </a:prstGeom>
          <a:noFill/>
        </p:spPr>
        <p:txBody>
          <a:bodyPr wrap="square" rtlCol="0">
            <a:spAutoFit/>
          </a:bodyPr>
          <a:lstStyle/>
          <a:p>
            <a:r>
              <a:rPr lang="en-US" sz="1200" b="1" dirty="0">
                <a:solidFill>
                  <a:schemeClr val="accent2"/>
                </a:solidFill>
                <a:latin typeface="+mj-lt"/>
              </a:rPr>
              <a:t>Date: 14.09.2021 Incident Title: HIPO #51</a:t>
            </a:r>
            <a:r>
              <a:rPr lang="en-US" sz="2000" b="1" dirty="0">
                <a:solidFill>
                  <a:schemeClr val="accent2"/>
                </a:solidFill>
                <a:latin typeface="+mj-lt"/>
              </a:rPr>
              <a:t> </a:t>
            </a:r>
          </a:p>
          <a:p>
            <a:r>
              <a:rPr lang="en-US" sz="2000" b="1" dirty="0">
                <a:solidFill>
                  <a:srgbClr val="FF0000"/>
                </a:solidFill>
              </a:rPr>
              <a:t>What happened?</a:t>
            </a:r>
          </a:p>
        </p:txBody>
      </p:sp>
      <p:sp>
        <p:nvSpPr>
          <p:cNvPr id="12" name="TextBox 16">
            <a:extLst>
              <a:ext uri="{FF2B5EF4-FFF2-40B4-BE49-F238E27FC236}">
                <a16:creationId xmlns:a16="http://schemas.microsoft.com/office/drawing/2014/main" id="{4461C62D-F354-4F61-9736-94CE97BF1770}"/>
              </a:ext>
            </a:extLst>
          </p:cNvPr>
          <p:cNvSpPr txBox="1">
            <a:spLocks noChangeArrowheads="1"/>
          </p:cNvSpPr>
          <p:nvPr/>
        </p:nvSpPr>
        <p:spPr bwMode="auto">
          <a:xfrm>
            <a:off x="133460" y="5192048"/>
            <a:ext cx="4724400" cy="584775"/>
          </a:xfrm>
          <a:prstGeom prst="rect">
            <a:avLst/>
          </a:prstGeom>
          <a:solidFill>
            <a:schemeClr val="accent2"/>
          </a:solidFill>
          <a:ln w="9525">
            <a:noFill/>
            <a:miter lim="800000"/>
            <a:headEnd/>
            <a:tailEnd/>
          </a:ln>
        </p:spPr>
        <p:txBody>
          <a:bodyPr wrap="square">
            <a:spAutoFit/>
          </a:bodyPr>
          <a:lstStyle/>
          <a:p>
            <a:pPr algn="ctr" eaLnBrk="1" hangingPunct="1"/>
            <a:r>
              <a:rPr lang="en-US" sz="1600" b="1" dirty="0">
                <a:solidFill>
                  <a:srgbClr val="FFFF00"/>
                </a:solidFill>
                <a:latin typeface="Tahoma" pitchFamily="34" charset="0"/>
              </a:rPr>
              <a:t>Always expect an unexpected on Roads; Be vigilant</a:t>
            </a:r>
          </a:p>
        </p:txBody>
      </p:sp>
      <p:grpSp>
        <p:nvGrpSpPr>
          <p:cNvPr id="21" name="Group 20"/>
          <p:cNvGrpSpPr/>
          <p:nvPr/>
        </p:nvGrpSpPr>
        <p:grpSpPr>
          <a:xfrm>
            <a:off x="5164520" y="3536705"/>
            <a:ext cx="3779363" cy="2021955"/>
            <a:chOff x="7610132" y="4214243"/>
            <a:chExt cx="4246241" cy="1763146"/>
          </a:xfrm>
        </p:grpSpPr>
        <p:pic>
          <p:nvPicPr>
            <p:cNvPr id="22" name="Picture 21"/>
            <p:cNvPicPr>
              <a:picLocks noChangeAspect="1"/>
            </p:cNvPicPr>
            <p:nvPr/>
          </p:nvPicPr>
          <p:blipFill rotWithShape="1">
            <a:blip r:embed="rId4" cstate="print">
              <a:extLst>
                <a:ext uri="{28A0092B-C50C-407E-A947-70E740481C1C}">
                  <a14:useLocalDpi xmlns:a14="http://schemas.microsoft.com/office/drawing/2010/main" val="0"/>
                </a:ext>
              </a:extLst>
            </a:blip>
            <a:srcRect l="20498" t="31516" r="17684" b="7704"/>
            <a:stretch/>
          </p:blipFill>
          <p:spPr>
            <a:xfrm>
              <a:off x="10070105" y="4214243"/>
              <a:ext cx="1786268" cy="1639982"/>
            </a:xfrm>
            <a:prstGeom prst="rect">
              <a:avLst/>
            </a:prstGeom>
          </p:spPr>
        </p:pic>
        <p:pic>
          <p:nvPicPr>
            <p:cNvPr id="23" name="Picture 22"/>
            <p:cNvPicPr>
              <a:picLocks noChangeAspect="1"/>
            </p:cNvPicPr>
            <p:nvPr/>
          </p:nvPicPr>
          <p:blipFill>
            <a:blip r:embed="rId5"/>
            <a:stretch>
              <a:fillRect/>
            </a:stretch>
          </p:blipFill>
          <p:spPr>
            <a:xfrm>
              <a:off x="11399174" y="5458545"/>
              <a:ext cx="457199" cy="518844"/>
            </a:xfrm>
            <a:prstGeom prst="rect">
              <a:avLst/>
            </a:prstGeom>
          </p:spPr>
        </p:pic>
        <p:pic>
          <p:nvPicPr>
            <p:cNvPr id="24" name="Picture 2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610132" y="4214243"/>
              <a:ext cx="2459973" cy="1639982"/>
            </a:xfrm>
            <a:prstGeom prst="rect">
              <a:avLst/>
            </a:prstGeom>
          </p:spPr>
        </p:pic>
      </p:grpSp>
      <p:sp>
        <p:nvSpPr>
          <p:cNvPr id="6" name="TextBox 5"/>
          <p:cNvSpPr txBox="1"/>
          <p:nvPr/>
        </p:nvSpPr>
        <p:spPr>
          <a:xfrm>
            <a:off x="5486400" y="5022771"/>
            <a:ext cx="2060724" cy="461665"/>
          </a:xfrm>
          <a:prstGeom prst="rect">
            <a:avLst/>
          </a:prstGeom>
          <a:noFill/>
        </p:spPr>
        <p:txBody>
          <a:bodyPr wrap="square" rtlCol="0">
            <a:spAutoFit/>
          </a:bodyPr>
          <a:lstStyle/>
          <a:p>
            <a:r>
              <a:rPr lang="en-US" dirty="0">
                <a:solidFill>
                  <a:srgbClr val="FFC000"/>
                </a:solidFill>
              </a:rPr>
              <a:t>Reduce Speed</a:t>
            </a:r>
          </a:p>
        </p:txBody>
      </p:sp>
    </p:spTree>
    <p:extLst>
      <p:ext uri="{BB962C8B-B14F-4D97-AF65-F5344CB8AC3E}">
        <p14:creationId xmlns:p14="http://schemas.microsoft.com/office/powerpoint/2010/main" val="4183193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5078313"/>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eaLnBrk="1" hangingPunct="1">
              <a:defRPr/>
            </a:pPr>
            <a:endParaRPr lang="en-US" sz="1400" dirty="0">
              <a:solidFill>
                <a:srgbClr val="0033CC"/>
              </a:solidFill>
              <a:latin typeface="+mj-lt"/>
              <a:sym typeface="Wingdings" pitchFamily="2" charset="2"/>
            </a:endParaRP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that all your Drivers apply defensive driving technique?</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that your Drivers drive as per the Road conditions?</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that your Drivers are aware about the road hazards?</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that your Drivers have sufficient rest before work?</a:t>
            </a:r>
          </a:p>
          <a:p>
            <a:pPr marL="342900" indent="-342900" eaLnBrk="1" hangingPunct="1">
              <a:buFont typeface="+mj-lt"/>
              <a:buAutoNum type="arabicPeriod"/>
              <a:defRPr/>
            </a:pPr>
            <a:r>
              <a:rPr lang="en-US" sz="1400" dirty="0">
                <a:solidFill>
                  <a:srgbClr val="0070C0"/>
                </a:solidFill>
                <a:latin typeface="+mj-lt"/>
                <a:sym typeface="Wingdings" pitchFamily="2" charset="2"/>
              </a:rPr>
              <a:t>Do you carry out further IVMS data analysis to identify driver behavior and act accordingly?</a:t>
            </a: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r>
              <a:rPr lang="en-US" sz="1000" i="1" dirty="0">
                <a:solidFill>
                  <a:srgbClr val="0033CC"/>
                </a:solidFill>
                <a:latin typeface="+mj-lt"/>
                <a:sym typeface="Wingdings" pitchFamily="2" charset="2"/>
              </a:rPr>
              <a:t>* If the answer is NO to any of the above questions please ensure you take action to correct this finding. </a:t>
            </a:r>
          </a:p>
          <a:p>
            <a:pPr marL="119063" indent="-119063" eaLnBrk="1" hangingPunct="1">
              <a:buFontTx/>
              <a:buChar char="•"/>
              <a:defRPr/>
            </a:pPr>
            <a:endParaRPr lang="en-US" sz="1400" dirty="0">
              <a:solidFill>
                <a:srgbClr val="0033CC"/>
              </a:solidFill>
              <a:latin typeface="+mj-lt"/>
              <a:sym typeface="Wingdings" pitchFamily="2" charset="2"/>
            </a:endParaRPr>
          </a:p>
          <a:p>
            <a:pPr marL="119063" indent="-119063" eaLnBrk="1" hangingPunct="1">
              <a:defRPr/>
            </a:pPr>
            <a:r>
              <a:rPr lang="en-US" sz="1400" dirty="0">
                <a:solidFill>
                  <a:srgbClr val="0033CC"/>
                </a:solidFill>
                <a:latin typeface="+mj-lt"/>
                <a:sym typeface="Wingdings" pitchFamily="2" charset="2"/>
              </a:rPr>
              <a:t>	</a:t>
            </a:r>
          </a:p>
          <a:p>
            <a:pPr marL="119063" indent="-119063" eaLnBrk="1" hangingPunct="1">
              <a:buFontTx/>
              <a:buChar char="•"/>
              <a:defRPr/>
            </a:pPr>
            <a:endParaRPr lang="en-US" sz="1400" dirty="0">
              <a:solidFill>
                <a:srgbClr val="000000"/>
              </a:solidFill>
              <a:latin typeface="Arial" charset="0"/>
            </a:endParaRPr>
          </a:p>
          <a:p>
            <a:pPr marL="119063" indent="-119063" eaLnBrk="1" hangingPunct="1">
              <a:defRPr/>
            </a:pPr>
            <a:endParaRPr lang="en-US" sz="1400" dirty="0">
              <a:solidFill>
                <a:srgbClr val="000000"/>
              </a:solidFill>
              <a:latin typeface="Arial" charset="0"/>
            </a:endParaRPr>
          </a:p>
          <a:p>
            <a:pPr marL="173038" indent="-173038" eaLnBrk="1" hangingPunct="1">
              <a:buFont typeface="Arial" pitchFamily="34" charset="0"/>
              <a:buChar char="•"/>
              <a:defRPr/>
            </a:pPr>
            <a:endParaRPr lang="en-US" sz="800" dirty="0">
              <a:solidFill>
                <a:srgbClr val="000000"/>
              </a:solidFill>
              <a:latin typeface="Arial" charset="0"/>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10" name="Footer Placeholder 9"/>
          <p:cNvSpPr>
            <a:spLocks noGrp="1"/>
          </p:cNvSpPr>
          <p:nvPr>
            <p:ph type="ftr" sz="quarter" idx="11"/>
          </p:nvPr>
        </p:nvSpPr>
        <p:spPr/>
        <p:txBody>
          <a:bodyPr/>
          <a:lstStyle/>
          <a:p>
            <a:pPr>
              <a:defRPr/>
            </a:pPr>
            <a:r>
              <a:rPr lang="en-US"/>
              <a:t>Confidential - Not to be shared outside of PDO/PDO contractors </a:t>
            </a:r>
          </a:p>
        </p:txBody>
      </p:sp>
      <p:sp>
        <p:nvSpPr>
          <p:cNvPr id="11" name="Rectangle 8">
            <a:extLst>
              <a:ext uri="{FF2B5EF4-FFF2-40B4-BE49-F238E27FC236}">
                <a16:creationId xmlns:a16="http://schemas.microsoft.com/office/drawing/2014/main" id="{E0209A7C-F2ED-457D-A489-0B9CE934ABF2}"/>
              </a:ext>
            </a:extLst>
          </p:cNvPr>
          <p:cNvSpPr>
            <a:spLocks noChangeArrowheads="1"/>
          </p:cNvSpPr>
          <p:nvPr/>
        </p:nvSpPr>
        <p:spPr bwMode="auto">
          <a:xfrm>
            <a:off x="1114376" y="874713"/>
            <a:ext cx="4256293" cy="307777"/>
          </a:xfrm>
          <a:prstGeom prst="rect">
            <a:avLst/>
          </a:prstGeom>
          <a:noFill/>
          <a:ln w="9525">
            <a:noFill/>
            <a:miter lim="800000"/>
            <a:headEnd/>
            <a:tailEnd/>
          </a:ln>
        </p:spPr>
        <p:txBody>
          <a:bodyPr wrap="none">
            <a:spAutoFit/>
          </a:bodyPr>
          <a:lstStyle/>
          <a:p>
            <a:pPr marL="114300" indent="-114300" algn="just"/>
            <a:r>
              <a:rPr lang="en-GB" sz="1400" b="1" dirty="0">
                <a:solidFill>
                  <a:srgbClr val="333399"/>
                </a:solidFill>
                <a:latin typeface="Tahoma" pitchFamily="34" charset="0"/>
              </a:rPr>
              <a:t>Date: 14 Sep 21</a:t>
            </a:r>
            <a:r>
              <a:rPr lang="en-US" sz="1400" b="1" dirty="0">
                <a:solidFill>
                  <a:srgbClr val="333399"/>
                </a:solidFill>
                <a:latin typeface="Tahoma" pitchFamily="34" charset="0"/>
              </a:rPr>
              <a:t>       Incident title: HIPO # 51</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Language xmlns="4880e4f8-4b7d-4bdd-91e3-e10d47036eca">English</Language>
    <DocId xmlns="4880e4f8-4b7d-4bdd-91e3-e10d47036eca">92723</DocId>
    <ImageCreateDate xmlns="4880E4F8-4B7D-4BDD-91E3-E10D47036ECA" xsi:nil="true"/>
    <wic_System_Copyright xmlns="http://schemas.microsoft.com/sharepoint/v3/fields"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F8A9904-C4D7-4832-BA97-148614671EBB}"/>
</file>

<file path=customXml/itemProps2.xml><?xml version="1.0" encoding="utf-8"?>
<ds:datastoreItem xmlns:ds="http://schemas.openxmlformats.org/officeDocument/2006/customXml" ds:itemID="{417CDCFD-C2C6-4ECC-85D9-E8AEE3BFF834}">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schemas.microsoft.com/sharepoint/v3"/>
    <ds:schemaRef ds:uri="http://purl.org/dc/term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ACF46C6F-070D-40A4-B21F-D63FE5060A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6783</TotalTime>
  <Words>508</Words>
  <Application>Microsoft Office PowerPoint</Application>
  <PresentationFormat>On-screen Show (4:3)</PresentationFormat>
  <Paragraphs>60</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Tahoma</vt:lpstr>
      <vt:lpstr>Times New Roman</vt:lpstr>
      <vt:lpstr>Wingdings</vt:lpstr>
      <vt:lpstr>Default Design</vt:lpstr>
      <vt:lpstr>PowerPoint Presentation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QA QC Hipo 51</dc:title>
  <dc:creator>MU93647</dc:creator>
  <cp:lastModifiedBy>Balushi, Sumaiya MSE36</cp:lastModifiedBy>
  <cp:revision>636</cp:revision>
  <cp:lastPrinted>2021-10-26T05:51:27Z</cp:lastPrinted>
  <dcterms:created xsi:type="dcterms:W3CDTF">2001-05-03T06:07:08Z</dcterms:created>
  <dcterms:modified xsi:type="dcterms:W3CDTF">2022-09-27T07:03:13Z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