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12" r:id="rId5"/>
    <p:sldId id="275" r:id="rId6"/>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dyamadare, Tendai PDHR1" initials="KTP" lastIdx="5" clrIdx="0">
    <p:extLst>
      <p:ext uri="{19B8F6BF-5375-455C-9EA6-DF929625EA0E}">
        <p15:presenceInfo xmlns:p15="http://schemas.microsoft.com/office/powerpoint/2012/main" userId="S-1-5-21-343818398-1275210071-725345543-1377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6633"/>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57" autoAdjust="0"/>
  </p:normalViewPr>
  <p:slideViewPr>
    <p:cSldViewPr>
      <p:cViewPr varScale="1">
        <p:scale>
          <a:sx n="95" d="100"/>
          <a:sy n="95" d="100"/>
        </p:scale>
        <p:origin x="87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936119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193"/>
            <a:ext cx="4985824" cy="4466268"/>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1304538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505793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742409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3" name="Footer Placeholder 12"/>
          <p:cNvSpPr>
            <a:spLocks noGrp="1"/>
          </p:cNvSpPr>
          <p:nvPr>
            <p:ph type="ftr" sz="quarter" idx="11"/>
          </p:nvPr>
        </p:nvSpPr>
        <p:spPr/>
        <p:txBody>
          <a:bodyPr/>
          <a:lstStyle/>
          <a:p>
            <a:pPr>
              <a:defRPr/>
            </a:pPr>
            <a:r>
              <a:rPr lang="en-US"/>
              <a:t>Confidential - Not to be shared outside of PDO/PDO contractors </a:t>
            </a:r>
          </a:p>
        </p:txBody>
      </p:sp>
      <p:pic>
        <p:nvPicPr>
          <p:cNvPr id="2" name="Picture 1"/>
          <p:cNvPicPr>
            <a:picLocks noChangeAspect="1"/>
          </p:cNvPicPr>
          <p:nvPr/>
        </p:nvPicPr>
        <p:blipFill>
          <a:blip r:embed="rId3"/>
          <a:stretch>
            <a:fillRect/>
          </a:stretch>
        </p:blipFill>
        <p:spPr>
          <a:xfrm>
            <a:off x="5205656" y="780164"/>
            <a:ext cx="3785944" cy="2133785"/>
          </a:xfrm>
          <a:prstGeom prst="rect">
            <a:avLst/>
          </a:prstGeom>
        </p:spPr>
      </p:pic>
      <p:grpSp>
        <p:nvGrpSpPr>
          <p:cNvPr id="26633" name="Group 131"/>
          <p:cNvGrpSpPr>
            <a:grpSpLocks/>
          </p:cNvGrpSpPr>
          <p:nvPr/>
        </p:nvGrpSpPr>
        <p:grpSpPr bwMode="auto">
          <a:xfrm>
            <a:off x="8496712" y="22098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5" name="Rectangle 4"/>
          <p:cNvSpPr/>
          <p:nvPr/>
        </p:nvSpPr>
        <p:spPr>
          <a:xfrm>
            <a:off x="148700" y="1616680"/>
            <a:ext cx="4996770" cy="3600986"/>
          </a:xfrm>
          <a:prstGeom prst="rect">
            <a:avLst/>
          </a:prstGeom>
        </p:spPr>
        <p:txBody>
          <a:bodyPr wrap="square">
            <a:spAutoFit/>
          </a:bodyPr>
          <a:lstStyle/>
          <a:p>
            <a:pPr algn="just"/>
            <a:r>
              <a:rPr lang="en-GB" sz="1400" dirty="0">
                <a:latin typeface="Calibri" panose="020F0502020204030204" pitchFamily="34" charset="0"/>
                <a:ea typeface="Calibri" panose="020F0502020204030204" pitchFamily="34" charset="0"/>
                <a:cs typeface="Arial" panose="020B0604020202020204" pitchFamily="34" charset="0"/>
              </a:rPr>
              <a:t>A 3 Ton canter while travelling from harweel to Marmul rolled over while controlling the vehicle to avoid camel hit, slight damage to the vehicle, no injury to the driver and the co-passenger got slight injury on his right arm and he was shifted to PDO Marmul clinic there initial medical management done. Incident informed to ROP, RSST and PDO Detail investigation in progress.</a:t>
            </a:r>
            <a:endParaRPr lang="en-GB" sz="1800" dirty="0">
              <a:latin typeface="Calibri" panose="020F0502020204030204" pitchFamily="34" charset="0"/>
              <a:ea typeface="Calibri" panose="020F0502020204030204" pitchFamily="34" charset="0"/>
              <a:cs typeface="Arial" panose="020B0604020202020204" pitchFamily="34" charset="0"/>
            </a:endParaRPr>
          </a:p>
          <a:p>
            <a:endParaRPr lang="en-GB" sz="1600" dirty="0">
              <a:solidFill>
                <a:srgbClr val="0000FF"/>
              </a:solidFill>
              <a:latin typeface="Calibri" panose="020F0502020204030204" pitchFamily="34" charset="0"/>
              <a:cs typeface="Arial" panose="020B0604020202020204" pitchFamily="34" charset="0"/>
            </a:endParaRPr>
          </a:p>
          <a:p>
            <a:r>
              <a:rPr lang="en-GB" sz="1600" b="1" dirty="0">
                <a:solidFill>
                  <a:srgbClr val="333399"/>
                </a:solidFill>
                <a:latin typeface="Tahoma" pitchFamily="34" charset="0"/>
              </a:rPr>
              <a:t>Your Learning from this incident.. </a:t>
            </a:r>
          </a:p>
          <a:p>
            <a:pPr marL="342900" indent="-342900">
              <a:buFont typeface="Wingdings" panose="05000000000000000000" pitchFamily="2" charset="2"/>
              <a:buChar char="§"/>
            </a:pPr>
            <a:r>
              <a:rPr lang="en-GB" sz="1400" dirty="0">
                <a:latin typeface="Calibri" panose="020F0502020204030204" pitchFamily="34" charset="0"/>
                <a:cs typeface="Arial" panose="020B0604020202020204" pitchFamily="34" charset="0"/>
              </a:rPr>
              <a:t>Always pay attention scan ahead while driving.</a:t>
            </a:r>
          </a:p>
          <a:p>
            <a:pPr marL="342900" indent="-342900">
              <a:buFont typeface="Wingdings" panose="05000000000000000000" pitchFamily="2" charset="2"/>
              <a:buChar char="§"/>
            </a:pPr>
            <a:r>
              <a:rPr lang="en-GB" sz="1400" dirty="0">
                <a:latin typeface="Calibri" panose="020F0502020204030204" pitchFamily="34" charset="0"/>
                <a:cs typeface="Arial" panose="020B0604020202020204" pitchFamily="34" charset="0"/>
              </a:rPr>
              <a:t>Always be updated with surrounding environments.</a:t>
            </a:r>
          </a:p>
          <a:p>
            <a:pPr marL="342900" indent="-342900">
              <a:buFont typeface="Wingdings" panose="05000000000000000000" pitchFamily="2" charset="2"/>
              <a:buChar char="§"/>
            </a:pPr>
            <a:r>
              <a:rPr lang="en-GB" sz="1400" dirty="0">
                <a:latin typeface="Calibri" panose="020F0502020204030204" pitchFamily="34" charset="0"/>
                <a:cs typeface="Arial" panose="020B0604020202020204" pitchFamily="34" charset="0"/>
              </a:rPr>
              <a:t>Always apply defensive driving techniques.</a:t>
            </a:r>
          </a:p>
          <a:p>
            <a:pPr marL="342900" indent="-342900">
              <a:buFont typeface="Wingdings" panose="05000000000000000000" pitchFamily="2" charset="2"/>
              <a:buChar char="§"/>
            </a:pPr>
            <a:r>
              <a:rPr lang="en-GB" sz="1400" dirty="0">
                <a:latin typeface="Calibri" panose="020F0502020204030204" pitchFamily="34" charset="0"/>
                <a:cs typeface="Arial" panose="020B0604020202020204" pitchFamily="34" charset="0"/>
              </a:rPr>
              <a:t>Always pay attention to the traffic warning signs and react accordingly.</a:t>
            </a:r>
          </a:p>
          <a:p>
            <a:pPr marL="342900" indent="-342900">
              <a:buFont typeface="Wingdings" panose="05000000000000000000" pitchFamily="2" charset="2"/>
              <a:buChar char="§"/>
            </a:pPr>
            <a:r>
              <a:rPr lang="en-GB" sz="1400" dirty="0">
                <a:latin typeface="Calibri" panose="020F0502020204030204" pitchFamily="34" charset="0"/>
                <a:cs typeface="Arial" panose="020B0604020202020204" pitchFamily="34" charset="0"/>
              </a:rPr>
              <a:t>Always include all road related hazards in Tool Box Talk with Drivers</a:t>
            </a:r>
            <a:endParaRPr lang="en-US" sz="2000" dirty="0"/>
          </a:p>
        </p:txBody>
      </p:sp>
      <p:sp>
        <p:nvSpPr>
          <p:cNvPr id="7" name="TextBox 6"/>
          <p:cNvSpPr txBox="1"/>
          <p:nvPr/>
        </p:nvSpPr>
        <p:spPr>
          <a:xfrm>
            <a:off x="148700" y="838200"/>
            <a:ext cx="4880500" cy="707886"/>
          </a:xfrm>
          <a:prstGeom prst="rect">
            <a:avLst/>
          </a:prstGeom>
          <a:noFill/>
        </p:spPr>
        <p:txBody>
          <a:bodyPr wrap="square" rtlCol="0">
            <a:spAutoFit/>
          </a:bodyPr>
          <a:lstStyle/>
          <a:p>
            <a:r>
              <a:rPr lang="en-US" sz="1200" b="1" dirty="0">
                <a:solidFill>
                  <a:schemeClr val="accent2"/>
                </a:solidFill>
                <a:latin typeface="+mj-lt"/>
              </a:rPr>
              <a:t>Date: 14.09.2021 Incident Title: HIPO #51</a:t>
            </a:r>
            <a:r>
              <a:rPr lang="en-US" sz="2000" b="1" dirty="0">
                <a:solidFill>
                  <a:schemeClr val="accent2"/>
                </a:solidFill>
                <a:latin typeface="+mj-lt"/>
              </a:rPr>
              <a:t> </a:t>
            </a:r>
          </a:p>
          <a:p>
            <a:r>
              <a:rPr lang="en-US" sz="2000" b="1" dirty="0">
                <a:solidFill>
                  <a:srgbClr val="FF0000"/>
                </a:solidFill>
              </a:rPr>
              <a:t>What happened?</a:t>
            </a:r>
          </a:p>
        </p:txBody>
      </p:sp>
      <p:sp>
        <p:nvSpPr>
          <p:cNvPr id="12" name="TextBox 16">
            <a:extLst>
              <a:ext uri="{FF2B5EF4-FFF2-40B4-BE49-F238E27FC236}">
                <a16:creationId xmlns:a16="http://schemas.microsoft.com/office/drawing/2014/main" id="{4461C62D-F354-4F61-9736-94CE97BF1770}"/>
              </a:ext>
            </a:extLst>
          </p:cNvPr>
          <p:cNvSpPr txBox="1">
            <a:spLocks noChangeArrowheads="1"/>
          </p:cNvSpPr>
          <p:nvPr/>
        </p:nvSpPr>
        <p:spPr bwMode="auto">
          <a:xfrm>
            <a:off x="133460" y="5192048"/>
            <a:ext cx="4724400" cy="584775"/>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Always expect an unexpected on Roads; Be vigilant</a:t>
            </a:r>
          </a:p>
        </p:txBody>
      </p:sp>
      <p:grpSp>
        <p:nvGrpSpPr>
          <p:cNvPr id="21" name="Group 20"/>
          <p:cNvGrpSpPr/>
          <p:nvPr/>
        </p:nvGrpSpPr>
        <p:grpSpPr>
          <a:xfrm>
            <a:off x="5164520" y="3536705"/>
            <a:ext cx="3779363" cy="2021955"/>
            <a:chOff x="7610132" y="4214243"/>
            <a:chExt cx="4246241" cy="1763146"/>
          </a:xfrm>
        </p:grpSpPr>
        <p:pic>
          <p:nvPicPr>
            <p:cNvPr id="22" name="Picture 21"/>
            <p:cNvPicPr>
              <a:picLocks noChangeAspect="1"/>
            </p:cNvPicPr>
            <p:nvPr/>
          </p:nvPicPr>
          <p:blipFill rotWithShape="1">
            <a:blip r:embed="rId4" cstate="print">
              <a:extLst>
                <a:ext uri="{28A0092B-C50C-407E-A947-70E740481C1C}">
                  <a14:useLocalDpi xmlns:a14="http://schemas.microsoft.com/office/drawing/2010/main" val="0"/>
                </a:ext>
              </a:extLst>
            </a:blip>
            <a:srcRect l="20498" t="31516" r="17684" b="7704"/>
            <a:stretch/>
          </p:blipFill>
          <p:spPr>
            <a:xfrm>
              <a:off x="10070105" y="4214243"/>
              <a:ext cx="1786268" cy="1639982"/>
            </a:xfrm>
            <a:prstGeom prst="rect">
              <a:avLst/>
            </a:prstGeom>
          </p:spPr>
        </p:pic>
        <p:pic>
          <p:nvPicPr>
            <p:cNvPr id="23" name="Picture 22"/>
            <p:cNvPicPr>
              <a:picLocks noChangeAspect="1"/>
            </p:cNvPicPr>
            <p:nvPr/>
          </p:nvPicPr>
          <p:blipFill>
            <a:blip r:embed="rId5"/>
            <a:stretch>
              <a:fillRect/>
            </a:stretch>
          </p:blipFill>
          <p:spPr>
            <a:xfrm>
              <a:off x="11399174" y="5458545"/>
              <a:ext cx="457199" cy="518844"/>
            </a:xfrm>
            <a:prstGeom prst="rect">
              <a:avLst/>
            </a:prstGeom>
          </p:spPr>
        </p:pic>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10132" y="4214243"/>
              <a:ext cx="2459973" cy="1639982"/>
            </a:xfrm>
            <a:prstGeom prst="rect">
              <a:avLst/>
            </a:prstGeom>
          </p:spPr>
        </p:pic>
      </p:grpSp>
      <p:sp>
        <p:nvSpPr>
          <p:cNvPr id="6" name="TextBox 5"/>
          <p:cNvSpPr txBox="1"/>
          <p:nvPr/>
        </p:nvSpPr>
        <p:spPr>
          <a:xfrm>
            <a:off x="5486400" y="5022771"/>
            <a:ext cx="2060724" cy="461665"/>
          </a:xfrm>
          <a:prstGeom prst="rect">
            <a:avLst/>
          </a:prstGeom>
          <a:noFill/>
        </p:spPr>
        <p:txBody>
          <a:bodyPr wrap="square" rtlCol="0">
            <a:spAutoFit/>
          </a:bodyPr>
          <a:lstStyle/>
          <a:p>
            <a:r>
              <a:rPr lang="en-US" dirty="0">
                <a:solidFill>
                  <a:srgbClr val="FFC000"/>
                </a:solidFill>
              </a:rPr>
              <a:t>Reduce Speed</a:t>
            </a:r>
          </a:p>
        </p:txBody>
      </p:sp>
    </p:spTree>
    <p:extLst>
      <p:ext uri="{BB962C8B-B14F-4D97-AF65-F5344CB8AC3E}">
        <p14:creationId xmlns:p14="http://schemas.microsoft.com/office/powerpoint/2010/main" val="4183193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507831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eaLnBrk="1" hangingPunct="1">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all your Drivers apply defensive driving technique?</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your Drivers drive as per the Road conditions?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your Drivers are aware about the road hazards?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your Drivers have sufficient rest before work?</a:t>
            </a:r>
          </a:p>
          <a:p>
            <a:pPr marL="342900" indent="-342900" eaLnBrk="1" hangingPunct="1">
              <a:buFont typeface="+mj-lt"/>
              <a:buAutoNum type="arabicPeriod"/>
              <a:defRPr/>
            </a:pPr>
            <a:r>
              <a:rPr lang="en-US" sz="1400" dirty="0">
                <a:solidFill>
                  <a:srgbClr val="0070C0"/>
                </a:solidFill>
                <a:latin typeface="+mj-lt"/>
                <a:sym typeface="Wingdings" pitchFamily="2" charset="2"/>
              </a:rPr>
              <a:t>Do you carry out further IVMS data analysis to identify driver behavior and act accordingly?</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
        <p:nvSpPr>
          <p:cNvPr id="11" name="Rectangle 8">
            <a:extLst>
              <a:ext uri="{FF2B5EF4-FFF2-40B4-BE49-F238E27FC236}">
                <a16:creationId xmlns:a16="http://schemas.microsoft.com/office/drawing/2014/main" id="{E0209A7C-F2ED-457D-A489-0B9CE934ABF2}"/>
              </a:ext>
            </a:extLst>
          </p:cNvPr>
          <p:cNvSpPr>
            <a:spLocks noChangeArrowheads="1"/>
          </p:cNvSpPr>
          <p:nvPr/>
        </p:nvSpPr>
        <p:spPr bwMode="auto">
          <a:xfrm>
            <a:off x="1114376" y="874713"/>
            <a:ext cx="4256293"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 14 Sep 21</a:t>
            </a:r>
            <a:r>
              <a:rPr lang="en-US" sz="1400" b="1" dirty="0">
                <a:solidFill>
                  <a:srgbClr val="333399"/>
                </a:solidFill>
                <a:latin typeface="Tahoma" pitchFamily="34" charset="0"/>
              </a:rPr>
              <a:t>       Incident title: HIPO # 51</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92723</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22FFAD-6723-4D49-80EA-94843CD20891}"/>
</file>

<file path=customXml/itemProps2.xml><?xml version="1.0" encoding="utf-8"?>
<ds:datastoreItem xmlns:ds="http://schemas.openxmlformats.org/officeDocument/2006/customXml" ds:itemID="{417CDCFD-C2C6-4ECC-85D9-E8AEE3BFF834}">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6783</TotalTime>
  <Words>508</Words>
  <Application>Microsoft Office PowerPoint</Application>
  <PresentationFormat>On-screen Show (4:3)</PresentationFormat>
  <Paragraphs>60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QA QC Hipo 51</dc:title>
  <dc:creator>MU93647</dc:creator>
  <cp:lastModifiedBy>Balushi, Sumaiya MSE36</cp:lastModifiedBy>
  <cp:revision>636</cp:revision>
  <cp:lastPrinted>2021-10-26T05:51:27Z</cp:lastPrinted>
  <dcterms:created xsi:type="dcterms:W3CDTF">2001-05-03T06:07:08Z</dcterms:created>
  <dcterms:modified xsi:type="dcterms:W3CDTF">2022-09-27T07:03:13Z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