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C00"/>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249" autoAdjust="0"/>
  </p:normalViewPr>
  <p:slideViewPr>
    <p:cSldViewPr snapToGrid="0" snapToObjects="1">
      <p:cViewPr varScale="1">
        <p:scale>
          <a:sx n="92" d="100"/>
          <a:sy n="92" d="100"/>
        </p:scale>
        <p:origin x="90" y="24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pPr/>
              <a:t>27/09/2022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p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27/09/2022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27/09/2022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27/09/2022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4119" y="4072128"/>
            <a:ext cx="3658500" cy="2050977"/>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378237" y="2039114"/>
            <a:ext cx="7791263" cy="380104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GB" sz="1400" dirty="0">
                <a:solidFill>
                  <a:srgbClr val="000000"/>
                </a:solidFill>
                <a:latin typeface="Calibri" panose="020F0502020204030204" pitchFamily="34" charset="0"/>
              </a:rPr>
              <a:t>On the 16th September 2021 at approx. 10:15 an OFSAT prime mover and </a:t>
            </a:r>
            <a:r>
              <a:rPr lang="en-GB" sz="1400" dirty="0" err="1">
                <a:solidFill>
                  <a:srgbClr val="000000"/>
                </a:solidFill>
                <a:latin typeface="Calibri" panose="020F0502020204030204" pitchFamily="34" charset="0"/>
              </a:rPr>
              <a:t>lowbed</a:t>
            </a:r>
            <a:r>
              <a:rPr lang="en-GB" sz="1400" dirty="0">
                <a:solidFill>
                  <a:srgbClr val="000000"/>
                </a:solidFill>
                <a:latin typeface="Calibri" panose="020F0502020204030204" pitchFamily="34" charset="0"/>
              </a:rPr>
              <a:t> trailer were transporting an 80t capacity (rough terrain) crane to the old location of Rig 64 which was located in Burhan. When they were approx. 1 km from the old location, the driver and his passenger (crane operator) felt a sudden jerk, unusual noise and the front of the prime mover raised up slightly. After they had stopped, both occupants exited the vehicle to find that the </a:t>
            </a:r>
            <a:r>
              <a:rPr lang="en-GB" sz="1400" dirty="0" err="1">
                <a:solidFill>
                  <a:srgbClr val="000000"/>
                </a:solidFill>
                <a:latin typeface="Calibri" panose="020F0502020204030204" pitchFamily="34" charset="0"/>
              </a:rPr>
              <a:t>lowbed</a:t>
            </a:r>
            <a:r>
              <a:rPr lang="en-GB" sz="1400" dirty="0">
                <a:solidFill>
                  <a:srgbClr val="000000"/>
                </a:solidFill>
                <a:latin typeface="Calibri" panose="020F0502020204030204" pitchFamily="34" charset="0"/>
              </a:rPr>
              <a:t> trailer had disconnected from the prime mover, had fallen to the ground and the restraining chains holding the crane had snapped which allowed the crane to roll forward and off the trailer onto the side of the road</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14300" indent="-114300" algn="just">
              <a:defRPr/>
            </a:pPr>
            <a:r>
              <a:rPr lang="en-US" b="1" dirty="0">
                <a:solidFill>
                  <a:schemeClr val="accent1"/>
                </a:solidFill>
                <a:latin typeface="Tahoma" pitchFamily="34" charset="0"/>
                <a:ea typeface="宋体" panose="02010600030101010101" pitchFamily="2" charset="-122"/>
              </a:rPr>
              <a:t>Your learning from this </a:t>
            </a:r>
            <a:r>
              <a:rPr lang="en-US" b="1">
                <a:solidFill>
                  <a:schemeClr val="accent1"/>
                </a:solidFill>
                <a:latin typeface="Tahoma" pitchFamily="34" charset="0"/>
                <a:ea typeface="宋体" panose="02010600030101010101" pitchFamily="2" charset="-122"/>
              </a:rPr>
              <a:t>incident..</a:t>
            </a:r>
          </a:p>
          <a:p>
            <a:pPr marL="114300" indent="-114300" algn="just">
              <a:defRPr/>
            </a:pPr>
            <a:endParaRPr lang="en-US" b="1" dirty="0">
              <a:solidFill>
                <a:schemeClr val="accent1"/>
              </a:solidFill>
              <a:latin typeface="Tahoma" pitchFamily="34" charset="0"/>
              <a:ea typeface="宋体" panose="02010600030101010101" pitchFamily="2" charset="-122"/>
            </a:endParaRPr>
          </a:p>
          <a:p>
            <a:pPr>
              <a:buFont typeface="Arial" pitchFamily="34" charset="0"/>
              <a:buChar char="•"/>
              <a:defRPr/>
            </a:pPr>
            <a:r>
              <a:rPr lang="en-GB" sz="1400" dirty="0">
                <a:latin typeface="Calibri" panose="020F0502020204030204" pitchFamily="34" charset="0"/>
                <a:cs typeface="Tahoma" pitchFamily="34" charset="0"/>
              </a:rPr>
              <a:t> Always ensure kingpins are inspected and certified.</a:t>
            </a:r>
            <a:endParaRPr lang="en-US" sz="1400" dirty="0">
              <a:latin typeface="Calibri" panose="020F0502020204030204" pitchFamily="34" charset="0"/>
              <a:cs typeface="Tahoma" pitchFamily="34" charset="0"/>
            </a:endParaRPr>
          </a:p>
          <a:p>
            <a:pPr>
              <a:buFont typeface="Arial" pitchFamily="34" charset="0"/>
              <a:buChar char="•"/>
              <a:defRPr/>
            </a:pPr>
            <a:r>
              <a:rPr lang="en-GB" sz="1400" dirty="0">
                <a:latin typeface="Calibri" panose="020F0502020204030204" pitchFamily="34" charset="0"/>
                <a:cs typeface="Tahoma" pitchFamily="34" charset="0"/>
              </a:rPr>
              <a:t>Always ensure to reduce speed if the road condition produces excessive vibrations. </a:t>
            </a:r>
          </a:p>
          <a:p>
            <a:pPr>
              <a:buFont typeface="Arial" pitchFamily="34" charset="0"/>
              <a:buChar char="•"/>
              <a:defRPr/>
            </a:pPr>
            <a:r>
              <a:rPr lang="en-GB" sz="1400" dirty="0">
                <a:latin typeface="Calibri" panose="020F0502020204030204" pitchFamily="34" charset="0"/>
                <a:cs typeface="Tahoma" pitchFamily="34" charset="0"/>
              </a:rPr>
              <a:t>Always report poor road conditions or any other hazards.</a:t>
            </a:r>
          </a:p>
          <a:p>
            <a:pPr>
              <a:buFont typeface="Arial" pitchFamily="34" charset="0"/>
              <a:buChar char="•"/>
              <a:defRPr/>
            </a:pPr>
            <a:r>
              <a:rPr lang="en-GB" sz="1400" dirty="0">
                <a:latin typeface="Calibri" panose="020F0502020204030204" pitchFamily="34" charset="0"/>
                <a:cs typeface="Tahoma" pitchFamily="34" charset="0"/>
              </a:rPr>
              <a:t> Always ensure restrain chains are inspected, in good condition and installed properly.</a:t>
            </a:r>
            <a:endParaRPr lang="en-US" sz="1400" dirty="0">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86116" y="55626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lang="en-GB" sz="1200" b="1" dirty="0">
                <a:solidFill>
                  <a:srgbClr val="4472C4"/>
                </a:solidFill>
                <a:latin typeface="Tahoma" pitchFamily="34" charset="0"/>
              </a:rPr>
              <a:t>16/</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HiPo#53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Released energy</a:t>
            </a:r>
            <a:r>
              <a:rPr kumimoji="0" lang="en-US" sz="1200" b="1" i="0" u="none" strike="noStrike" kern="1200" cap="none" spc="0" normalizeH="0" noProof="0" dirty="0">
                <a:ln>
                  <a:noFill/>
                </a:ln>
                <a:solidFill>
                  <a:prstClr val="black"/>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B4P</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1" y="1171879"/>
            <a:ext cx="628577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All contractors within PDO concession</a:t>
            </a:r>
            <a:endPar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62947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grpSp>
        <p:nvGrpSpPr>
          <p:cNvPr id="16" name="Group 15"/>
          <p:cNvGrpSpPr/>
          <p:nvPr/>
        </p:nvGrpSpPr>
        <p:grpSpPr>
          <a:xfrm>
            <a:off x="8294647" y="1329140"/>
            <a:ext cx="3687972" cy="2139974"/>
            <a:chOff x="3911600" y="68750"/>
            <a:chExt cx="7605486" cy="2200187"/>
          </a:xfrm>
        </p:grpSpPr>
        <p:pic>
          <p:nvPicPr>
            <p:cNvPr id="17" name="Picture 16" descr="H:\Shared drive\OFSAT\HSE Management System\04 Incidents\2021\20210916_MVI_Rig 64_Burhan\Photos\Resize\20210916_12524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1600" y="68750"/>
              <a:ext cx="7605486" cy="2200187"/>
            </a:xfrm>
            <a:prstGeom prst="rect">
              <a:avLst/>
            </a:prstGeom>
            <a:noFill/>
            <a:ln w="9525">
              <a:noFill/>
              <a:miter lim="800000"/>
              <a:headEnd/>
              <a:tailEnd/>
            </a:ln>
          </p:spPr>
        </p:pic>
        <p:cxnSp>
          <p:nvCxnSpPr>
            <p:cNvPr id="18" name="AutoShape 6"/>
            <p:cNvCxnSpPr>
              <a:cxnSpLocks noChangeShapeType="1"/>
            </p:cNvCxnSpPr>
            <p:nvPr/>
          </p:nvCxnSpPr>
          <p:spPr bwMode="auto">
            <a:xfrm>
              <a:off x="7780111" y="1683606"/>
              <a:ext cx="668337" cy="113846"/>
            </a:xfrm>
            <a:prstGeom prst="straightConnector1">
              <a:avLst/>
            </a:prstGeom>
            <a:noFill/>
            <a:ln w="19050">
              <a:solidFill>
                <a:srgbClr val="FFFFFF"/>
              </a:solidFill>
              <a:round/>
              <a:headEnd/>
              <a:tailEnd type="triangle" w="med" len="med"/>
            </a:ln>
          </p:spPr>
        </p:cxnSp>
        <p:sp>
          <p:nvSpPr>
            <p:cNvPr id="19" name="Arc 7"/>
            <p:cNvSpPr>
              <a:spLocks/>
            </p:cNvSpPr>
            <p:nvPr/>
          </p:nvSpPr>
          <p:spPr bwMode="auto">
            <a:xfrm rot="10800000" flipH="1">
              <a:off x="6879772" y="1710817"/>
              <a:ext cx="642256" cy="86635"/>
            </a:xfrm>
            <a:custGeom>
              <a:avLst/>
              <a:gdLst>
                <a:gd name="T0" fmla="*/ 0 w 21600"/>
                <a:gd name="T1" fmla="*/ 0 h 21600"/>
                <a:gd name="T2" fmla="*/ 546100 w 21600"/>
                <a:gd name="T3" fmla="*/ 194310 h 21600"/>
                <a:gd name="T4" fmla="*/ 0 w 21600"/>
                <a:gd name="T5" fmla="*/ 19431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838200" y="138335"/>
            <a:ext cx="10515600" cy="453582"/>
          </a:xfrm>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4" name="Rectangle 8">
            <a:extLst>
              <a:ext uri="{FF2B5EF4-FFF2-40B4-BE49-F238E27FC236}">
                <a16:creationId xmlns:a16="http://schemas.microsoft.com/office/drawing/2014/main" id="{8D0D5A8F-7B19-49E6-B6F1-6FA959CC67B8}"/>
              </a:ext>
            </a:extLst>
          </p:cNvPr>
          <p:cNvSpPr>
            <a:spLocks noChangeArrowheads="1"/>
          </p:cNvSpPr>
          <p:nvPr/>
        </p:nvSpPr>
        <p:spPr bwMode="auto">
          <a:xfrm>
            <a:off x="609134" y="525721"/>
            <a:ext cx="11506666" cy="307777"/>
          </a:xfrm>
          <a:prstGeom prst="rect">
            <a:avLst/>
          </a:prstGeom>
          <a:noFill/>
          <a:ln w="9525">
            <a:noFill/>
            <a:miter lim="800000"/>
            <a:headEnd/>
            <a:tailEnd/>
          </a:ln>
        </p:spPr>
        <p:txBody>
          <a:bodyPr wrap="square">
            <a:spAutoFit/>
          </a:bodyPr>
          <a:lstStyle/>
          <a:p>
            <a:pPr marL="114300" lvl="0" indent="-114300" algn="just">
              <a:defRPr/>
            </a:pPr>
            <a:r>
              <a:rPr lang="en-GB" sz="1400" b="1" dirty="0">
                <a:solidFill>
                  <a:prstClr val="black"/>
                </a:solidFill>
                <a:latin typeface="Tahoma" pitchFamily="34" charset="0"/>
              </a:rPr>
              <a:t>Date:</a:t>
            </a:r>
            <a:r>
              <a:rPr lang="en-GB" sz="1200" b="1" dirty="0">
                <a:solidFill>
                  <a:srgbClr val="4472C4"/>
                </a:solidFill>
                <a:latin typeface="Tahoma" pitchFamily="34" charset="0"/>
              </a:rPr>
              <a:t>16/09/2021</a:t>
            </a:r>
            <a:r>
              <a:rPr lang="en-US" sz="1200" b="1" dirty="0">
                <a:solidFill>
                  <a:srgbClr val="4472C4"/>
                </a:solidFill>
                <a:latin typeface="Tahoma" pitchFamily="34" charset="0"/>
              </a:rPr>
              <a:t>         </a:t>
            </a:r>
            <a:r>
              <a:rPr lang="en-US" sz="1400" b="1" dirty="0">
                <a:solidFill>
                  <a:prstClr val="black"/>
                </a:solidFill>
                <a:latin typeface="Tahoma" pitchFamily="34" charset="0"/>
              </a:rPr>
              <a:t>Incident title: </a:t>
            </a:r>
            <a:r>
              <a:rPr lang="en-US" sz="1200" b="1" dirty="0">
                <a:solidFill>
                  <a:srgbClr val="4472C4"/>
                </a:solidFill>
                <a:latin typeface="Tahoma" pitchFamily="34" charset="0"/>
              </a:rPr>
              <a:t>HiPo#53          </a:t>
            </a:r>
            <a:r>
              <a:rPr lang="en-US" sz="1400" b="1" dirty="0">
                <a:solidFill>
                  <a:prstClr val="black"/>
                </a:solidFill>
                <a:latin typeface="Tahoma" pitchFamily="34" charset="0"/>
              </a:rPr>
              <a:t>Pattern:</a:t>
            </a:r>
            <a:r>
              <a:rPr lang="en-US" sz="1200" b="1" dirty="0">
                <a:solidFill>
                  <a:prstClr val="black"/>
                </a:solidFill>
                <a:latin typeface="Tahoma" pitchFamily="34" charset="0"/>
              </a:rPr>
              <a:t> </a:t>
            </a:r>
            <a:r>
              <a:rPr lang="en-US" sz="1200" b="1" dirty="0">
                <a:solidFill>
                  <a:srgbClr val="4472C4"/>
                </a:solidFill>
                <a:latin typeface="Tahoma" pitchFamily="34" charset="0"/>
              </a:rPr>
              <a:t>Released energy </a:t>
            </a:r>
            <a:r>
              <a:rPr lang="en-US" sz="1400" b="1" dirty="0">
                <a:solidFill>
                  <a:prstClr val="black"/>
                </a:solidFill>
                <a:latin typeface="Tahoma" pitchFamily="34" charset="0"/>
              </a:rPr>
              <a:t>Potential severity: </a:t>
            </a:r>
            <a:r>
              <a:rPr lang="en-US" sz="1200" b="1" dirty="0">
                <a:solidFill>
                  <a:srgbClr val="4472C4"/>
                </a:solidFill>
                <a:latin typeface="Tahoma" pitchFamily="34" charset="0"/>
              </a:rPr>
              <a:t>B4P</a:t>
            </a:r>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kingpins are readily inspected (NDT), visually checked and in good condition?</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drivers and helpers are competent and fully understand load security?</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drivers and journey managers are aware of road hazards reporting process?</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all of your load restrain tackles are compliant to SP 2001, serviceable and in good condition?</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92725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E3B869-C890-44C1-8932-0971C12A47D6}"/>
</file>

<file path=customXml/itemProps2.xml><?xml version="1.0" encoding="utf-8"?>
<ds:datastoreItem xmlns:ds="http://schemas.openxmlformats.org/officeDocument/2006/customXml" ds:itemID="{ECEB1FCF-0E89-482E-A62E-598FF58845D8}">
  <ds:schemaRefs>
    <ds:schemaRef ds:uri="http://schemas.microsoft.com/office/2006/metadata/properties"/>
    <ds:schemaRef ds:uri="http://purl.org/dc/dcmitype/"/>
    <ds:schemaRef ds:uri="3ad483c2-a27c-44cd-acb6-8713d8ff8005"/>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15419</TotalTime>
  <Words>602</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QAQC HiPo#53 BE-OFSAT kingpin failure</dc:title>
  <dc:creator>nazar@umsoman.com</dc:creator>
  <cp:lastModifiedBy>Balushi, Sumaiya MSE36</cp:lastModifiedBy>
  <cp:revision>903</cp:revision>
  <dcterms:created xsi:type="dcterms:W3CDTF">2018-09-24T07:27:56Z</dcterms:created>
  <dcterms:modified xsi:type="dcterms:W3CDTF">2022-09-27T07:18:57Z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