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9"/>
  </p:notesMasterIdLst>
  <p:handoutMasterIdLst>
    <p:handoutMasterId r:id="rId10"/>
  </p:handoutMasterIdLst>
  <p:sldIdLst>
    <p:sldId id="270" r:id="rId6"/>
    <p:sldId id="351" r:id="rId7"/>
    <p:sldId id="213480419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575DF6-DB15-4D87-A827-122D442491E5}" v="2" dt="2026-06-24T10:23:34.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36" autoAdjust="0"/>
    <p:restoredTop sz="96247" autoAdjust="0"/>
  </p:normalViewPr>
  <p:slideViewPr>
    <p:cSldViewPr snapToGrid="0" snapToObjects="1">
      <p:cViewPr varScale="1">
        <p:scale>
          <a:sx n="106" d="100"/>
          <a:sy n="106" d="100"/>
        </p:scale>
        <p:origin x="1128" y="150"/>
      </p:cViewPr>
      <p:guideLst/>
    </p:cSldViewPr>
  </p:slideViewPr>
  <p:notesTextViewPr>
    <p:cViewPr>
      <p:scale>
        <a:sx n="1" d="1"/>
        <a:sy n="1" d="1"/>
      </p:scale>
      <p:origin x="0" y="0"/>
    </p:cViewPr>
  </p:notesTextViewPr>
  <p:sorterViewPr>
    <p:cViewPr varScale="1">
      <p:scale>
        <a:sx n="100" d="100"/>
        <a:sy n="100" d="100"/>
      </p:scale>
      <p:origin x="0" y="-2022"/>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hatri, Hamed DHS" userId="14d80654-ad51-4792-9885-346e82e7db80" providerId="ADAL" clId="{B9B32F78-D49D-445B-8312-43E555AEB7B5}"/>
    <pc:docChg chg="custSel delSld modSld sldOrd">
      <pc:chgData name="Khatri, Hamed DHS" userId="14d80654-ad51-4792-9885-346e82e7db80" providerId="ADAL" clId="{B9B32F78-D49D-445B-8312-43E555AEB7B5}" dt="2026-06-24T10:24:06.434" v="13" actId="1076"/>
      <pc:docMkLst>
        <pc:docMk/>
      </pc:docMkLst>
      <pc:sldChg chg="del">
        <pc:chgData name="Khatri, Hamed DHS" userId="14d80654-ad51-4792-9885-346e82e7db80" providerId="ADAL" clId="{B9B32F78-D49D-445B-8312-43E555AEB7B5}" dt="2026-06-24T10:16:52.349" v="0" actId="47"/>
        <pc:sldMkLst>
          <pc:docMk/>
          <pc:sldMk cId="3358147903" sldId="282"/>
        </pc:sldMkLst>
      </pc:sldChg>
      <pc:sldChg chg="del">
        <pc:chgData name="Khatri, Hamed DHS" userId="14d80654-ad51-4792-9885-346e82e7db80" providerId="ADAL" clId="{B9B32F78-D49D-445B-8312-43E555AEB7B5}" dt="2026-06-24T10:16:52.349" v="0" actId="47"/>
        <pc:sldMkLst>
          <pc:docMk/>
          <pc:sldMk cId="636484790" sldId="308"/>
        </pc:sldMkLst>
      </pc:sldChg>
      <pc:sldChg chg="del">
        <pc:chgData name="Khatri, Hamed DHS" userId="14d80654-ad51-4792-9885-346e82e7db80" providerId="ADAL" clId="{B9B32F78-D49D-445B-8312-43E555AEB7B5}" dt="2026-06-24T10:17:07.725" v="1" actId="47"/>
        <pc:sldMkLst>
          <pc:docMk/>
          <pc:sldMk cId="3821367243" sldId="331"/>
        </pc:sldMkLst>
      </pc:sldChg>
      <pc:sldChg chg="del">
        <pc:chgData name="Khatri, Hamed DHS" userId="14d80654-ad51-4792-9885-346e82e7db80" providerId="ADAL" clId="{B9B32F78-D49D-445B-8312-43E555AEB7B5}" dt="2026-06-24T10:16:52.349" v="0" actId="47"/>
        <pc:sldMkLst>
          <pc:docMk/>
          <pc:sldMk cId="1252605230" sldId="334"/>
        </pc:sldMkLst>
      </pc:sldChg>
      <pc:sldChg chg="del">
        <pc:chgData name="Khatri, Hamed DHS" userId="14d80654-ad51-4792-9885-346e82e7db80" providerId="ADAL" clId="{B9B32F78-D49D-445B-8312-43E555AEB7B5}" dt="2026-06-24T10:16:52.349" v="0" actId="47"/>
        <pc:sldMkLst>
          <pc:docMk/>
          <pc:sldMk cId="3766341829" sldId="335"/>
        </pc:sldMkLst>
      </pc:sldChg>
      <pc:sldChg chg="addSp delSp modSp mod">
        <pc:chgData name="Khatri, Hamed DHS" userId="14d80654-ad51-4792-9885-346e82e7db80" providerId="ADAL" clId="{B9B32F78-D49D-445B-8312-43E555AEB7B5}" dt="2026-06-24T10:21:58.934" v="6" actId="1076"/>
        <pc:sldMkLst>
          <pc:docMk/>
          <pc:sldMk cId="2429660822" sldId="351"/>
        </pc:sldMkLst>
        <pc:spChg chg="add mod">
          <ac:chgData name="Khatri, Hamed DHS" userId="14d80654-ad51-4792-9885-346e82e7db80" providerId="ADAL" clId="{B9B32F78-D49D-445B-8312-43E555AEB7B5}" dt="2026-06-24T10:21:58.934" v="6" actId="1076"/>
          <ac:spMkLst>
            <pc:docMk/>
            <pc:sldMk cId="2429660822" sldId="351"/>
            <ac:spMk id="3" creationId="{73DFE578-048C-10D9-AFFE-AA42533C47F0}"/>
          </ac:spMkLst>
        </pc:spChg>
        <pc:picChg chg="del">
          <ac:chgData name="Khatri, Hamed DHS" userId="14d80654-ad51-4792-9885-346e82e7db80" providerId="ADAL" clId="{B9B32F78-D49D-445B-8312-43E555AEB7B5}" dt="2026-06-24T10:21:50.398" v="4" actId="478"/>
          <ac:picMkLst>
            <pc:docMk/>
            <pc:sldMk cId="2429660822" sldId="351"/>
            <ac:picMk id="2" creationId="{49C83480-07FA-41ED-8967-2820327476A1}"/>
          </ac:picMkLst>
        </pc:picChg>
      </pc:sldChg>
      <pc:sldChg chg="del">
        <pc:chgData name="Khatri, Hamed DHS" userId="14d80654-ad51-4792-9885-346e82e7db80" providerId="ADAL" clId="{B9B32F78-D49D-445B-8312-43E555AEB7B5}" dt="2026-06-24T10:16:52.349" v="0" actId="47"/>
        <pc:sldMkLst>
          <pc:docMk/>
          <pc:sldMk cId="4159925671" sldId="359"/>
        </pc:sldMkLst>
      </pc:sldChg>
      <pc:sldChg chg="del">
        <pc:chgData name="Khatri, Hamed DHS" userId="14d80654-ad51-4792-9885-346e82e7db80" providerId="ADAL" clId="{B9B32F78-D49D-445B-8312-43E555AEB7B5}" dt="2026-06-24T10:17:07.725" v="1" actId="47"/>
        <pc:sldMkLst>
          <pc:docMk/>
          <pc:sldMk cId="656225444" sldId="362"/>
        </pc:sldMkLst>
      </pc:sldChg>
      <pc:sldChg chg="addSp delSp modSp mod ord">
        <pc:chgData name="Khatri, Hamed DHS" userId="14d80654-ad51-4792-9885-346e82e7db80" providerId="ADAL" clId="{B9B32F78-D49D-445B-8312-43E555AEB7B5}" dt="2026-06-24T10:24:06.434" v="13" actId="1076"/>
        <pc:sldMkLst>
          <pc:docMk/>
          <pc:sldMk cId="2133963816" sldId="2134804194"/>
        </pc:sldMkLst>
        <pc:spChg chg="mod">
          <ac:chgData name="Khatri, Hamed DHS" userId="14d80654-ad51-4792-9885-346e82e7db80" providerId="ADAL" clId="{B9B32F78-D49D-445B-8312-43E555AEB7B5}" dt="2026-06-24T10:23:50.146" v="11" actId="1076"/>
          <ac:spMkLst>
            <pc:docMk/>
            <pc:sldMk cId="2133963816" sldId="2134804194"/>
            <ac:spMk id="4" creationId="{B8F5D341-9478-460E-8ACF-8E2BF1B80AC6}"/>
          </ac:spMkLst>
        </pc:spChg>
        <pc:spChg chg="del">
          <ac:chgData name="Khatri, Hamed DHS" userId="14d80654-ad51-4792-9885-346e82e7db80" providerId="ADAL" clId="{B9B32F78-D49D-445B-8312-43E555AEB7B5}" dt="2026-06-24T10:23:30.547" v="7" actId="478"/>
          <ac:spMkLst>
            <pc:docMk/>
            <pc:sldMk cId="2133963816" sldId="2134804194"/>
            <ac:spMk id="13" creationId="{59D43B35-686F-4F9F-AEB7-36497BC783E8}"/>
          </ac:spMkLst>
        </pc:spChg>
        <pc:spChg chg="mod">
          <ac:chgData name="Khatri, Hamed DHS" userId="14d80654-ad51-4792-9885-346e82e7db80" providerId="ADAL" clId="{B9B32F78-D49D-445B-8312-43E555AEB7B5}" dt="2026-06-24T10:23:54.594" v="12" actId="1076"/>
          <ac:spMkLst>
            <pc:docMk/>
            <pc:sldMk cId="2133963816" sldId="2134804194"/>
            <ac:spMk id="14" creationId="{27AC772E-6015-4076-A0DC-005445BF4556}"/>
          </ac:spMkLst>
        </pc:spChg>
        <pc:graphicFrameChg chg="add mod">
          <ac:chgData name="Khatri, Hamed DHS" userId="14d80654-ad51-4792-9885-346e82e7db80" providerId="ADAL" clId="{B9B32F78-D49D-445B-8312-43E555AEB7B5}" dt="2026-06-24T10:23:38.365" v="9" actId="1076"/>
          <ac:graphicFrameMkLst>
            <pc:docMk/>
            <pc:sldMk cId="2133963816" sldId="2134804194"/>
            <ac:graphicFrameMk id="3" creationId="{06F0A26C-B83B-8351-C6BB-1933A9262118}"/>
          </ac:graphicFrameMkLst>
        </pc:graphicFrameChg>
        <pc:picChg chg="mod">
          <ac:chgData name="Khatri, Hamed DHS" userId="14d80654-ad51-4792-9885-346e82e7db80" providerId="ADAL" clId="{B9B32F78-D49D-445B-8312-43E555AEB7B5}" dt="2026-06-24T10:24:06.434" v="13" actId="1076"/>
          <ac:picMkLst>
            <pc:docMk/>
            <pc:sldMk cId="2133963816" sldId="2134804194"/>
            <ac:picMk id="22" creationId="{0AEC1976-4D90-BDDB-6F80-E9F3C7DCD52A}"/>
          </ac:picMkLst>
        </pc:picChg>
      </pc:sldChg>
      <pc:sldChg chg="del">
        <pc:chgData name="Khatri, Hamed DHS" userId="14d80654-ad51-4792-9885-346e82e7db80" providerId="ADAL" clId="{B9B32F78-D49D-445B-8312-43E555AEB7B5}" dt="2026-06-24T10:17:07.725" v="1" actId="47"/>
        <pc:sldMkLst>
          <pc:docMk/>
          <pc:sldMk cId="73386786" sldId="2147376964"/>
        </pc:sldMkLst>
      </pc:sldChg>
      <pc:sldChg chg="del">
        <pc:chgData name="Khatri, Hamed DHS" userId="14d80654-ad51-4792-9885-346e82e7db80" providerId="ADAL" clId="{B9B32F78-D49D-445B-8312-43E555AEB7B5}" dt="2026-06-24T10:16:52.349" v="0" actId="47"/>
        <pc:sldMkLst>
          <pc:docMk/>
          <pc:sldMk cId="155628693" sldId="2147376986"/>
        </pc:sldMkLst>
      </pc:sldChg>
      <pc:sldChg chg="del">
        <pc:chgData name="Khatri, Hamed DHS" userId="14d80654-ad51-4792-9885-346e82e7db80" providerId="ADAL" clId="{B9B32F78-D49D-445B-8312-43E555AEB7B5}" dt="2026-06-24T10:16:52.349" v="0" actId="47"/>
        <pc:sldMkLst>
          <pc:docMk/>
          <pc:sldMk cId="3493486333" sldId="2147376990"/>
        </pc:sldMkLst>
      </pc:sldChg>
      <pc:sldChg chg="del">
        <pc:chgData name="Khatri, Hamed DHS" userId="14d80654-ad51-4792-9885-346e82e7db80" providerId="ADAL" clId="{B9B32F78-D49D-445B-8312-43E555AEB7B5}" dt="2026-06-24T10:16:52.349" v="0" actId="47"/>
        <pc:sldMkLst>
          <pc:docMk/>
          <pc:sldMk cId="511268011" sldId="2147482450"/>
        </pc:sldMkLst>
      </pc:sldChg>
      <pc:sldChg chg="del">
        <pc:chgData name="Khatri, Hamed DHS" userId="14d80654-ad51-4792-9885-346e82e7db80" providerId="ADAL" clId="{B9B32F78-D49D-445B-8312-43E555AEB7B5}" dt="2026-06-24T10:16:52.349" v="0" actId="47"/>
        <pc:sldMkLst>
          <pc:docMk/>
          <pc:sldMk cId="3388664730" sldId="2147482454"/>
        </pc:sldMkLst>
      </pc:sldChg>
      <pc:sldMasterChg chg="delSldLayout">
        <pc:chgData name="Khatri, Hamed DHS" userId="14d80654-ad51-4792-9885-346e82e7db80" providerId="ADAL" clId="{B9B32F78-D49D-445B-8312-43E555AEB7B5}" dt="2026-06-24T10:16:52.349" v="0" actId="47"/>
        <pc:sldMasterMkLst>
          <pc:docMk/>
          <pc:sldMasterMk cId="467511486" sldId="2147483648"/>
        </pc:sldMasterMkLst>
        <pc:sldLayoutChg chg="del">
          <pc:chgData name="Khatri, Hamed DHS" userId="14d80654-ad51-4792-9885-346e82e7db80" providerId="ADAL" clId="{B9B32F78-D49D-445B-8312-43E555AEB7B5}" dt="2026-06-24T10:16:52.349" v="0" actId="47"/>
          <pc:sldLayoutMkLst>
            <pc:docMk/>
            <pc:sldMasterMk cId="467511486" sldId="2147483648"/>
            <pc:sldLayoutMk cId="2754905862" sldId="214748366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err="1">
                <a:ln>
                  <a:noFill/>
                </a:ln>
                <a:solidFill>
                  <a:srgbClr val="000000"/>
                </a:solidFill>
                <a:effectLst/>
                <a:uLnTx/>
                <a:uFillTx/>
                <a:latin typeface="Times New Roman" pitchFamily="18" charset="0"/>
                <a:ea typeface="+mn-ea"/>
                <a:cs typeface="+mn-cs"/>
              </a:rPr>
              <a:t>Mr</a:t>
            </a: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 Musleh image on the top right will change according to incident pattern, MSE3 will provide you with the image as per the pattern</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What happened: A short description should be provided without mentioning names of contractors or individuals.  You should include, what happened, to who (by job title) and what injuries this resulted in.  Nothing more!</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Initial Finding: Four to five bullet points highlighting the initial main findings from the investigation.  Remember the target audience is the front-line staff so this should be written in simple terms in a way that everyone can understand.</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Learnings: Four to five learning message in the form of questionnaires linked with initial findings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learning point you want to get across</a:t>
            </a: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E756A-71C4-4EF9-8F7C-B1FF48E661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742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dirty="0"/>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4F6AEF2-20D4-7547-BF78-1F3F36FB60DC}" type="datetimeFigureOut">
              <a:rPr lang="en-US" smtClean="0"/>
              <a:t>24/06/2026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3230707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6AEF2-20D4-7547-BF78-1F3F36FB60DC}" type="datetimeFigureOut">
              <a:rPr lang="en-US" smtClean="0"/>
              <a:t>24/06/2026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450967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F6AEF2-20D4-7547-BF78-1F3F36FB60DC}" type="datetimeFigureOut">
              <a:rPr lang="en-US" smtClean="0"/>
              <a:t>24/06/2026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946938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F6AEF2-20D4-7547-BF78-1F3F36FB60DC}" type="datetimeFigureOut">
              <a:rPr lang="en-US" smtClean="0"/>
              <a:t>24/06/2026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4109514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24/06/2026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642414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F6AEF2-20D4-7547-BF78-1F3F36FB60DC}" type="datetimeFigureOut">
              <a:rPr lang="en-US" smtClean="0"/>
              <a:t>24/06/2026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355931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F6AEF2-20D4-7547-BF78-1F3F36FB60DC}" type="datetimeFigureOut">
              <a:rPr lang="en-US" smtClean="0"/>
              <a:t>24/06/2026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1105915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F6AEF2-20D4-7547-BF78-1F3F36FB60DC}" type="datetimeFigureOut">
              <a:rPr lang="en-US" smtClean="0"/>
              <a:t>24/06/2026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905375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F6AEF2-20D4-7547-BF78-1F3F36FB60DC}" type="datetimeFigureOut">
              <a:rPr lang="en-US" smtClean="0"/>
              <a:t>24/06/2026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1559798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6AEF2-20D4-7547-BF78-1F3F36FB60DC}" type="datetimeFigureOut">
              <a:rPr lang="en-US" smtClean="0"/>
              <a:t>24/06/2026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617017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F6AEF2-20D4-7547-BF78-1F3F36FB60DC}" type="datetimeFigureOut">
              <a:rPr lang="en-US" smtClean="0"/>
              <a:t>24/06/2026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3040861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e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6AEF2-20D4-7547-BF78-1F3F36FB60DC}" type="datetimeFigureOut">
              <a:rPr lang="en-US" smtClean="0"/>
              <a:t>24/06/2026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F64E4-CF39-E842-A871-400C57C21E39}" type="slidenum">
              <a:rPr lang="en-US" smtClean="0"/>
              <a:t>‹#›</a:t>
            </a:fld>
            <a:endParaRPr lang="en-US"/>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2" y="0"/>
            <a:ext cx="386367"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6" y="6117536"/>
            <a:ext cx="2340723"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24721200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377" rtl="0" eaLnBrk="1" latinLnBrk="0" hangingPunct="1">
        <a:lnSpc>
          <a:spcPct val="90000"/>
        </a:lnSpc>
        <a:spcBef>
          <a:spcPct val="0"/>
        </a:spcBef>
        <a:buNone/>
        <a:defRPr sz="4400" kern="1200">
          <a:solidFill>
            <a:schemeClr val="tx1"/>
          </a:solidFill>
          <a:latin typeface="Gill Sans"/>
          <a:ea typeface="+mj-ea"/>
          <a:cs typeface="+mj-cs"/>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Gill Sans Light"/>
          <a:ea typeface="+mn-ea"/>
          <a:cs typeface="+mn-cs"/>
        </a:defRPr>
      </a:lvl1pPr>
      <a:lvl2pPr marL="685783" indent="-228594" algn="l" defTabSz="914377" rtl="0" eaLnBrk="1" latinLnBrk="0" hangingPunct="1">
        <a:lnSpc>
          <a:spcPct val="90000"/>
        </a:lnSpc>
        <a:spcBef>
          <a:spcPts val="500"/>
        </a:spcBef>
        <a:buFont typeface="Arial"/>
        <a:buChar char="•"/>
        <a:defRPr sz="2400" kern="1200">
          <a:solidFill>
            <a:schemeClr val="tx1"/>
          </a:solidFill>
          <a:latin typeface="Gill Sans Light"/>
          <a:ea typeface="+mn-ea"/>
          <a:cs typeface="+mn-cs"/>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Gill Sans Light"/>
          <a:ea typeface="+mn-ea"/>
          <a:cs typeface="+mn-cs"/>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Gill Sans Light"/>
          <a:ea typeface="+mn-ea"/>
          <a:cs typeface="+mn-cs"/>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Gill Sans Ligh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0B5064C-BEC7-E125-81C6-01085C4FF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5469" y="1844219"/>
            <a:ext cx="2282511" cy="2137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6C7246DC-E64B-81F5-DD54-BAA43C7886D1}"/>
              </a:ext>
            </a:extLst>
          </p:cNvPr>
          <p:cNvPicPr>
            <a:picLocks noChangeAspect="1"/>
          </p:cNvPicPr>
          <p:nvPr/>
        </p:nvPicPr>
        <p:blipFill>
          <a:blip r:embed="rId4"/>
          <a:stretch>
            <a:fillRect/>
          </a:stretch>
        </p:blipFill>
        <p:spPr>
          <a:xfrm>
            <a:off x="9455818" y="4086337"/>
            <a:ext cx="2261814" cy="1908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15"/>
          <p:cNvSpPr>
            <a:spLocks noGrp="1" noChangeArrowheads="1"/>
          </p:cNvSpPr>
          <p:nvPr>
            <p:ph type="title"/>
          </p:nvPr>
        </p:nvSpPr>
        <p:spPr bwMode="auto">
          <a:xfrm>
            <a:off x="1916638" y="77218"/>
            <a:ext cx="9629463" cy="535531"/>
          </a:xfrm>
          <a:prstGeom prst="rect">
            <a:avLst/>
          </a:prstGeom>
          <a:solidFill>
            <a:srgbClr val="FFC000"/>
          </a:solidFill>
          <a:ln w="9525">
            <a:noFill/>
            <a:miter lim="800000"/>
            <a:headEnd/>
            <a:tailEnd/>
          </a:ln>
        </p:spPr>
        <p:txBody>
          <a:bodyPr wrap="square">
            <a:spAutoFit/>
          </a:bodyPr>
          <a:lstStyle/>
          <a:p>
            <a:pPr algn="ctr"/>
            <a:r>
              <a:rPr lang="en-GB" sz="3200" b="1" dirty="0">
                <a:solidFill>
                  <a:schemeClr val="tx1">
                    <a:lumMod val="85000"/>
                    <a:lumOff val="15000"/>
                  </a:schemeClr>
                </a:solidFill>
                <a:latin typeface="Calibri" pitchFamily="34" charset="0"/>
                <a:cs typeface="Calibri" pitchFamily="34" charset="0"/>
              </a:rPr>
              <a:t>Learning From Incident - </a:t>
            </a:r>
            <a:r>
              <a:rPr lang="en-GB" sz="3200" b="1" dirty="0">
                <a:solidFill>
                  <a:srgbClr val="FF0000"/>
                </a:solidFill>
                <a:latin typeface="Calibri" pitchFamily="34" charset="0"/>
                <a:cs typeface="Calibri" pitchFamily="34" charset="0"/>
              </a:rPr>
              <a:t>First Alert</a:t>
            </a:r>
            <a:endParaRPr lang="en-GB" sz="2800" b="1" dirty="0">
              <a:solidFill>
                <a:srgbClr val="FF0000"/>
              </a:solidFill>
              <a:latin typeface="Calibri" pitchFamily="34" charset="0"/>
              <a:cs typeface="Calibri" pitchFamily="34" charset="0"/>
            </a:endParaRPr>
          </a:p>
        </p:txBody>
      </p:sp>
      <p:sp>
        <p:nvSpPr>
          <p:cNvPr id="7" name="Rectangle 17"/>
          <p:cNvSpPr>
            <a:spLocks noChangeArrowheads="1"/>
          </p:cNvSpPr>
          <p:nvPr/>
        </p:nvSpPr>
        <p:spPr bwMode="auto">
          <a:xfrm>
            <a:off x="373375" y="1693576"/>
            <a:ext cx="1917958"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What happened:</a:t>
            </a:r>
          </a:p>
        </p:txBody>
      </p:sp>
      <p:graphicFrame>
        <p:nvGraphicFramePr>
          <p:cNvPr id="13" name="Table 12"/>
          <p:cNvGraphicFramePr>
            <a:graphicFrameLocks noGrp="1"/>
          </p:cNvGraphicFramePr>
          <p:nvPr/>
        </p:nvGraphicFramePr>
        <p:xfrm>
          <a:off x="1916638" y="652190"/>
          <a:ext cx="9629463" cy="762000"/>
        </p:xfrm>
        <a:graphic>
          <a:graphicData uri="http://schemas.openxmlformats.org/drawingml/2006/table">
            <a:tbl>
              <a:tblPr firstRow="1" bandRow="1">
                <a:tableStyleId>{5C22544A-7EE6-4342-B048-85BDC9FD1C3A}</a:tableStyleId>
              </a:tblPr>
              <a:tblGrid>
                <a:gridCol w="1236475">
                  <a:extLst>
                    <a:ext uri="{9D8B030D-6E8A-4147-A177-3AD203B41FA5}">
                      <a16:colId xmlns:a16="http://schemas.microsoft.com/office/drawing/2014/main" val="4136576419"/>
                    </a:ext>
                  </a:extLst>
                </a:gridCol>
                <a:gridCol w="1138071">
                  <a:extLst>
                    <a:ext uri="{9D8B030D-6E8A-4147-A177-3AD203B41FA5}">
                      <a16:colId xmlns:a16="http://schemas.microsoft.com/office/drawing/2014/main" val="425046032"/>
                    </a:ext>
                  </a:extLst>
                </a:gridCol>
                <a:gridCol w="1160050">
                  <a:extLst>
                    <a:ext uri="{9D8B030D-6E8A-4147-A177-3AD203B41FA5}">
                      <a16:colId xmlns:a16="http://schemas.microsoft.com/office/drawing/2014/main" val="4255786960"/>
                    </a:ext>
                  </a:extLst>
                </a:gridCol>
                <a:gridCol w="2421122">
                  <a:extLst>
                    <a:ext uri="{9D8B030D-6E8A-4147-A177-3AD203B41FA5}">
                      <a16:colId xmlns:a16="http://schemas.microsoft.com/office/drawing/2014/main" val="2009492886"/>
                    </a:ext>
                  </a:extLst>
                </a:gridCol>
                <a:gridCol w="1169510">
                  <a:extLst>
                    <a:ext uri="{9D8B030D-6E8A-4147-A177-3AD203B41FA5}">
                      <a16:colId xmlns:a16="http://schemas.microsoft.com/office/drawing/2014/main" val="1090560065"/>
                    </a:ext>
                  </a:extLst>
                </a:gridCol>
                <a:gridCol w="2504235">
                  <a:extLst>
                    <a:ext uri="{9D8B030D-6E8A-4147-A177-3AD203B41FA5}">
                      <a16:colId xmlns:a16="http://schemas.microsoft.com/office/drawing/2014/main" val="4048325790"/>
                    </a:ext>
                  </a:extLst>
                </a:gridCol>
              </a:tblGrid>
              <a:tr h="285766">
                <a:tc>
                  <a:txBody>
                    <a:bodyPr/>
                    <a:lstStyle/>
                    <a:p>
                      <a:r>
                        <a:rPr lang="en-US" sz="1400" dirty="0">
                          <a:solidFill>
                            <a:schemeClr val="tx1"/>
                          </a:solidFill>
                          <a:latin typeface="+mj-lt"/>
                        </a:rPr>
                        <a:t>PIM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1168420</a:t>
                      </a:r>
                    </a:p>
                  </a:txBody>
                  <a:tcPr>
                    <a:solidFill>
                      <a:schemeClr val="accent1">
                        <a:lumMod val="20000"/>
                        <a:lumOff val="8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mj-lt"/>
                          <a:ea typeface="+mn-ea"/>
                          <a:cs typeface="+mn-cs"/>
                        </a:rPr>
                        <a:t>Date &amp; Time</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18.07.2024, 12:40 PM</a:t>
                      </a:r>
                    </a:p>
                  </a:txBody>
                  <a:tcPr>
                    <a:solidFill>
                      <a:schemeClr val="accent1">
                        <a:lumMod val="20000"/>
                        <a:lumOff val="8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Location</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Lekhwair</a:t>
                      </a:r>
                    </a:p>
                  </a:txBody>
                  <a:tcPr>
                    <a:solidFill>
                      <a:schemeClr val="accent1">
                        <a:lumMod val="20000"/>
                        <a:lumOff val="80000"/>
                      </a:schemeClr>
                    </a:solidFill>
                  </a:tcPr>
                </a:tc>
                <a:extLst>
                  <a:ext uri="{0D108BD9-81ED-4DB2-BD59-A6C34878D82A}">
                    <a16:rowId xmlns:a16="http://schemas.microsoft.com/office/drawing/2014/main" val="3806748105"/>
                  </a:ext>
                </a:extLst>
              </a:tr>
              <a:tr h="285766">
                <a:tc>
                  <a:txBody>
                    <a:bodyPr/>
                    <a:lstStyle/>
                    <a:p>
                      <a:r>
                        <a:rPr lang="en-US" sz="1400" b="1" kern="1200" dirty="0">
                          <a:solidFill>
                            <a:schemeClr val="tx1"/>
                          </a:solidFill>
                          <a:latin typeface="+mj-lt"/>
                          <a:ea typeface="+mn-ea"/>
                          <a:cs typeface="+mn-cs"/>
                        </a:rPr>
                        <a:t>Incident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LTI#10</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Category</a:t>
                      </a:r>
                    </a:p>
                  </a:txBody>
                  <a:tcPr/>
                </a:tc>
                <a:tc>
                  <a:txBody>
                    <a:bodyPr/>
                    <a:lstStyle/>
                    <a:p>
                      <a:pPr marL="0" algn="l" defTabSz="914377" rtl="0" eaLnBrk="1" latinLnBrk="0" hangingPunct="1"/>
                      <a:r>
                        <a:rPr lang="en-US" sz="1300" b="0" kern="1200" dirty="0">
                          <a:solidFill>
                            <a:schemeClr val="dk1"/>
                          </a:solidFill>
                          <a:latin typeface="+mn-lt"/>
                          <a:ea typeface="+mn-ea"/>
                          <a:cs typeface="+mn-cs"/>
                        </a:rPr>
                        <a:t>Drop object </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Activity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2121"/>
                          </a:solidFill>
                          <a:effectLst/>
                          <a:uLnTx/>
                          <a:uFillTx/>
                          <a:latin typeface="Calibri" panose="020F0502020204030204" pitchFamily="34" charset="0"/>
                          <a:ea typeface="+mn-ea"/>
                          <a:cs typeface="+mn-cs"/>
                        </a:rPr>
                        <a:t>RIH 9” 5/8 casing and making up  landing joint </a:t>
                      </a:r>
                      <a:endParaRPr lang="en-US" sz="1200" kern="1200" dirty="0">
                        <a:solidFill>
                          <a:schemeClr val="tx1"/>
                        </a:solidFill>
                        <a:latin typeface="+mn-lt"/>
                        <a:ea typeface="+mn-ea"/>
                        <a:cs typeface="+mn-cs"/>
                      </a:endParaRPr>
                    </a:p>
                  </a:txBody>
                  <a:tcPr/>
                </a:tc>
                <a:extLst>
                  <a:ext uri="{0D108BD9-81ED-4DB2-BD59-A6C34878D82A}">
                    <a16:rowId xmlns:a16="http://schemas.microsoft.com/office/drawing/2014/main" val="2836305567"/>
                  </a:ext>
                </a:extLst>
              </a:tr>
            </a:tbl>
          </a:graphicData>
        </a:graphic>
      </p:graphicFrame>
      <p:sp>
        <p:nvSpPr>
          <p:cNvPr id="18" name="Rectangle 17"/>
          <p:cNvSpPr>
            <a:spLocks noChangeArrowheads="1"/>
          </p:cNvSpPr>
          <p:nvPr/>
        </p:nvSpPr>
        <p:spPr bwMode="auto">
          <a:xfrm>
            <a:off x="1916638" y="1394155"/>
            <a:ext cx="9629463" cy="338554"/>
          </a:xfrm>
          <a:prstGeom prst="rect">
            <a:avLst/>
          </a:prstGeom>
          <a:solidFill>
            <a:srgbClr val="FFCC00"/>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a:t>
            </a:r>
            <a:r>
              <a:rPr kumimoji="0" lang="en-US" sz="1600" b="1" i="0" u="none" strike="noStrike" kern="1200" cap="none" spc="0" normalizeH="0" baseline="0" noProof="0" dirty="0">
                <a:ln>
                  <a:noFill/>
                </a:ln>
                <a:solidFill>
                  <a:srgbClr val="0D38B3"/>
                </a:solidFill>
                <a:effectLst/>
                <a:uLnTx/>
                <a:uFillTx/>
                <a:latin typeface="Calibri Light" panose="020F0302020204030204"/>
                <a:ea typeface="+mn-ea"/>
                <a:cs typeface="Calibri" pitchFamily="34" charset="0"/>
              </a:rPr>
              <a:t> </a:t>
            </a:r>
            <a:r>
              <a:rPr kumimoji="0" lang="en-US" sz="16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Audience: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Drilling &amp; Operations</a:t>
            </a:r>
          </a:p>
        </p:txBody>
      </p:sp>
      <p:sp>
        <p:nvSpPr>
          <p:cNvPr id="22" name="TextBox 21">
            <a:extLst>
              <a:ext uri="{FF2B5EF4-FFF2-40B4-BE49-F238E27FC236}">
                <a16:creationId xmlns:a16="http://schemas.microsoft.com/office/drawing/2014/main" id="{D947B715-5C32-4379-84C8-46A5B939CA2A}"/>
              </a:ext>
            </a:extLst>
          </p:cNvPr>
          <p:cNvSpPr txBox="1"/>
          <p:nvPr/>
        </p:nvSpPr>
        <p:spPr>
          <a:xfrm>
            <a:off x="2508088" y="6621713"/>
            <a:ext cx="536568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Light" panose="020F0302020204030204"/>
                <a:ea typeface="+mn-ea"/>
                <a:cs typeface="+mn-cs"/>
              </a:rPr>
              <a:t>In case of an emergency please call PDO Emergency Number (Toll Free): </a:t>
            </a:r>
            <a:r>
              <a:rPr kumimoji="0" lang="en-US" altLang="en-US" sz="1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2467-5555</a:t>
            </a:r>
            <a:endParaRPr kumimoji="0" lang="en-US" sz="1400" b="1" i="0" u="none" strike="noStrike" kern="1200" cap="none" spc="0" normalizeH="0" baseline="0" noProof="0" dirty="0">
              <a:ln>
                <a:noFill/>
              </a:ln>
              <a:solidFill>
                <a:srgbClr val="58595B"/>
              </a:solidFill>
              <a:effectLst/>
              <a:uLnTx/>
              <a:uFillTx/>
              <a:latin typeface="Calibri Light" panose="020F0302020204030204"/>
              <a:ea typeface="+mn-ea"/>
              <a:cs typeface="+mn-cs"/>
            </a:endParaRPr>
          </a:p>
        </p:txBody>
      </p:sp>
      <p:sp>
        <p:nvSpPr>
          <p:cNvPr id="32" name="TextBox 31">
            <a:extLst>
              <a:ext uri="{FF2B5EF4-FFF2-40B4-BE49-F238E27FC236}">
                <a16:creationId xmlns:a16="http://schemas.microsoft.com/office/drawing/2014/main" id="{C0A5CFB7-AB08-402F-A488-07B19E9AD9F7}"/>
              </a:ext>
            </a:extLst>
          </p:cNvPr>
          <p:cNvSpPr txBox="1"/>
          <p:nvPr/>
        </p:nvSpPr>
        <p:spPr>
          <a:xfrm rot="16200000">
            <a:off x="-145372" y="763334"/>
            <a:ext cx="1333077" cy="253916"/>
          </a:xfrm>
          <a:prstGeom prst="rect">
            <a:avLst/>
          </a:prstGeom>
          <a:noFill/>
        </p:spPr>
        <p:txBody>
          <a:bodyPr wrap="square" lIns="68580" tIns="34290" rIns="68580" bIns="3429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Calibri" panose="020F0502020204030204"/>
                <a:ea typeface="+mn-ea"/>
                <a:cs typeface="+mn-cs"/>
              </a:rPr>
              <a:t>Prevent</a:t>
            </a:r>
          </a:p>
        </p:txBody>
      </p:sp>
      <p:sp>
        <p:nvSpPr>
          <p:cNvPr id="36" name="Rectangle 17">
            <a:extLst>
              <a:ext uri="{FF2B5EF4-FFF2-40B4-BE49-F238E27FC236}">
                <a16:creationId xmlns:a16="http://schemas.microsoft.com/office/drawing/2014/main" id="{6EF339D8-4E46-422C-8BFC-03E46E35F858}"/>
              </a:ext>
            </a:extLst>
          </p:cNvPr>
          <p:cNvSpPr>
            <a:spLocks noChangeArrowheads="1"/>
          </p:cNvSpPr>
          <p:nvPr/>
        </p:nvSpPr>
        <p:spPr bwMode="auto">
          <a:xfrm>
            <a:off x="422090" y="3166068"/>
            <a:ext cx="1917958"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Initial Findings:</a:t>
            </a:r>
          </a:p>
        </p:txBody>
      </p:sp>
      <p:sp>
        <p:nvSpPr>
          <p:cNvPr id="2" name="TextBox 1">
            <a:extLst>
              <a:ext uri="{FF2B5EF4-FFF2-40B4-BE49-F238E27FC236}">
                <a16:creationId xmlns:a16="http://schemas.microsoft.com/office/drawing/2014/main" id="{D6D21A8C-30CC-4548-8EF8-499FFD5D7726}"/>
              </a:ext>
            </a:extLst>
          </p:cNvPr>
          <p:cNvSpPr txBox="1"/>
          <p:nvPr/>
        </p:nvSpPr>
        <p:spPr>
          <a:xfrm>
            <a:off x="422090" y="6074482"/>
            <a:ext cx="8694898" cy="584775"/>
          </a:xfrm>
          <a:prstGeom prst="rect">
            <a:avLst/>
          </a:prstGeom>
          <a:solidFill>
            <a:schemeClr val="accent5"/>
          </a:solidFill>
        </p:spPr>
        <p:txBody>
          <a:bodyPr wrap="square" rtlCol="0">
            <a:spAutoFit/>
          </a:bodyPr>
          <a:lstStyle/>
          <a:p>
            <a:pPr marL="0" marR="2936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Always be aware of potential drop object while making up circulating head and ensure secondary retention in place</a:t>
            </a:r>
          </a:p>
        </p:txBody>
      </p:sp>
      <p:pic>
        <p:nvPicPr>
          <p:cNvPr id="5" name="Picture 4" descr="Logo&#10;&#10;Description automatically generated">
            <a:extLst>
              <a:ext uri="{FF2B5EF4-FFF2-40B4-BE49-F238E27FC236}">
                <a16:creationId xmlns:a16="http://schemas.microsoft.com/office/drawing/2014/main" id="{9B097645-209D-4B2F-B121-5A6FFC203D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201" y="140517"/>
            <a:ext cx="1800761" cy="1405756"/>
          </a:xfrm>
          <a:prstGeom prst="rect">
            <a:avLst/>
          </a:prstGeom>
        </p:spPr>
      </p:pic>
      <p:sp>
        <p:nvSpPr>
          <p:cNvPr id="14" name="TextBox 13">
            <a:extLst>
              <a:ext uri="{FF2B5EF4-FFF2-40B4-BE49-F238E27FC236}">
                <a16:creationId xmlns:a16="http://schemas.microsoft.com/office/drawing/2014/main" id="{4FB0979E-4BE4-B968-DB5D-14DFE1BF7DD5}"/>
              </a:ext>
            </a:extLst>
          </p:cNvPr>
          <p:cNvSpPr txBox="1"/>
          <p:nvPr/>
        </p:nvSpPr>
        <p:spPr>
          <a:xfrm>
            <a:off x="283959" y="3465046"/>
            <a:ext cx="8953421" cy="1015663"/>
          </a:xfrm>
          <a:prstGeom prst="rect">
            <a:avLst/>
          </a:prstGeom>
          <a:noFill/>
        </p:spPr>
        <p:txBody>
          <a:bodyPr wrap="square">
            <a:spAutoFit/>
          </a:bodyPr>
          <a:lstStyle/>
          <a:p>
            <a:pPr marL="0" marR="521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Swivel was not secured with secondary retention while making up the landing joint</a:t>
            </a:r>
          </a:p>
          <a:p>
            <a:pPr marL="0" marR="521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visual inspection of the swivel failed to recognize the potential hazard of the swivel disengaging from the hammer union.</a:t>
            </a:r>
          </a:p>
          <a:p>
            <a:pPr marL="0" marR="521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watch man on the MEWP to check on the swivel functionality left before completing the task. </a:t>
            </a:r>
          </a:p>
          <a:p>
            <a:pPr marL="0" marR="521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Team failed to recognize the potential drops of the swivel although it was hammered onto the circulating head prior to PU the L/Joint.</a:t>
            </a:r>
          </a:p>
          <a:p>
            <a:pPr marL="0" marR="521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SOP for RIH 9-5/8 casing did not cover the Rig up steps of the circulating head. </a:t>
            </a:r>
          </a:p>
        </p:txBody>
      </p:sp>
      <p:sp>
        <p:nvSpPr>
          <p:cNvPr id="19" name="TextBox 18">
            <a:extLst>
              <a:ext uri="{FF2B5EF4-FFF2-40B4-BE49-F238E27FC236}">
                <a16:creationId xmlns:a16="http://schemas.microsoft.com/office/drawing/2014/main" id="{DC694FA2-FD8D-08C8-4637-D9737BFCF521}"/>
              </a:ext>
            </a:extLst>
          </p:cNvPr>
          <p:cNvSpPr txBox="1"/>
          <p:nvPr/>
        </p:nvSpPr>
        <p:spPr>
          <a:xfrm>
            <a:off x="283959" y="4856651"/>
            <a:ext cx="8879284" cy="1107996"/>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How do you e</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nsure to re-evaluate the setup process for circulating assembly methods  for 9-5/8 casing in safe manner ?</a:t>
            </a:r>
            <a:endPar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How do you ensure Procedures are reviewed and Lessons are captured and translated in the SOP and Risk Assessments?</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How do you c</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ontinuously assess all potential dynamic line of fire hazards while working</a:t>
            </a: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How do you ensure  Mustae’ed is implemented in effective manner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How do you ensure that potential drop hazards are identified and secondary retention are installed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p:txBody>
      </p:sp>
      <p:sp>
        <p:nvSpPr>
          <p:cNvPr id="10" name="Rectangle 9">
            <a:extLst>
              <a:ext uri="{FF2B5EF4-FFF2-40B4-BE49-F238E27FC236}">
                <a16:creationId xmlns:a16="http://schemas.microsoft.com/office/drawing/2014/main" id="{07DB3BD6-152C-38F1-3EDA-0768F9DA214F}"/>
              </a:ext>
            </a:extLst>
          </p:cNvPr>
          <p:cNvSpPr>
            <a:spLocks noChangeArrowheads="1"/>
          </p:cNvSpPr>
          <p:nvPr/>
        </p:nvSpPr>
        <p:spPr bwMode="auto">
          <a:xfrm>
            <a:off x="394208" y="2012095"/>
            <a:ext cx="884317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2121"/>
                </a:solidFill>
                <a:effectLst/>
                <a:uLnTx/>
                <a:uFillTx/>
                <a:latin typeface="Calibri" panose="020F0502020204030204" pitchFamily="34" charset="0"/>
                <a:ea typeface="+mn-ea"/>
                <a:cs typeface="+mn-cs"/>
              </a:rPr>
              <a:t>On July 18th, at approximately 12:40 pm, the operation involved Running in Hole (RIH) a 9 5/8" casing along with the landing joint in preparation for a cementing job. To facilitate smooth landing at the desired depth and to enable circulation, the team decided to set up a circulating head along with the swivel. The swivel assembly stopped against the Top Drive bails, while the hammer union connection continued rotating. Unexpectedly, the swivel assembly disengaged from the hammer union connection dropping approximately 11 meters, striking the power tong body and the Floorman on the right forearm.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2121"/>
                </a:solidFill>
                <a:effectLst/>
                <a:uLnTx/>
                <a:uFillTx/>
                <a:latin typeface="Calibri" panose="020F0502020204030204" pitchFamily="34" charset="0"/>
                <a:ea typeface="+mn-ea"/>
                <a:cs typeface="+mn-cs"/>
              </a:rPr>
              <a:t>The Floorman received immediate medical attention from the Rig Medic X-ray revealed fracture of forearm close to the wrist area.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12121"/>
              </a:solidFill>
              <a:effectLst/>
              <a:uLnTx/>
              <a:uFillTx/>
              <a:latin typeface="Calibri" panose="020F0502020204030204" pitchFamily="34" charset="0"/>
              <a:ea typeface="+mn-ea"/>
              <a:cs typeface="+mn-cs"/>
            </a:endParaRPr>
          </a:p>
        </p:txBody>
      </p:sp>
      <p:sp>
        <p:nvSpPr>
          <p:cNvPr id="12" name="Rectangle 17">
            <a:extLst>
              <a:ext uri="{FF2B5EF4-FFF2-40B4-BE49-F238E27FC236}">
                <a16:creationId xmlns:a16="http://schemas.microsoft.com/office/drawing/2014/main" id="{5642A6FF-645F-80EC-3C98-065225795553}"/>
              </a:ext>
            </a:extLst>
          </p:cNvPr>
          <p:cNvSpPr>
            <a:spLocks noChangeArrowheads="1"/>
          </p:cNvSpPr>
          <p:nvPr/>
        </p:nvSpPr>
        <p:spPr bwMode="auto">
          <a:xfrm>
            <a:off x="289180" y="4597368"/>
            <a:ext cx="3056225"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Engagement Questions: </a:t>
            </a:r>
          </a:p>
        </p:txBody>
      </p:sp>
      <p:sp>
        <p:nvSpPr>
          <p:cNvPr id="64" name="Freeform 132">
            <a:extLst>
              <a:ext uri="{FF2B5EF4-FFF2-40B4-BE49-F238E27FC236}">
                <a16:creationId xmlns:a16="http://schemas.microsoft.com/office/drawing/2014/main" id="{54EEFF28-5A0A-E4EB-56C3-5B689A4DBEA9}"/>
              </a:ext>
            </a:extLst>
          </p:cNvPr>
          <p:cNvSpPr/>
          <p:nvPr/>
        </p:nvSpPr>
        <p:spPr bwMode="auto">
          <a:xfrm>
            <a:off x="11202894" y="5553081"/>
            <a:ext cx="422225" cy="337456"/>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grpSp>
        <p:nvGrpSpPr>
          <p:cNvPr id="3" name="Group 131">
            <a:extLst>
              <a:ext uri="{FF2B5EF4-FFF2-40B4-BE49-F238E27FC236}">
                <a16:creationId xmlns:a16="http://schemas.microsoft.com/office/drawing/2014/main" id="{D307952B-4367-5072-10BD-09D49DBBBF9C}"/>
              </a:ext>
            </a:extLst>
          </p:cNvPr>
          <p:cNvGrpSpPr>
            <a:grpSpLocks/>
          </p:cNvGrpSpPr>
          <p:nvPr/>
        </p:nvGrpSpPr>
        <p:grpSpPr bwMode="auto">
          <a:xfrm>
            <a:off x="11202894" y="3225962"/>
            <a:ext cx="316678" cy="449991"/>
            <a:chOff x="3504" y="544"/>
            <a:chExt cx="2287" cy="1855"/>
          </a:xfrm>
        </p:grpSpPr>
        <p:sp>
          <p:nvSpPr>
            <p:cNvPr id="6" name="Line 129">
              <a:extLst>
                <a:ext uri="{FF2B5EF4-FFF2-40B4-BE49-F238E27FC236}">
                  <a16:creationId xmlns:a16="http://schemas.microsoft.com/office/drawing/2014/main" id="{C7B2CDDE-E0C6-4EF7-0EB1-FDF4F43A9893}"/>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 name="Line 130">
              <a:extLst>
                <a:ext uri="{FF2B5EF4-FFF2-40B4-BE49-F238E27FC236}">
                  <a16:creationId xmlns:a16="http://schemas.microsoft.com/office/drawing/2014/main" id="{513104D7-33BC-4015-1D62-209850F996D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296422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4161973"/>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Enhance the Usage of Musta’ed Program On daily basis along with thorough reviews </a:t>
            </a:r>
          </a:p>
          <a:p>
            <a:pPr marL="342900" indent="-342900">
              <a:buFont typeface="+mj-lt"/>
              <a:buAutoNum type="arabicPeriod"/>
              <a:defRPr/>
            </a:pPr>
            <a:r>
              <a:rPr lang="en-US" sz="1600" dirty="0">
                <a:latin typeface="Calibri" panose="020F0502020204030204" pitchFamily="34" charset="0"/>
                <a:sym typeface="Wingdings" pitchFamily="2" charset="2"/>
              </a:rPr>
              <a:t>Conduct and review all possible set ups of having temporary Pipe Work at height </a:t>
            </a: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Verify the integrity of the controls during site visits and engagement</a:t>
            </a:r>
          </a:p>
          <a:p>
            <a:pPr marL="342900" indent="-342900">
              <a:buFont typeface="+mj-lt"/>
              <a:buAutoNum type="arabicPeriod"/>
              <a:defRPr/>
            </a:pPr>
            <a:r>
              <a:rPr lang="en-US" sz="1600" dirty="0">
                <a:latin typeface="Calibri" panose="020F0502020204030204" pitchFamily="34" charset="0"/>
                <a:sym typeface="Wingdings" pitchFamily="2" charset="2"/>
              </a:rPr>
              <a:t>continuously assess all potential dynamic line of fire hazards while working</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marL="285750" indent="-285750">
              <a:lnSpc>
                <a:spcPct val="107000"/>
              </a:lnSpc>
              <a:spcBef>
                <a:spcPts val="200"/>
              </a:spcBef>
              <a:spcAft>
                <a:spcPts val="200"/>
              </a:spcAft>
              <a:buFont typeface="Wingdings" panose="05000000000000000000" pitchFamily="2" charset="2"/>
              <a:buChar char="ü"/>
            </a:pPr>
            <a:endParaRPr lang="en-US" sz="1600" dirty="0">
              <a:effectLst/>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18-07-2024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1168420</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DROPS/LOF</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C4P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73DFE578-048C-10D9-AFFE-AA42533C47F0}"/>
              </a:ext>
            </a:extLst>
          </p:cNvPr>
          <p:cNvSpPr/>
          <p:nvPr/>
        </p:nvSpPr>
        <p:spPr>
          <a:xfrm>
            <a:off x="291776" y="5098761"/>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8390FAF-D385-25F9-C08F-D4EE1B79A511}"/>
              </a:ext>
            </a:extLst>
          </p:cNvPr>
          <p:cNvPicPr>
            <a:picLocks noChangeAspect="1"/>
          </p:cNvPicPr>
          <p:nvPr/>
        </p:nvPicPr>
        <p:blipFill>
          <a:blip r:embed="rId3"/>
          <a:stretch>
            <a:fillRect/>
          </a:stretch>
        </p:blipFill>
        <p:spPr>
          <a:xfrm>
            <a:off x="244421" y="3960893"/>
            <a:ext cx="3718535" cy="1908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2">
            <a:extLst>
              <a:ext uri="{FF2B5EF4-FFF2-40B4-BE49-F238E27FC236}">
                <a16:creationId xmlns:a16="http://schemas.microsoft.com/office/drawing/2014/main" id="{B1B2F449-EC06-C4B7-1FDB-4DEE1345A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422" y="1655247"/>
            <a:ext cx="3662702" cy="2137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42281" y="1699010"/>
            <a:ext cx="7791263" cy="4278094"/>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في 18 يوليو، في حوالي الساعة 12:40 ظهرًا، تضمنت العملية تشغيل غلاف مقاس 9 5/8 بوصة (</a:t>
            </a:r>
            <a:r>
              <a:rPr lang="en-US" altLang="zh-CN" sz="1400" b="1" dirty="0">
                <a:latin typeface="Sakkal Majalla" panose="02000000000000000000" pitchFamily="2" charset="-78"/>
                <a:ea typeface="宋体" panose="02010600030101010101" pitchFamily="2" charset="-122"/>
                <a:cs typeface="Sakkal Majalla" panose="02000000000000000000" pitchFamily="2" charset="-78"/>
              </a:rPr>
              <a:t>RIH) </a:t>
            </a: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مع وصلة الهبوط استعدادًا لمهمة التثبيت. لتسهيل الهبوط السلس على العمق المطلوب ولتمكين أثناء الدوران، قرر الفريق إعداد رأس دوار جنبًا إلى جنب مع المحور الدوار. توقفت المجموعة الدوارة مقابل كفالات المحرك العلوي، بينما استمرت وصلة المطرقة في الدوران بشكل غير متوقع، انفصلت المجموعة الدوارة عن وصلة المطرقة التي هبطت حوالي 11 مترًا. ضرب جسم ملقط الطاقة والرجل الأرضي على الساعد الأيمن. </a:t>
            </a:r>
          </a:p>
          <a:p>
            <a:pPr marL="0" marR="0" lvl="0" indent="0" algn="r" defTabSz="914400" rtl="1" eaLnBrk="1" fontAlgn="auto" latinLnBrk="0" hangingPunct="1">
              <a:lnSpc>
                <a:spcPct val="100000"/>
              </a:lnSpc>
              <a:spcBef>
                <a:spcPts val="0"/>
              </a:spcBef>
              <a:spcAft>
                <a:spcPts val="0"/>
              </a:spcAft>
              <a:buClrTx/>
              <a:buSzTx/>
              <a:buFontTx/>
              <a:buNone/>
              <a:tabLst/>
              <a:defRPr/>
            </a:pP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تلقى </a:t>
            </a:r>
            <a:r>
              <a:rPr lang="en-US" altLang="zh-CN" sz="1400" b="1" dirty="0">
                <a:latin typeface="Sakkal Majalla" panose="02000000000000000000" pitchFamily="2" charset="-78"/>
                <a:ea typeface="宋体" panose="02010600030101010101" pitchFamily="2" charset="-122"/>
                <a:cs typeface="Sakkal Majalla" panose="02000000000000000000" pitchFamily="2" charset="-78"/>
              </a:rPr>
              <a:t>Floorman </a:t>
            </a: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رعاية طبية فورية من </a:t>
            </a:r>
            <a:r>
              <a:rPr lang="en-US" altLang="zh-CN" sz="1400" b="1" dirty="0">
                <a:latin typeface="Sakkal Majalla" panose="02000000000000000000" pitchFamily="2" charset="-78"/>
                <a:ea typeface="宋体" panose="02010600030101010101" pitchFamily="2" charset="-122"/>
                <a:cs typeface="Sakkal Majalla" panose="02000000000000000000" pitchFamily="2" charset="-78"/>
              </a:rPr>
              <a:t>Rig Medic </a:t>
            </a: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وكشفت الأشعة السينية عن كسر في الساعد بالقرب من منطقة المعصم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6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indent="-228600" algn="r" defTabSz="457200" rtl="1">
              <a:lnSpc>
                <a:spcPct val="150000"/>
              </a:lnSpc>
              <a:buFont typeface="Wingdings" panose="05000000000000000000" pitchFamily="2" charset="2"/>
              <a:buChar char="§"/>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لم يتم تأمين الدوران بالاحتفاظ الثانوي أثناء تكوين وصلة الهبوط</a:t>
            </a: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ف</a:t>
            </a:r>
            <a:r>
              <a:rPr lang="ar-EG" sz="1400" b="1" dirty="0">
                <a:latin typeface="Sakkal Majalla" panose="02000000000000000000" pitchFamily="2" charset="-78"/>
                <a:ea typeface="宋体" panose="02010600030101010101" pitchFamily="2" charset="-122"/>
                <a:cs typeface="Sakkal Majalla" panose="02000000000000000000" pitchFamily="2" charset="-78"/>
              </a:rPr>
              <a:t>شل الفحص البصري للمحور الدوار في التعرف على الخطر المحتمل لفصل القطب عن وصلة المطرقة</a:t>
            </a:r>
            <a:r>
              <a:rPr lang="ar-OM" sz="1400" b="1" dirty="0">
                <a:latin typeface="Sakkal Majalla" panose="02000000000000000000" pitchFamily="2" charset="-78"/>
                <a:ea typeface="宋体" panose="02010600030101010101" pitchFamily="2" charset="-122"/>
                <a:cs typeface="Sakkal Majalla" panose="02000000000000000000" pitchFamily="2" charset="-78"/>
              </a:rPr>
              <a:t>.</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فشل الفريق في التعرف على القطرات المحتملة للمحور الدوار على الرغم من أنه تم طرقه على الرأس الدائري قبل</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لم يغطي إجراء التشغيل المعياري (</a:t>
            </a:r>
            <a:r>
              <a:rPr lang="en-US" sz="1400" b="1" dirty="0">
                <a:latin typeface="Sakkal Majalla" panose="02000000000000000000" pitchFamily="2" charset="-78"/>
                <a:ea typeface="宋体" panose="02010600030101010101" pitchFamily="2" charset="-122"/>
                <a:cs typeface="Sakkal Majalla" panose="02000000000000000000" pitchFamily="2" charset="-78"/>
              </a:rPr>
              <a:t>SOP) </a:t>
            </a:r>
            <a:r>
              <a:rPr lang="ar-OM" sz="1400" b="1" dirty="0">
                <a:latin typeface="Sakkal Majalla" panose="02000000000000000000" pitchFamily="2" charset="-78"/>
                <a:ea typeface="宋体" panose="02010600030101010101" pitchFamily="2" charset="-122"/>
                <a:cs typeface="Sakkal Majalla" panose="02000000000000000000" pitchFamily="2" charset="-78"/>
              </a:rPr>
              <a:t>الخاص بغلاف </a:t>
            </a:r>
            <a:r>
              <a:rPr lang="en-US" sz="1400" b="1" dirty="0">
                <a:latin typeface="Sakkal Majalla" panose="02000000000000000000" pitchFamily="2" charset="-78"/>
                <a:ea typeface="宋体" panose="02010600030101010101" pitchFamily="2" charset="-122"/>
                <a:cs typeface="Sakkal Majalla" panose="02000000000000000000" pitchFamily="2" charset="-78"/>
              </a:rPr>
              <a:t>RIH 9-5/8 </a:t>
            </a:r>
            <a:r>
              <a:rPr lang="ar-OM" sz="1400" b="1" dirty="0">
                <a:latin typeface="Sakkal Majalla" panose="02000000000000000000" pitchFamily="2" charset="-78"/>
                <a:ea typeface="宋体" panose="02010600030101010101" pitchFamily="2" charset="-122"/>
                <a:cs typeface="Sakkal Majalla" panose="02000000000000000000" pitchFamily="2" charset="-78"/>
              </a:rPr>
              <a:t>خطوات تجهيز الرأس الدائرية</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EG" sz="1400" b="1" dirty="0">
                <a:latin typeface="Sakkal Majalla" panose="02000000000000000000" pitchFamily="2" charset="-78"/>
                <a:ea typeface="宋体" panose="02010600030101010101" pitchFamily="2" charset="-122"/>
                <a:cs typeface="Sakkal Majalla" panose="02000000000000000000" pitchFamily="2" charset="-78"/>
              </a:rPr>
              <a:t>التأكد من إعادة تقييم عملية الإعداد لطرق التجميع المتداولة للغلاف 9-5/8 بطريقة آمنة</a:t>
            </a:r>
            <a:r>
              <a:rPr lang="ar-OM" sz="1400" b="1" dirty="0">
                <a:latin typeface="Sakkal Majalla" panose="02000000000000000000" pitchFamily="2" charset="-78"/>
                <a:ea typeface="宋体" panose="02010600030101010101" pitchFamily="2" charset="-122"/>
                <a:cs typeface="Sakkal Majalla" panose="02000000000000000000" pitchFamily="2" charset="-78"/>
              </a:rPr>
              <a:t>.</a:t>
            </a: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 تأكد من مراجعة الإجراءات واستقاء الدروس وترجمتها في إجراءات التشغيل القياسية وتقييمات المخاطر</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التقييم المستمر لجميع الخطوط الديناميكية المحتملة لمخاطر الحريق أثناء العمل</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ضمان تنفيذ </a:t>
            </a:r>
            <a:r>
              <a:rPr lang="en-US" sz="1400" b="1" dirty="0" err="1">
                <a:latin typeface="Sakkal Majalla" panose="02000000000000000000" pitchFamily="2" charset="-78"/>
                <a:ea typeface="宋体" panose="02010600030101010101" pitchFamily="2" charset="-122"/>
                <a:cs typeface="Sakkal Majalla" panose="02000000000000000000" pitchFamily="2" charset="-78"/>
              </a:rPr>
              <a:t>Muste'ed</a:t>
            </a:r>
            <a:r>
              <a:rPr lang="en-US" sz="1400" b="1" dirty="0">
                <a:latin typeface="Sakkal Majalla" panose="02000000000000000000" pitchFamily="2" charset="-78"/>
                <a:ea typeface="宋体" panose="02010600030101010101" pitchFamily="2" charset="-122"/>
                <a:cs typeface="Sakkal Majalla" panose="02000000000000000000" pitchFamily="2" charset="-78"/>
              </a:rPr>
              <a:t> </a:t>
            </a:r>
            <a:r>
              <a:rPr lang="ar-OM" sz="1400" b="1" dirty="0">
                <a:latin typeface="Sakkal Majalla" panose="02000000000000000000" pitchFamily="2" charset="-78"/>
                <a:ea typeface="宋体" panose="02010600030101010101" pitchFamily="2" charset="-122"/>
                <a:cs typeface="Sakkal Majalla" panose="02000000000000000000" pitchFamily="2" charset="-78"/>
              </a:rPr>
              <a:t>بطريقة فعالة</a:t>
            </a:r>
            <a:endParaRPr lang="en-US" sz="1400" b="1" dirty="0">
              <a:latin typeface="Sakkal Majalla" panose="02000000000000000000" pitchFamily="2" charset="-78"/>
              <a:ea typeface="宋体" panose="02010600030101010101" pitchFamily="2" charset="-122"/>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OM" sz="1400" b="1" dirty="0">
                <a:latin typeface="Sakkal Majalla" panose="02000000000000000000" pitchFamily="2" charset="-78"/>
                <a:ea typeface="宋体" panose="02010600030101010101" pitchFamily="2" charset="-122"/>
                <a:cs typeface="Sakkal Majalla" panose="02000000000000000000" pitchFamily="2" charset="-78"/>
              </a:rPr>
              <a:t>تأكد من تحديد مخاطر السقوط المحتملة وتركيب الاحتفاظ الثانوي</a:t>
            </a:r>
          </a:p>
        </p:txBody>
      </p:sp>
      <p:sp>
        <p:nvSpPr>
          <p:cNvPr id="14" name="Rectangle 13">
            <a:extLst>
              <a:ext uri="{FF2B5EF4-FFF2-40B4-BE49-F238E27FC236}">
                <a16:creationId xmlns:a16="http://schemas.microsoft.com/office/drawing/2014/main" id="{27AC772E-6015-4076-A0DC-005445BF4556}"/>
              </a:ext>
            </a:extLst>
          </p:cNvPr>
          <p:cNvSpPr/>
          <p:nvPr/>
        </p:nvSpPr>
        <p:spPr>
          <a:xfrm>
            <a:off x="5423764" y="137102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b="1" dirty="0">
                <a:solidFill>
                  <a:schemeClr val="accent1"/>
                </a:solidFill>
                <a:latin typeface="Sakkal Majalla" panose="02000000000000000000" pitchFamily="2" charset="-78"/>
                <a:cs typeface="Sakkal Majalla" panose="02000000000000000000" pitchFamily="2" charset="-78"/>
              </a:rPr>
              <a:t>الفئة المستهدفة:</a:t>
            </a:r>
            <a:r>
              <a:rPr lang="en-US" b="1" dirty="0">
                <a:solidFill>
                  <a:schemeClr val="accent1"/>
                </a:solidFill>
                <a:latin typeface="Sakkal Majalla" panose="02000000000000000000" pitchFamily="2" charset="-78"/>
                <a:cs typeface="Sakkal Majalla" panose="02000000000000000000" pitchFamily="2" charset="-78"/>
              </a:rPr>
              <a:t>  </a:t>
            </a:r>
            <a:r>
              <a:rPr lang="ar-OM" b="1" dirty="0">
                <a:solidFill>
                  <a:schemeClr val="accent1"/>
                </a:solidFill>
                <a:latin typeface="Sakkal Majalla" panose="02000000000000000000" pitchFamily="2" charset="-78"/>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1" y="0"/>
            <a:ext cx="12192000" cy="532596"/>
          </a:xfrm>
          <a:prstGeom prst="rect">
            <a:avLst/>
          </a:prstGeom>
          <a:solidFill>
            <a:srgbClr val="FF0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1314455" y="6332761"/>
            <a:ext cx="7791263" cy="369332"/>
          </a:xfrm>
          <a:prstGeom prst="rect">
            <a:avLst/>
          </a:prstGeom>
          <a:solidFill>
            <a:schemeClr val="accent1"/>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OM" b="1" dirty="0">
                <a:solidFill>
                  <a:srgbClr val="FFFC00"/>
                </a:solidFill>
                <a:latin typeface="Sakkal Majalla" panose="02000000000000000000" pitchFamily="2" charset="-78"/>
                <a:cs typeface="Sakkal Majalla" panose="02000000000000000000" pitchFamily="2" charset="-78"/>
              </a:rPr>
              <a:t>كن دائمًا على دراية باحتمالية سقوط الجسم أثناء تشكيل الرأس الدائري وتأكد من الاحتفاظ الثانوي في مكانه</a:t>
            </a:r>
            <a:endParaRPr kumimoji="0" lang="ar-OM" b="1" i="0" u="none" strike="noStrike" kern="1200" cap="none" spc="0" normalizeH="0" baseline="0" noProof="0" dirty="0">
              <a:ln>
                <a:noFill/>
              </a:ln>
              <a:solidFill>
                <a:srgbClr val="FFFC00"/>
              </a:solidFill>
              <a:effectLst/>
              <a:uLnTx/>
              <a:uFillTx/>
              <a:latin typeface="Sakkal Majalla" panose="02000000000000000000" pitchFamily="2" charset="-78"/>
              <a:cs typeface="Sakkal Majalla" panose="02000000000000000000" pitchFamily="2" charset="-78"/>
            </a:endParaRPr>
          </a:p>
        </p:txBody>
      </p:sp>
      <p:grpSp>
        <p:nvGrpSpPr>
          <p:cNvPr id="10" name="Group 131">
            <a:extLst>
              <a:ext uri="{FF2B5EF4-FFF2-40B4-BE49-F238E27FC236}">
                <a16:creationId xmlns:a16="http://schemas.microsoft.com/office/drawing/2014/main" id="{D2AC029F-E326-4A86-60B2-942DF78EBDEF}"/>
              </a:ext>
            </a:extLst>
          </p:cNvPr>
          <p:cNvGrpSpPr>
            <a:grpSpLocks/>
          </p:cNvGrpSpPr>
          <p:nvPr/>
        </p:nvGrpSpPr>
        <p:grpSpPr bwMode="auto">
          <a:xfrm>
            <a:off x="3337482" y="3091348"/>
            <a:ext cx="336550" cy="544513"/>
            <a:chOff x="3504" y="544"/>
            <a:chExt cx="2287" cy="1855"/>
          </a:xfrm>
        </p:grpSpPr>
        <p:sp>
          <p:nvSpPr>
            <p:cNvPr id="11" name="Line 129">
              <a:extLst>
                <a:ext uri="{FF2B5EF4-FFF2-40B4-BE49-F238E27FC236}">
                  <a16:creationId xmlns:a16="http://schemas.microsoft.com/office/drawing/2014/main" id="{44C10F13-8E75-36D8-ED1B-D4C04500F1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F5A2E8C3-7D8A-E226-BA8D-B86F663087B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
        <p:nvSpPr>
          <p:cNvPr id="16" name="Freeform 132">
            <a:extLst>
              <a:ext uri="{FF2B5EF4-FFF2-40B4-BE49-F238E27FC236}">
                <a16:creationId xmlns:a16="http://schemas.microsoft.com/office/drawing/2014/main" id="{2D40D296-579A-7AFC-3434-824709B0572A}"/>
              </a:ext>
            </a:extLst>
          </p:cNvPr>
          <p:cNvSpPr>
            <a:spLocks/>
          </p:cNvSpPr>
          <p:nvPr/>
        </p:nvSpPr>
        <p:spPr bwMode="auto">
          <a:xfrm>
            <a:off x="3328332" y="526532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0" name="Rectangle 5">
            <a:extLst>
              <a:ext uri="{FF2B5EF4-FFF2-40B4-BE49-F238E27FC236}">
                <a16:creationId xmlns:a16="http://schemas.microsoft.com/office/drawing/2014/main" id="{26F46DFD-14DD-273D-144B-F84067FCFB65}"/>
              </a:ext>
            </a:extLst>
          </p:cNvPr>
          <p:cNvSpPr>
            <a:spLocks noChangeArrowheads="1"/>
          </p:cNvSpPr>
          <p:nvPr/>
        </p:nvSpPr>
        <p:spPr bwMode="auto">
          <a:xfrm>
            <a:off x="12191935"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2" name="Picture 21">
            <a:extLst>
              <a:ext uri="{FF2B5EF4-FFF2-40B4-BE49-F238E27FC236}">
                <a16:creationId xmlns:a16="http://schemas.microsoft.com/office/drawing/2014/main" id="{0AEC1976-4D90-BDDB-6F80-E9F3C7DCD52A}"/>
              </a:ext>
            </a:extLst>
          </p:cNvPr>
          <p:cNvPicPr>
            <a:picLocks noChangeAspect="1"/>
          </p:cNvPicPr>
          <p:nvPr/>
        </p:nvPicPr>
        <p:blipFill>
          <a:blip r:embed="rId5"/>
          <a:stretch>
            <a:fillRect/>
          </a:stretch>
        </p:blipFill>
        <p:spPr>
          <a:xfrm>
            <a:off x="9229617" y="1314674"/>
            <a:ext cx="1658256" cy="573074"/>
          </a:xfrm>
          <a:prstGeom prst="rect">
            <a:avLst/>
          </a:prstGeom>
        </p:spPr>
      </p:pic>
      <p:graphicFrame>
        <p:nvGraphicFramePr>
          <p:cNvPr id="3" name="Table 2">
            <a:extLst>
              <a:ext uri="{FF2B5EF4-FFF2-40B4-BE49-F238E27FC236}">
                <a16:creationId xmlns:a16="http://schemas.microsoft.com/office/drawing/2014/main" id="{06F0A26C-B83B-8351-C6BB-1933A9262118}"/>
              </a:ext>
            </a:extLst>
          </p:cNvPr>
          <p:cNvGraphicFramePr>
            <a:graphicFrameLocks noGrp="1"/>
          </p:cNvGraphicFramePr>
          <p:nvPr>
            <p:extLst>
              <p:ext uri="{D42A27DB-BD31-4B8C-83A1-F6EECF244321}">
                <p14:modId xmlns:p14="http://schemas.microsoft.com/office/powerpoint/2010/main" val="2007955459"/>
              </p:ext>
            </p:extLst>
          </p:nvPr>
        </p:nvGraphicFramePr>
        <p:xfrm>
          <a:off x="395354" y="552674"/>
          <a:ext cx="9629463" cy="762000"/>
        </p:xfrm>
        <a:graphic>
          <a:graphicData uri="http://schemas.openxmlformats.org/drawingml/2006/table">
            <a:tbl>
              <a:tblPr firstRow="1" bandRow="1">
                <a:tableStyleId>{5C22544A-7EE6-4342-B048-85BDC9FD1C3A}</a:tableStyleId>
              </a:tblPr>
              <a:tblGrid>
                <a:gridCol w="1236475">
                  <a:extLst>
                    <a:ext uri="{9D8B030D-6E8A-4147-A177-3AD203B41FA5}">
                      <a16:colId xmlns:a16="http://schemas.microsoft.com/office/drawing/2014/main" val="4136576419"/>
                    </a:ext>
                  </a:extLst>
                </a:gridCol>
                <a:gridCol w="1138071">
                  <a:extLst>
                    <a:ext uri="{9D8B030D-6E8A-4147-A177-3AD203B41FA5}">
                      <a16:colId xmlns:a16="http://schemas.microsoft.com/office/drawing/2014/main" val="425046032"/>
                    </a:ext>
                  </a:extLst>
                </a:gridCol>
                <a:gridCol w="1160050">
                  <a:extLst>
                    <a:ext uri="{9D8B030D-6E8A-4147-A177-3AD203B41FA5}">
                      <a16:colId xmlns:a16="http://schemas.microsoft.com/office/drawing/2014/main" val="4255786960"/>
                    </a:ext>
                  </a:extLst>
                </a:gridCol>
                <a:gridCol w="2421122">
                  <a:extLst>
                    <a:ext uri="{9D8B030D-6E8A-4147-A177-3AD203B41FA5}">
                      <a16:colId xmlns:a16="http://schemas.microsoft.com/office/drawing/2014/main" val="2009492886"/>
                    </a:ext>
                  </a:extLst>
                </a:gridCol>
                <a:gridCol w="1169510">
                  <a:extLst>
                    <a:ext uri="{9D8B030D-6E8A-4147-A177-3AD203B41FA5}">
                      <a16:colId xmlns:a16="http://schemas.microsoft.com/office/drawing/2014/main" val="1090560065"/>
                    </a:ext>
                  </a:extLst>
                </a:gridCol>
                <a:gridCol w="2504235">
                  <a:extLst>
                    <a:ext uri="{9D8B030D-6E8A-4147-A177-3AD203B41FA5}">
                      <a16:colId xmlns:a16="http://schemas.microsoft.com/office/drawing/2014/main" val="4048325790"/>
                    </a:ext>
                  </a:extLst>
                </a:gridCol>
              </a:tblGrid>
              <a:tr h="285766">
                <a:tc>
                  <a:txBody>
                    <a:bodyPr/>
                    <a:lstStyle/>
                    <a:p>
                      <a:r>
                        <a:rPr lang="en-US" sz="1400" dirty="0">
                          <a:solidFill>
                            <a:schemeClr val="tx1"/>
                          </a:solidFill>
                          <a:latin typeface="+mj-lt"/>
                        </a:rPr>
                        <a:t>PIM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1168420</a:t>
                      </a:r>
                    </a:p>
                  </a:txBody>
                  <a:tcPr>
                    <a:solidFill>
                      <a:schemeClr val="accent1">
                        <a:lumMod val="20000"/>
                        <a:lumOff val="8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dirty="0">
                          <a:solidFill>
                            <a:schemeClr val="tx1"/>
                          </a:solidFill>
                          <a:latin typeface="+mj-lt"/>
                          <a:ea typeface="+mn-ea"/>
                          <a:cs typeface="+mn-cs"/>
                        </a:rPr>
                        <a:t>Date &amp; Time</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18.07.2024, 12:40 PM</a:t>
                      </a:r>
                    </a:p>
                  </a:txBody>
                  <a:tcPr>
                    <a:solidFill>
                      <a:schemeClr val="accent1">
                        <a:lumMod val="20000"/>
                        <a:lumOff val="8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Location</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Lekhwair</a:t>
                      </a:r>
                    </a:p>
                  </a:txBody>
                  <a:tcPr>
                    <a:solidFill>
                      <a:schemeClr val="accent1">
                        <a:lumMod val="20000"/>
                        <a:lumOff val="80000"/>
                      </a:schemeClr>
                    </a:solidFill>
                  </a:tcPr>
                </a:tc>
                <a:extLst>
                  <a:ext uri="{0D108BD9-81ED-4DB2-BD59-A6C34878D82A}">
                    <a16:rowId xmlns:a16="http://schemas.microsoft.com/office/drawing/2014/main" val="3806748105"/>
                  </a:ext>
                </a:extLst>
              </a:tr>
              <a:tr h="285766">
                <a:tc>
                  <a:txBody>
                    <a:bodyPr/>
                    <a:lstStyle/>
                    <a:p>
                      <a:r>
                        <a:rPr lang="en-US" sz="1400" b="1" kern="1200" dirty="0">
                          <a:solidFill>
                            <a:schemeClr val="tx1"/>
                          </a:solidFill>
                          <a:latin typeface="+mj-lt"/>
                          <a:ea typeface="+mn-ea"/>
                          <a:cs typeface="+mn-cs"/>
                        </a:rPr>
                        <a:t>Incident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Calibri" pitchFamily="34" charset="0"/>
                        </a:rPr>
                        <a:t>LTI#10</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Category</a:t>
                      </a:r>
                    </a:p>
                  </a:txBody>
                  <a:tcPr/>
                </a:tc>
                <a:tc>
                  <a:txBody>
                    <a:bodyPr/>
                    <a:lstStyle/>
                    <a:p>
                      <a:pPr marL="0" algn="l" defTabSz="914377" rtl="0" eaLnBrk="1" latinLnBrk="0" hangingPunct="1"/>
                      <a:r>
                        <a:rPr lang="en-US" sz="1300" b="0" kern="1200" dirty="0">
                          <a:solidFill>
                            <a:schemeClr val="dk1"/>
                          </a:solidFill>
                          <a:latin typeface="+mn-lt"/>
                          <a:ea typeface="+mn-ea"/>
                          <a:cs typeface="+mn-cs"/>
                        </a:rPr>
                        <a:t>Drop object </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latin typeface="+mj-lt"/>
                          <a:ea typeface="+mn-ea"/>
                          <a:cs typeface="+mn-cs"/>
                        </a:rPr>
                        <a:t>Activity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2121"/>
                          </a:solidFill>
                          <a:effectLst/>
                          <a:uLnTx/>
                          <a:uFillTx/>
                          <a:latin typeface="Calibri" panose="020F0502020204030204" pitchFamily="34" charset="0"/>
                          <a:ea typeface="+mn-ea"/>
                          <a:cs typeface="+mn-cs"/>
                        </a:rPr>
                        <a:t>RIH 9” 5/8 casing and making up  landing joint </a:t>
                      </a:r>
                      <a:endParaRPr lang="en-US" sz="1200" kern="1200" dirty="0">
                        <a:solidFill>
                          <a:schemeClr val="tx1"/>
                        </a:solidFill>
                        <a:latin typeface="+mn-lt"/>
                        <a:ea typeface="+mn-ea"/>
                        <a:cs typeface="+mn-cs"/>
                      </a:endParaRPr>
                    </a:p>
                  </a:txBody>
                  <a:tcPr/>
                </a:tc>
                <a:extLst>
                  <a:ext uri="{0D108BD9-81ED-4DB2-BD59-A6C34878D82A}">
                    <a16:rowId xmlns:a16="http://schemas.microsoft.com/office/drawing/2014/main" val="2836305567"/>
                  </a:ext>
                </a:extLst>
              </a:tr>
            </a:tbl>
          </a:graphicData>
        </a:graphic>
      </p:graphicFrame>
    </p:spTree>
    <p:extLst>
      <p:ext uri="{BB962C8B-B14F-4D97-AF65-F5344CB8AC3E}">
        <p14:creationId xmlns:p14="http://schemas.microsoft.com/office/powerpoint/2010/main" val="21339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93021</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5E733C38-18FB-4FD1-952C-9811C78B6B9A}"/>
</file>

<file path=customXml/itemProps3.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docMetadata/LabelInfo.xml><?xml version="1.0" encoding="utf-8"?>
<clbl:labelList xmlns:clbl="http://schemas.microsoft.com/office/2020/mipLabelMetadata">
  <clbl:label id="{bad6f6f2-a951-4904-b531-92e1207fc7a5}" enabled="1" method="Standard" siteId="{b7be7686-6f97-4db7-9081-a23cf09a96b5}" removed="0"/>
</clbl:labelList>
</file>

<file path=docProps/app.xml><?xml version="1.0" encoding="utf-8"?>
<Properties xmlns="http://schemas.openxmlformats.org/officeDocument/2006/extended-properties" xmlns:vt="http://schemas.openxmlformats.org/officeDocument/2006/docPropsVTypes">
  <Template>TM02892315[[fn=Wisp]]</Template>
  <TotalTime>7843</TotalTime>
  <Words>1260</Words>
  <Application>Microsoft Office PowerPoint</Application>
  <PresentationFormat>Widescreen</PresentationFormat>
  <Paragraphs>107</Paragraphs>
  <Slides>3</Slides>
  <Notes>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vt:i4>
      </vt:variant>
    </vt:vector>
  </HeadingPairs>
  <TitlesOfParts>
    <vt:vector size="17" baseType="lpstr">
      <vt:lpstr>MS PGothic</vt:lpstr>
      <vt:lpstr>Aptos</vt:lpstr>
      <vt:lpstr>Arial</vt:lpstr>
      <vt:lpstr>Calibri</vt:lpstr>
      <vt:lpstr>Calibri Light</vt:lpstr>
      <vt:lpstr>Gill Sans</vt:lpstr>
      <vt:lpstr>Gill Sans Light</vt:lpstr>
      <vt:lpstr>Sakkal Majalla</vt:lpstr>
      <vt:lpstr>Segoe UI</vt:lpstr>
      <vt:lpstr>Tahoma</vt:lpstr>
      <vt:lpstr>Times New Roman</vt:lpstr>
      <vt:lpstr>Wingdings</vt:lpstr>
      <vt:lpstr>Office Theme</vt:lpstr>
      <vt:lpstr>1_Office Theme</vt:lpstr>
      <vt:lpstr>Learning From Incident - First Alert</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Rig-140 LWC Wrist injury Second alert</dc:title>
  <dc:creator>nazar@umsoman.com</dc:creator>
  <cp:lastModifiedBy>Khatri, Hamed DHS</cp:lastModifiedBy>
  <cp:revision>285</cp:revision>
  <dcterms:created xsi:type="dcterms:W3CDTF">2018-09-24T07:27:56Z</dcterms:created>
  <dcterms:modified xsi:type="dcterms:W3CDTF">2026-06-24T10:24:06Z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