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65" r:id="rId5"/>
    <p:sldId id="266"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26/03/2014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5105400" cy="3816429"/>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26.03.2014</a:t>
            </a:r>
            <a:r>
              <a:rPr lang="en-US" sz="1400" b="1" dirty="0" smtClean="0">
                <a:solidFill>
                  <a:schemeClr val="accent6"/>
                </a:solidFill>
                <a:latin typeface="Tahoma" pitchFamily="34" charset="0"/>
                <a:ea typeface="Tahoma" pitchFamily="34" charset="0"/>
                <a:cs typeface="Tahoma" pitchFamily="34" charset="0"/>
              </a:rPr>
              <a:t> </a:t>
            </a: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Multiple fracture, Motor Vehicle Incident (MVI)</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GB" sz="1200" dirty="0" smtClean="0">
                <a:latin typeface="Tahoma" pitchFamily="34" charset="0"/>
              </a:rPr>
              <a:t>The driver of an oilfield truck on a graded road decided to turn left at a junction but not to wait for a dust cloud from a passing vehicle to settle. Another canter lorry was approaching from the opposite direction and they did not see each other in the dust cloud.  The two vehicles collided resulting in severe leg injuries to the canter driver and damage to both vehicles.</a:t>
            </a:r>
            <a:endParaRPr lang="en-US" sz="1200" dirty="0" smtClean="0">
              <a:latin typeface="Tahoma" pitchFamily="34" charset="0"/>
            </a:endParaRP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r>
              <a:rPr lang="en-US" sz="1200" dirty="0" smtClean="0">
                <a:latin typeface="Tahoma" pitchFamily="34" charset="0"/>
              </a:rPr>
              <a:t>Never turn across a carriageway in a dust cloud.</a:t>
            </a:r>
          </a:p>
          <a:p>
            <a:pPr marL="171450" indent="-171450" algn="just">
              <a:buFont typeface="Arial" panose="020B0604020202020204" pitchFamily="34" charset="0"/>
              <a:buChar char="•"/>
              <a:defRPr/>
            </a:pPr>
            <a:r>
              <a:rPr lang="en-US" sz="1200" dirty="0" smtClean="0">
                <a:latin typeface="Tahoma" pitchFamily="34" charset="0"/>
              </a:rPr>
              <a:t>Never drive in a dust cloud.</a:t>
            </a:r>
          </a:p>
          <a:p>
            <a:pPr marL="171450" indent="-171450" algn="just">
              <a:buFont typeface="Arial" panose="020B0604020202020204" pitchFamily="34" charset="0"/>
              <a:buChar char="•"/>
              <a:defRPr/>
            </a:pPr>
            <a:r>
              <a:rPr lang="en-US" sz="1200" dirty="0" smtClean="0">
                <a:latin typeface="Tahoma" pitchFamily="34" charset="0"/>
              </a:rPr>
              <a:t>Never drive closer than 4 seconds behind a dust cloud.</a:t>
            </a: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228600" y="48768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altLang="en-US" sz="1600" b="1" dirty="0" smtClean="0">
                <a:solidFill>
                  <a:srgbClr val="FFFF00"/>
                </a:solidFill>
                <a:latin typeface="Tahoma" pitchFamily="34" charset="0"/>
                <a:ea typeface="Tahoma" pitchFamily="34" charset="0"/>
                <a:cs typeface="Tahoma" pitchFamily="34" charset="0"/>
              </a:rPr>
              <a:t>Driving in a dust cloud is like driving </a:t>
            </a:r>
          </a:p>
          <a:p>
            <a:pPr algn="ctr"/>
            <a:r>
              <a:rPr lang="en-US" altLang="en-US" sz="1600" b="1" dirty="0" smtClean="0">
                <a:solidFill>
                  <a:srgbClr val="FFFF00"/>
                </a:solidFill>
                <a:latin typeface="Tahoma" pitchFamily="34" charset="0"/>
                <a:ea typeface="Tahoma" pitchFamily="34" charset="0"/>
                <a:cs typeface="Tahoma" pitchFamily="34" charset="0"/>
              </a:rPr>
              <a:t>at night with no lights on</a:t>
            </a:r>
          </a:p>
        </p:txBody>
      </p:sp>
      <p:sp>
        <p:nvSpPr>
          <p:cNvPr id="2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4" name="Rectangle 13"/>
          <p:cNvSpPr/>
          <p:nvPr/>
        </p:nvSpPr>
        <p:spPr bwMode="auto">
          <a:xfrm>
            <a:off x="6019800" y="3810000"/>
            <a:ext cx="3048000" cy="2057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019800" y="1066800"/>
            <a:ext cx="2971800" cy="2209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w="19050">
                <a:solidFill>
                  <a:schemeClr val="tx1"/>
                </a:solidFill>
              </a:ln>
              <a:solidFill>
                <a:schemeClr val="tx1"/>
              </a:solidFill>
              <a:effectLst/>
              <a:latin typeface="Times New Roman" pitchFamily="18" charset="0"/>
            </a:endParaRPr>
          </a:p>
        </p:txBody>
      </p:sp>
      <p:pic>
        <p:nvPicPr>
          <p:cNvPr id="16" name="Picture 3"/>
          <p:cNvPicPr>
            <a:picLocks noChangeAspect="1" noChangeArrowheads="1"/>
          </p:cNvPicPr>
          <p:nvPr/>
        </p:nvPicPr>
        <p:blipFill>
          <a:blip r:embed="rId4" cstate="print"/>
          <a:srcRect/>
          <a:stretch>
            <a:fillRect/>
          </a:stretch>
        </p:blipFill>
        <p:spPr bwMode="auto">
          <a:xfrm>
            <a:off x="6067692" y="1142999"/>
            <a:ext cx="2923908" cy="2133601"/>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6019800" y="3810000"/>
            <a:ext cx="3048000" cy="2057400"/>
          </a:xfrm>
          <a:prstGeom prst="rect">
            <a:avLst/>
          </a:prstGeom>
          <a:noFill/>
          <a:ln w="9525">
            <a:noFill/>
            <a:miter lim="800000"/>
            <a:headEnd/>
            <a:tailEnd/>
          </a:ln>
        </p:spPr>
      </p:pic>
      <p:sp>
        <p:nvSpPr>
          <p:cNvPr id="18" name="Freeform 132"/>
          <p:cNvSpPr>
            <a:spLocks/>
          </p:cNvSpPr>
          <p:nvPr/>
        </p:nvSpPr>
        <p:spPr bwMode="auto">
          <a:xfrm>
            <a:off x="8458200" y="38862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19" name="Line 130"/>
          <p:cNvSpPr>
            <a:spLocks noChangeShapeType="1"/>
          </p:cNvSpPr>
          <p:nvPr/>
        </p:nvSpPr>
        <p:spPr bwMode="auto">
          <a:xfrm flipV="1">
            <a:off x="8458200" y="1066800"/>
            <a:ext cx="386942" cy="665493"/>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
        <p:nvSpPr>
          <p:cNvPr id="20" name="Line 129"/>
          <p:cNvSpPr>
            <a:spLocks noChangeShapeType="1"/>
          </p:cNvSpPr>
          <p:nvPr/>
        </p:nvSpPr>
        <p:spPr bwMode="auto">
          <a:xfrm>
            <a:off x="8458200" y="1066800"/>
            <a:ext cx="412750" cy="674332"/>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26/03/2014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2708434"/>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26.03.2014</a:t>
            </a:r>
            <a:r>
              <a:rPr lang="en-US" sz="1200" b="1" dirty="0" smtClean="0">
                <a:solidFill>
                  <a:schemeClr val="accent6"/>
                </a:solidFill>
                <a:latin typeface="Tahoma" pitchFamily="34" charset="0"/>
                <a:ea typeface="Tahoma" pitchFamily="34" charset="0"/>
                <a:cs typeface="Tahoma" pitchFamily="34" charset="0"/>
              </a:rPr>
              <a:t> </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Multiple fracture, Motor Vehicle Incident (MVI)</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smtClean="0">
                <a:solidFill>
                  <a:schemeClr val="dk1"/>
                </a:solidFill>
                <a:latin typeface="Tahoma" pitchFamily="34" charset="0"/>
                <a:ea typeface="Tahoma" pitchFamily="34" charset="0"/>
                <a:cs typeface="Tahoma" pitchFamily="34" charset="0"/>
                <a:sym typeface="Wingdings" pitchFamily="2" charset="2"/>
              </a:rPr>
              <a:t>Do </a:t>
            </a:r>
            <a:r>
              <a:rPr lang="en-US" sz="1200" dirty="0" smtClean="0">
                <a:solidFill>
                  <a:schemeClr val="dk1"/>
                </a:solidFill>
                <a:latin typeface="Tahoma" pitchFamily="34" charset="0"/>
                <a:ea typeface="Tahoma" pitchFamily="34" charset="0"/>
                <a:cs typeface="Tahoma" pitchFamily="34" charset="0"/>
                <a:sym typeface="Wingdings" pitchFamily="2" charset="2"/>
              </a:rPr>
              <a:t>you effectively engage with your drivers with interesting tool box talks?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communicate learnings from incidents effectively?</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4340476-E0AE-4A17-9505-D0D5E6DA9ED4}"/>
</file>

<file path=customXml/itemProps2.xml><?xml version="1.0" encoding="utf-8"?>
<ds:datastoreItem xmlns:ds="http://schemas.openxmlformats.org/officeDocument/2006/customXml" ds:itemID="{3FA07A19-A32A-4D1B-8007-C6853345805B}">
  <ds:schemaRefs>
    <ds:schemaRef ds:uri="http://schemas.microsoft.com/sharepoint/v3/contenttype/forms"/>
  </ds:schemaRefs>
</ds:datastoreItem>
</file>

<file path=customXml/itemProps3.xml><?xml version="1.0" encoding="utf-8"?>
<ds:datastoreItem xmlns:ds="http://schemas.openxmlformats.org/officeDocument/2006/customXml" ds:itemID="{A0F0AABB-36CE-40CF-8724-45131613790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2108</TotalTime>
  <Words>300</Words>
  <Application>Microsoft Office PowerPoint</Application>
  <PresentationFormat>On-screen Show (4:3)</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Ponnekanti</cp:lastModifiedBy>
  <cp:revision>159</cp:revision>
  <dcterms:created xsi:type="dcterms:W3CDTF">2001-05-03T06:07:08Z</dcterms:created>
  <dcterms:modified xsi:type="dcterms:W3CDTF">2015-04-07T03:39:24Z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