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147482452" r:id="rId5"/>
    <p:sldId id="35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72733D-9A19-58F9-9F4E-B67646E757B3}" name="Amri, Yahya UWZ1" initials="AYU" userId="S::Yahya.YA.Amri@pdo.co.om::bf1ccc57-4ef3-4a47-b9a4-c8cb88d009aa" providerId="AD"/>
  <p188:author id="{75EBD0DC-431D-AB07-C94A-A51D2A392C13}" name="Sibani, Ahmed UWOHN2" initials="AS" userId="S::Ahmed.AA.Sibani@pdo.co.om::b663ba4f-de65-4ceb-95df-54452d1e52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C00"/>
    <a:srgbClr val="EAEAEA"/>
    <a:srgbClr val="00B050"/>
    <a:srgbClr val="FFC715"/>
    <a:srgbClr val="24A316"/>
    <a:srgbClr val="FFCB25"/>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82" autoAdjust="0"/>
    <p:restoredTop sz="96283" autoAdjust="0"/>
  </p:normalViewPr>
  <p:slideViewPr>
    <p:cSldViewPr snapToGrid="0">
      <p:cViewPr varScale="1">
        <p:scale>
          <a:sx n="124" d="100"/>
          <a:sy n="124" d="100"/>
        </p:scale>
        <p:origin x="342" y="12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bett, Neil MSE32" userId="0adb255b-af8b-4511-851e-0ee4c08861d8" providerId="ADAL" clId="{5C48D305-72C4-4D3A-A63D-E2F0DF302B7C}"/>
    <pc:docChg chg="undo custSel delSld modSld">
      <pc:chgData name="Corbett, Neil MSE32" userId="0adb255b-af8b-4511-851e-0ee4c08861d8" providerId="ADAL" clId="{5C48D305-72C4-4D3A-A63D-E2F0DF302B7C}" dt="2025-04-08T03:54:56.892" v="631" actId="20577"/>
      <pc:docMkLst>
        <pc:docMk/>
      </pc:docMkLst>
      <pc:sldChg chg="del">
        <pc:chgData name="Corbett, Neil MSE32" userId="0adb255b-af8b-4511-851e-0ee4c08861d8" providerId="ADAL" clId="{5C48D305-72C4-4D3A-A63D-E2F0DF302B7C}" dt="2025-04-07T03:55:49.133" v="0" actId="47"/>
        <pc:sldMkLst>
          <pc:docMk/>
          <pc:sldMk cId="2057758197" sldId="256"/>
        </pc:sldMkLst>
      </pc:sldChg>
      <pc:sldChg chg="del">
        <pc:chgData name="Corbett, Neil MSE32" userId="0adb255b-af8b-4511-851e-0ee4c08861d8" providerId="ADAL" clId="{5C48D305-72C4-4D3A-A63D-E2F0DF302B7C}" dt="2025-04-07T03:55:49.133" v="0" actId="47"/>
        <pc:sldMkLst>
          <pc:docMk/>
          <pc:sldMk cId="3821367243" sldId="331"/>
        </pc:sldMkLst>
      </pc:sldChg>
      <pc:sldChg chg="del">
        <pc:chgData name="Corbett, Neil MSE32" userId="0adb255b-af8b-4511-851e-0ee4c08861d8" providerId="ADAL" clId="{5C48D305-72C4-4D3A-A63D-E2F0DF302B7C}" dt="2025-04-07T03:55:49.133" v="0" actId="47"/>
        <pc:sldMkLst>
          <pc:docMk/>
          <pc:sldMk cId="1252605230" sldId="334"/>
        </pc:sldMkLst>
      </pc:sldChg>
      <pc:sldChg chg="del">
        <pc:chgData name="Corbett, Neil MSE32" userId="0adb255b-af8b-4511-851e-0ee4c08861d8" providerId="ADAL" clId="{5C48D305-72C4-4D3A-A63D-E2F0DF302B7C}" dt="2025-04-07T03:55:49.133" v="0" actId="47"/>
        <pc:sldMkLst>
          <pc:docMk/>
          <pc:sldMk cId="2022148459" sldId="335"/>
        </pc:sldMkLst>
      </pc:sldChg>
      <pc:sldChg chg="del">
        <pc:chgData name="Corbett, Neil MSE32" userId="0adb255b-af8b-4511-851e-0ee4c08861d8" providerId="ADAL" clId="{5C48D305-72C4-4D3A-A63D-E2F0DF302B7C}" dt="2025-04-07T03:55:49.133" v="0" actId="47"/>
        <pc:sldMkLst>
          <pc:docMk/>
          <pc:sldMk cId="1814965998" sldId="340"/>
        </pc:sldMkLst>
      </pc:sldChg>
      <pc:sldChg chg="modSp mod">
        <pc:chgData name="Corbett, Neil MSE32" userId="0adb255b-af8b-4511-851e-0ee4c08861d8" providerId="ADAL" clId="{5C48D305-72C4-4D3A-A63D-E2F0DF302B7C}" dt="2025-04-08T03:44:52.791" v="620" actId="6549"/>
        <pc:sldMkLst>
          <pc:docMk/>
          <pc:sldMk cId="2429660822" sldId="351"/>
        </pc:sldMkLst>
        <pc:spChg chg="mod">
          <ac:chgData name="Corbett, Neil MSE32" userId="0adb255b-af8b-4511-851e-0ee4c08861d8" providerId="ADAL" clId="{5C48D305-72C4-4D3A-A63D-E2F0DF302B7C}" dt="2025-04-08T03:38:34.770" v="364" actId="255"/>
          <ac:spMkLst>
            <pc:docMk/>
            <pc:sldMk cId="2429660822" sldId="351"/>
            <ac:spMk id="5" creationId="{1CE45F78-3908-4D1A-82F1-C1ADC42E3FB1}"/>
          </ac:spMkLst>
        </pc:spChg>
        <pc:spChg chg="mod">
          <ac:chgData name="Corbett, Neil MSE32" userId="0adb255b-af8b-4511-851e-0ee4c08861d8" providerId="ADAL" clId="{5C48D305-72C4-4D3A-A63D-E2F0DF302B7C}" dt="2025-04-08T03:44:52.791" v="620" actId="6549"/>
          <ac:spMkLst>
            <pc:docMk/>
            <pc:sldMk cId="2429660822" sldId="351"/>
            <ac:spMk id="6" creationId="{2A4C66E9-CF65-4A0F-9A16-76B64C582F3A}"/>
          </ac:spMkLst>
        </pc:spChg>
        <pc:spChg chg="mod">
          <ac:chgData name="Corbett, Neil MSE32" userId="0adb255b-af8b-4511-851e-0ee4c08861d8" providerId="ADAL" clId="{5C48D305-72C4-4D3A-A63D-E2F0DF302B7C}" dt="2025-04-08T03:44:39.663" v="619" actId="20577"/>
          <ac:spMkLst>
            <pc:docMk/>
            <pc:sldMk cId="2429660822" sldId="351"/>
            <ac:spMk id="7" creationId="{4D883F2B-B3CE-4AB4-AB99-0AA90A5717A9}"/>
          </ac:spMkLst>
        </pc:spChg>
        <pc:spChg chg="mod">
          <ac:chgData name="Corbett, Neil MSE32" userId="0adb255b-af8b-4511-851e-0ee4c08861d8" providerId="ADAL" clId="{5C48D305-72C4-4D3A-A63D-E2F0DF302B7C}" dt="2025-04-08T03:38:06.962" v="351" actId="20577"/>
          <ac:spMkLst>
            <pc:docMk/>
            <pc:sldMk cId="2429660822" sldId="351"/>
            <ac:spMk id="8" creationId="{FD577DAC-99C0-A79C-E9AD-B6BB1A6B79FB}"/>
          </ac:spMkLst>
        </pc:spChg>
      </pc:sldChg>
      <pc:sldChg chg="del">
        <pc:chgData name="Corbett, Neil MSE32" userId="0adb255b-af8b-4511-851e-0ee4c08861d8" providerId="ADAL" clId="{5C48D305-72C4-4D3A-A63D-E2F0DF302B7C}" dt="2025-04-07T03:55:49.133" v="0" actId="47"/>
        <pc:sldMkLst>
          <pc:docMk/>
          <pc:sldMk cId="3382862240" sldId="361"/>
        </pc:sldMkLst>
      </pc:sldChg>
      <pc:sldChg chg="del">
        <pc:chgData name="Corbett, Neil MSE32" userId="0adb255b-af8b-4511-851e-0ee4c08861d8" providerId="ADAL" clId="{5C48D305-72C4-4D3A-A63D-E2F0DF302B7C}" dt="2025-04-07T03:55:49.133" v="0" actId="47"/>
        <pc:sldMkLst>
          <pc:docMk/>
          <pc:sldMk cId="656225444" sldId="362"/>
        </pc:sldMkLst>
      </pc:sldChg>
      <pc:sldChg chg="del">
        <pc:chgData name="Corbett, Neil MSE32" userId="0adb255b-af8b-4511-851e-0ee4c08861d8" providerId="ADAL" clId="{5C48D305-72C4-4D3A-A63D-E2F0DF302B7C}" dt="2025-04-07T03:55:49.133" v="0" actId="47"/>
        <pc:sldMkLst>
          <pc:docMk/>
          <pc:sldMk cId="2133963816" sldId="2134804194"/>
        </pc:sldMkLst>
      </pc:sldChg>
      <pc:sldChg chg="del">
        <pc:chgData name="Corbett, Neil MSE32" userId="0adb255b-af8b-4511-851e-0ee4c08861d8" providerId="ADAL" clId="{5C48D305-72C4-4D3A-A63D-E2F0DF302B7C}" dt="2025-04-07T03:55:49.133" v="0" actId="47"/>
        <pc:sldMkLst>
          <pc:docMk/>
          <pc:sldMk cId="73386786" sldId="2147376964"/>
        </pc:sldMkLst>
      </pc:sldChg>
      <pc:sldChg chg="addSp modSp mod">
        <pc:chgData name="Corbett, Neil MSE32" userId="0adb255b-af8b-4511-851e-0ee4c08861d8" providerId="ADAL" clId="{5C48D305-72C4-4D3A-A63D-E2F0DF302B7C}" dt="2025-04-08T03:54:56.892" v="631" actId="20577"/>
        <pc:sldMkLst>
          <pc:docMk/>
          <pc:sldMk cId="3616206955" sldId="2147482452"/>
        </pc:sldMkLst>
        <pc:spChg chg="mod">
          <ac:chgData name="Corbett, Neil MSE32" userId="0adb255b-af8b-4511-851e-0ee4c08861d8" providerId="ADAL" clId="{5C48D305-72C4-4D3A-A63D-E2F0DF302B7C}" dt="2025-04-08T03:54:08.172" v="628" actId="6549"/>
          <ac:spMkLst>
            <pc:docMk/>
            <pc:sldMk cId="3616206955" sldId="2147482452"/>
            <ac:spMk id="2" creationId="{79534F91-FFF5-4BE2-969F-08BDA81C29D8}"/>
          </ac:spMkLst>
        </pc:spChg>
        <pc:spChg chg="mod">
          <ac:chgData name="Corbett, Neil MSE32" userId="0adb255b-af8b-4511-851e-0ee4c08861d8" providerId="ADAL" clId="{5C48D305-72C4-4D3A-A63D-E2F0DF302B7C}" dt="2025-04-08T03:35:16.704" v="310"/>
          <ac:spMkLst>
            <pc:docMk/>
            <pc:sldMk cId="3616206955" sldId="2147482452"/>
            <ac:spMk id="4" creationId="{B8F5D341-9478-460E-8ACF-8E2BF1B80AC6}"/>
          </ac:spMkLst>
        </pc:spChg>
        <pc:spChg chg="mod">
          <ac:chgData name="Corbett, Neil MSE32" userId="0adb255b-af8b-4511-851e-0ee4c08861d8" providerId="ADAL" clId="{5C48D305-72C4-4D3A-A63D-E2F0DF302B7C}" dt="2025-04-08T03:54:38.883" v="629"/>
          <ac:spMkLst>
            <pc:docMk/>
            <pc:sldMk cId="3616206955" sldId="2147482452"/>
            <ac:spMk id="10" creationId="{4BA1B65B-0CDF-174E-8546-65743D090847}"/>
          </ac:spMkLst>
        </pc:spChg>
        <pc:spChg chg="mod">
          <ac:chgData name="Corbett, Neil MSE32" userId="0adb255b-af8b-4511-851e-0ee4c08861d8" providerId="ADAL" clId="{5C48D305-72C4-4D3A-A63D-E2F0DF302B7C}" dt="2025-04-08T03:54:56.892" v="631" actId="20577"/>
          <ac:spMkLst>
            <pc:docMk/>
            <pc:sldMk cId="3616206955" sldId="2147482452"/>
            <ac:spMk id="13" creationId="{59D43B35-686F-4F9F-AEB7-36497BC783E8}"/>
          </ac:spMkLst>
        </pc:spChg>
        <pc:spChg chg="mod">
          <ac:chgData name="Corbett, Neil MSE32" userId="0adb255b-af8b-4511-851e-0ee4c08861d8" providerId="ADAL" clId="{5C48D305-72C4-4D3A-A63D-E2F0DF302B7C}" dt="2025-04-08T03:09:50.183" v="165" actId="1037"/>
          <ac:spMkLst>
            <pc:docMk/>
            <pc:sldMk cId="3616206955" sldId="2147482452"/>
            <ac:spMk id="14" creationId="{27AC772E-6015-4076-A0DC-005445BF4556}"/>
          </ac:spMkLst>
        </pc:spChg>
        <pc:spChg chg="mod">
          <ac:chgData name="Corbett, Neil MSE32" userId="0adb255b-af8b-4511-851e-0ee4c08861d8" providerId="ADAL" clId="{5C48D305-72C4-4D3A-A63D-E2F0DF302B7C}" dt="2025-04-08T03:54:38.883" v="629"/>
          <ac:spMkLst>
            <pc:docMk/>
            <pc:sldMk cId="3616206955" sldId="2147482452"/>
            <ac:spMk id="17" creationId="{A77D4B35-B78F-2D65-44ED-20A5E6FD512E}"/>
          </ac:spMkLst>
        </pc:spChg>
        <pc:grpChg chg="add mod">
          <ac:chgData name="Corbett, Neil MSE32" userId="0adb255b-af8b-4511-851e-0ee4c08861d8" providerId="ADAL" clId="{5C48D305-72C4-4D3A-A63D-E2F0DF302B7C}" dt="2025-04-08T03:54:41.668" v="630" actId="1076"/>
          <ac:grpSpMkLst>
            <pc:docMk/>
            <pc:sldMk cId="3616206955" sldId="2147482452"/>
            <ac:grpSpMk id="8" creationId="{40F0F376-51F1-14EA-1079-01A6DC2B2D8B}"/>
          </ac:grpSpMkLst>
        </pc:grpChg>
      </pc:sldChg>
      <pc:sldChg chg="del">
        <pc:chgData name="Corbett, Neil MSE32" userId="0adb255b-af8b-4511-851e-0ee4c08861d8" providerId="ADAL" clId="{5C48D305-72C4-4D3A-A63D-E2F0DF302B7C}" dt="2025-04-07T03:55:49.133" v="0" actId="47"/>
        <pc:sldMkLst>
          <pc:docMk/>
          <pc:sldMk cId="2618749688" sldId="2147482455"/>
        </pc:sldMkLst>
      </pc:sldChg>
      <pc:sldChg chg="del">
        <pc:chgData name="Corbett, Neil MSE32" userId="0adb255b-af8b-4511-851e-0ee4c08861d8" providerId="ADAL" clId="{5C48D305-72C4-4D3A-A63D-E2F0DF302B7C}" dt="2025-04-07T03:55:49.133" v="0" actId="47"/>
        <pc:sldMkLst>
          <pc:docMk/>
          <pc:sldMk cId="2052085137" sldId="2147482456"/>
        </pc:sldMkLst>
      </pc:sldChg>
      <pc:sldChg chg="del">
        <pc:chgData name="Corbett, Neil MSE32" userId="0adb255b-af8b-4511-851e-0ee4c08861d8" providerId="ADAL" clId="{5C48D305-72C4-4D3A-A63D-E2F0DF302B7C}" dt="2025-04-07T03:55:49.133" v="0" actId="47"/>
        <pc:sldMkLst>
          <pc:docMk/>
          <pc:sldMk cId="4238731108" sldId="2147482479"/>
        </pc:sldMkLst>
      </pc:sldChg>
      <pc:sldChg chg="del">
        <pc:chgData name="Corbett, Neil MSE32" userId="0adb255b-af8b-4511-851e-0ee4c08861d8" providerId="ADAL" clId="{5C48D305-72C4-4D3A-A63D-E2F0DF302B7C}" dt="2025-04-07T03:55:49.133" v="0" actId="47"/>
        <pc:sldMkLst>
          <pc:docMk/>
          <pc:sldMk cId="2704182543" sldId="2147482481"/>
        </pc:sldMkLst>
      </pc:sldChg>
      <pc:sldChg chg="del">
        <pc:chgData name="Corbett, Neil MSE32" userId="0adb255b-af8b-4511-851e-0ee4c08861d8" providerId="ADAL" clId="{5C48D305-72C4-4D3A-A63D-E2F0DF302B7C}" dt="2025-04-07T03:55:49.133" v="0" actId="47"/>
        <pc:sldMkLst>
          <pc:docMk/>
          <pc:sldMk cId="2577316584" sldId="2147482545"/>
        </pc:sldMkLst>
      </pc:sldChg>
      <pc:sldChg chg="del">
        <pc:chgData name="Corbett, Neil MSE32" userId="0adb255b-af8b-4511-851e-0ee4c08861d8" providerId="ADAL" clId="{5C48D305-72C4-4D3A-A63D-E2F0DF302B7C}" dt="2025-04-07T03:55:49.133" v="0" actId="47"/>
        <pc:sldMkLst>
          <pc:docMk/>
          <pc:sldMk cId="2775875509" sldId="2147482548"/>
        </pc:sldMkLst>
      </pc:sldChg>
      <pc:sldChg chg="del">
        <pc:chgData name="Corbett, Neil MSE32" userId="0adb255b-af8b-4511-851e-0ee4c08861d8" providerId="ADAL" clId="{5C48D305-72C4-4D3A-A63D-E2F0DF302B7C}" dt="2025-04-07T03:55:49.133" v="0" actId="47"/>
        <pc:sldMkLst>
          <pc:docMk/>
          <pc:sldMk cId="3867557824" sldId="2147482551"/>
        </pc:sldMkLst>
      </pc:sldChg>
      <pc:sldChg chg="del">
        <pc:chgData name="Corbett, Neil MSE32" userId="0adb255b-af8b-4511-851e-0ee4c08861d8" providerId="ADAL" clId="{5C48D305-72C4-4D3A-A63D-E2F0DF302B7C}" dt="2025-04-07T03:55:49.133" v="0" actId="47"/>
        <pc:sldMkLst>
          <pc:docMk/>
          <pc:sldMk cId="162824567" sldId="2147482555"/>
        </pc:sldMkLst>
      </pc:sldChg>
      <pc:sldChg chg="del">
        <pc:chgData name="Corbett, Neil MSE32" userId="0adb255b-af8b-4511-851e-0ee4c08861d8" providerId="ADAL" clId="{5C48D305-72C4-4D3A-A63D-E2F0DF302B7C}" dt="2025-04-07T03:55:49.133" v="0" actId="47"/>
        <pc:sldMkLst>
          <pc:docMk/>
          <pc:sldMk cId="3972244213" sldId="2147482556"/>
        </pc:sldMkLst>
      </pc:sldChg>
      <pc:sldChg chg="del">
        <pc:chgData name="Corbett, Neil MSE32" userId="0adb255b-af8b-4511-851e-0ee4c08861d8" providerId="ADAL" clId="{5C48D305-72C4-4D3A-A63D-E2F0DF302B7C}" dt="2025-04-07T03:55:49.133" v="0" actId="47"/>
        <pc:sldMkLst>
          <pc:docMk/>
          <pc:sldMk cId="3532857913" sldId="2147482561"/>
        </pc:sldMkLst>
      </pc:sldChg>
      <pc:sldChg chg="del">
        <pc:chgData name="Corbett, Neil MSE32" userId="0adb255b-af8b-4511-851e-0ee4c08861d8" providerId="ADAL" clId="{5C48D305-72C4-4D3A-A63D-E2F0DF302B7C}" dt="2025-04-07T03:55:49.133" v="0" actId="47"/>
        <pc:sldMkLst>
          <pc:docMk/>
          <pc:sldMk cId="248036089" sldId="2147482570"/>
        </pc:sldMkLst>
      </pc:sldChg>
      <pc:sldChg chg="del">
        <pc:chgData name="Corbett, Neil MSE32" userId="0adb255b-af8b-4511-851e-0ee4c08861d8" providerId="ADAL" clId="{5C48D305-72C4-4D3A-A63D-E2F0DF302B7C}" dt="2025-04-07T03:55:49.133" v="0" actId="47"/>
        <pc:sldMkLst>
          <pc:docMk/>
          <pc:sldMk cId="3010839812" sldId="2147482571"/>
        </pc:sldMkLst>
      </pc:sldChg>
      <pc:sldChg chg="del">
        <pc:chgData name="Corbett, Neil MSE32" userId="0adb255b-af8b-4511-851e-0ee4c08861d8" providerId="ADAL" clId="{5C48D305-72C4-4D3A-A63D-E2F0DF302B7C}" dt="2025-04-07T03:55:49.133" v="0" actId="47"/>
        <pc:sldMkLst>
          <pc:docMk/>
          <pc:sldMk cId="2080500814" sldId="2147482573"/>
        </pc:sldMkLst>
      </pc:sldChg>
      <pc:sldChg chg="del">
        <pc:chgData name="Corbett, Neil MSE32" userId="0adb255b-af8b-4511-851e-0ee4c08861d8" providerId="ADAL" clId="{5C48D305-72C4-4D3A-A63D-E2F0DF302B7C}" dt="2025-04-07T03:55:49.133" v="0" actId="47"/>
        <pc:sldMkLst>
          <pc:docMk/>
          <pc:sldMk cId="1214920454" sldId="2147482574"/>
        </pc:sldMkLst>
      </pc:sldChg>
      <pc:sldChg chg="del">
        <pc:chgData name="Corbett, Neil MSE32" userId="0adb255b-af8b-4511-851e-0ee4c08861d8" providerId="ADAL" clId="{5C48D305-72C4-4D3A-A63D-E2F0DF302B7C}" dt="2025-04-07T03:55:49.133" v="0" actId="47"/>
        <pc:sldMkLst>
          <pc:docMk/>
          <pc:sldMk cId="3232452552" sldId="2147482575"/>
        </pc:sldMkLst>
      </pc:sldChg>
      <pc:sldChg chg="del">
        <pc:chgData name="Corbett, Neil MSE32" userId="0adb255b-af8b-4511-851e-0ee4c08861d8" providerId="ADAL" clId="{5C48D305-72C4-4D3A-A63D-E2F0DF302B7C}" dt="2025-04-07T03:55:49.133" v="0" actId="47"/>
        <pc:sldMkLst>
          <pc:docMk/>
          <pc:sldMk cId="2082456618" sldId="2147482577"/>
        </pc:sldMkLst>
      </pc:sldChg>
      <pc:sldChg chg="del">
        <pc:chgData name="Corbett, Neil MSE32" userId="0adb255b-af8b-4511-851e-0ee4c08861d8" providerId="ADAL" clId="{5C48D305-72C4-4D3A-A63D-E2F0DF302B7C}" dt="2025-04-07T03:55:49.133" v="0" actId="47"/>
        <pc:sldMkLst>
          <pc:docMk/>
          <pc:sldMk cId="2140519222" sldId="2147482578"/>
        </pc:sldMkLst>
      </pc:sldChg>
      <pc:sldChg chg="del">
        <pc:chgData name="Corbett, Neil MSE32" userId="0adb255b-af8b-4511-851e-0ee4c08861d8" providerId="ADAL" clId="{5C48D305-72C4-4D3A-A63D-E2F0DF302B7C}" dt="2025-04-07T03:55:49.133" v="0" actId="47"/>
        <pc:sldMkLst>
          <pc:docMk/>
          <pc:sldMk cId="2674082893" sldId="2147482579"/>
        </pc:sldMkLst>
      </pc:sldChg>
      <pc:sldChg chg="del">
        <pc:chgData name="Corbett, Neil MSE32" userId="0adb255b-af8b-4511-851e-0ee4c08861d8" providerId="ADAL" clId="{5C48D305-72C4-4D3A-A63D-E2F0DF302B7C}" dt="2025-04-07T03:55:49.133" v="0" actId="47"/>
        <pc:sldMkLst>
          <pc:docMk/>
          <pc:sldMk cId="408943324" sldId="2147482580"/>
        </pc:sldMkLst>
      </pc:sldChg>
      <pc:sldChg chg="del">
        <pc:chgData name="Corbett, Neil MSE32" userId="0adb255b-af8b-4511-851e-0ee4c08861d8" providerId="ADAL" clId="{5C48D305-72C4-4D3A-A63D-E2F0DF302B7C}" dt="2025-04-07T03:55:49.133" v="0" actId="47"/>
        <pc:sldMkLst>
          <pc:docMk/>
          <pc:sldMk cId="3429410247" sldId="2147482581"/>
        </pc:sldMkLst>
      </pc:sldChg>
      <pc:sldChg chg="del">
        <pc:chgData name="Corbett, Neil MSE32" userId="0adb255b-af8b-4511-851e-0ee4c08861d8" providerId="ADAL" clId="{5C48D305-72C4-4D3A-A63D-E2F0DF302B7C}" dt="2025-04-07T03:55:49.133" v="0" actId="47"/>
        <pc:sldMkLst>
          <pc:docMk/>
          <pc:sldMk cId="1463985121" sldId="2147482582"/>
        </pc:sldMkLst>
      </pc:sldChg>
      <pc:sldChg chg="del">
        <pc:chgData name="Corbett, Neil MSE32" userId="0adb255b-af8b-4511-851e-0ee4c08861d8" providerId="ADAL" clId="{5C48D305-72C4-4D3A-A63D-E2F0DF302B7C}" dt="2025-04-07T03:55:49.133" v="0" actId="47"/>
        <pc:sldMkLst>
          <pc:docMk/>
          <pc:sldMk cId="1580457237" sldId="2147482583"/>
        </pc:sldMkLst>
      </pc:sldChg>
    </pc:docChg>
  </pc:docChgLst>
  <pc:docChgLst>
    <pc:chgData name="ahmed aziz" userId="d391a47380a65c0f" providerId="LiveId" clId="{D2A91D67-4790-4705-8993-ED3049FB1A91}"/>
    <pc:docChg chg="undo custSel modSld">
      <pc:chgData name="ahmed aziz" userId="d391a47380a65c0f" providerId="LiveId" clId="{D2A91D67-4790-4705-8993-ED3049FB1A91}" dt="2025-12-08T13:37:15.942" v="1126" actId="20577"/>
      <pc:docMkLst>
        <pc:docMk/>
      </pc:docMkLst>
      <pc:sldChg chg="addSp modSp mod">
        <pc:chgData name="ahmed aziz" userId="d391a47380a65c0f" providerId="LiveId" clId="{D2A91D67-4790-4705-8993-ED3049FB1A91}" dt="2025-12-08T13:35:59.144" v="1115" actId="1076"/>
        <pc:sldMkLst>
          <pc:docMk/>
          <pc:sldMk cId="2429660822" sldId="351"/>
        </pc:sldMkLst>
        <pc:spChg chg="add mod">
          <ac:chgData name="ahmed aziz" userId="d391a47380a65c0f" providerId="LiveId" clId="{D2A91D67-4790-4705-8993-ED3049FB1A91}" dt="2025-12-08T13:35:59.144" v="1115" actId="1076"/>
          <ac:spMkLst>
            <pc:docMk/>
            <pc:sldMk cId="2429660822" sldId="351"/>
            <ac:spMk id="3" creationId="{2E490C72-23C2-03B8-3947-D47873E2957C}"/>
          </ac:spMkLst>
        </pc:spChg>
        <pc:spChg chg="mod">
          <ac:chgData name="ahmed aziz" userId="d391a47380a65c0f" providerId="LiveId" clId="{D2A91D67-4790-4705-8993-ED3049FB1A91}" dt="2025-12-08T13:01:13.485" v="654" actId="2711"/>
          <ac:spMkLst>
            <pc:docMk/>
            <pc:sldMk cId="2429660822" sldId="351"/>
            <ac:spMk id="5" creationId="{1CE45F78-3908-4D1A-82F1-C1ADC42E3FB1}"/>
          </ac:spMkLst>
        </pc:spChg>
        <pc:spChg chg="mod">
          <ac:chgData name="ahmed aziz" userId="d391a47380a65c0f" providerId="LiveId" clId="{D2A91D67-4790-4705-8993-ED3049FB1A91}" dt="2025-12-08T13:07:28.334" v="702" actId="6549"/>
          <ac:spMkLst>
            <pc:docMk/>
            <pc:sldMk cId="2429660822" sldId="351"/>
            <ac:spMk id="6" creationId="{2A4C66E9-CF65-4A0F-9A16-76B64C582F3A}"/>
          </ac:spMkLst>
        </pc:spChg>
        <pc:spChg chg="mod">
          <ac:chgData name="ahmed aziz" userId="d391a47380a65c0f" providerId="LiveId" clId="{D2A91D67-4790-4705-8993-ED3049FB1A91}" dt="2025-12-08T13:35:42.598" v="1114" actId="20577"/>
          <ac:spMkLst>
            <pc:docMk/>
            <pc:sldMk cId="2429660822" sldId="351"/>
            <ac:spMk id="7" creationId="{4D883F2B-B3CE-4AB4-AB99-0AA90A5717A9}"/>
          </ac:spMkLst>
        </pc:spChg>
      </pc:sldChg>
      <pc:sldChg chg="modSp mod">
        <pc:chgData name="ahmed aziz" userId="d391a47380a65c0f" providerId="LiveId" clId="{D2A91D67-4790-4705-8993-ED3049FB1A91}" dt="2025-12-08T13:37:15.942" v="1126" actId="20577"/>
        <pc:sldMkLst>
          <pc:docMk/>
          <pc:sldMk cId="3616206955" sldId="2147482452"/>
        </pc:sldMkLst>
        <pc:spChg chg="mod">
          <ac:chgData name="ahmed aziz" userId="d391a47380a65c0f" providerId="LiveId" clId="{D2A91D67-4790-4705-8993-ED3049FB1A91}" dt="2025-12-08T13:37:15.942" v="1126" actId="20577"/>
          <ac:spMkLst>
            <pc:docMk/>
            <pc:sldMk cId="3616206955" sldId="2147482452"/>
            <ac:spMk id="2" creationId="{79534F91-FFF5-4BE2-969F-08BDA81C29D8}"/>
          </ac:spMkLst>
        </pc:spChg>
        <pc:spChg chg="mod">
          <ac:chgData name="ahmed aziz" userId="d391a47380a65c0f" providerId="LiveId" clId="{D2A91D67-4790-4705-8993-ED3049FB1A91}" dt="2025-12-08T12:47:47.332" v="327"/>
          <ac:spMkLst>
            <pc:docMk/>
            <pc:sldMk cId="3616206955" sldId="2147482452"/>
            <ac:spMk id="4" creationId="{B8F5D341-9478-460E-8ACF-8E2BF1B80AC6}"/>
          </ac:spMkLst>
        </pc:spChg>
        <pc:spChg chg="mod">
          <ac:chgData name="ahmed aziz" userId="d391a47380a65c0f" providerId="LiveId" clId="{D2A91D67-4790-4705-8993-ED3049FB1A91}" dt="2025-12-08T11:37:20.227" v="115" actId="2711"/>
          <ac:spMkLst>
            <pc:docMk/>
            <pc:sldMk cId="3616206955" sldId="2147482452"/>
            <ac:spMk id="14" creationId="{27AC772E-6015-4076-A0DC-005445BF4556}"/>
          </ac:spMkLst>
        </pc:spChg>
        <pc:spChg chg="mod">
          <ac:chgData name="ahmed aziz" userId="d391a47380a65c0f" providerId="LiveId" clId="{D2A91D67-4790-4705-8993-ED3049FB1A91}" dt="2025-12-08T11:02:00.044" v="0"/>
          <ac:spMkLst>
            <pc:docMk/>
            <pc:sldMk cId="3616206955" sldId="2147482452"/>
            <ac:spMk id="15" creationId="{8C774F04-A5A4-4EBD-93B5-DF1F74CE87CA}"/>
          </ac:spMkLst>
        </pc:spChg>
        <pc:spChg chg="mod">
          <ac:chgData name="ahmed aziz" userId="d391a47380a65c0f" providerId="LiveId" clId="{D2A91D67-4790-4705-8993-ED3049FB1A91}" dt="2025-12-08T12:51:17" v="442" actId="2711"/>
          <ac:spMkLst>
            <pc:docMk/>
            <pc:sldMk cId="3616206955" sldId="2147482452"/>
            <ac:spMk id="19" creationId="{6CD20581-0EC4-8CDD-5EB3-DCBD2A12611D}"/>
          </ac:spMkLst>
        </pc:spChg>
        <pc:spChg chg="mod">
          <ac:chgData name="ahmed aziz" userId="d391a47380a65c0f" providerId="LiveId" clId="{D2A91D67-4790-4705-8993-ED3049FB1A91}" dt="2025-12-08T12:51:36.902" v="449" actId="2711"/>
          <ac:spMkLst>
            <pc:docMk/>
            <pc:sldMk cId="3616206955" sldId="2147482452"/>
            <ac:spMk id="23" creationId="{1B23B5B7-EEB5-473F-6193-0870C5D27539}"/>
          </ac:spMkLst>
        </pc:spChg>
        <pc:graphicFrameChg chg="mod modGraphic">
          <ac:chgData name="ahmed aziz" userId="d391a47380a65c0f" providerId="LiveId" clId="{D2A91D67-4790-4705-8993-ED3049FB1A91}" dt="2025-12-08T13:00:33.652" v="637" actId="121"/>
          <ac:graphicFrameMkLst>
            <pc:docMk/>
            <pc:sldMk cId="3616206955" sldId="2147482452"/>
            <ac:graphicFrameMk id="21" creationId="{FBB67D43-F188-B416-67A4-0A15F222C56C}"/>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12/10/2025</a:t>
            </a:fld>
            <a:endParaRPr lang="en-US">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12/10/2025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a:solidFill>
                  <a:srgbClr val="000000"/>
                </a:solidFill>
              </a:rPr>
              <a:t>Confidential - Not to be shared outside of PDO/PDO contractors </a:t>
            </a:r>
          </a:p>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200"/>
              </a:spcBef>
              <a:spcAft>
                <a:spcPts val="200"/>
              </a:spcAft>
            </a:pPr>
            <a:r>
              <a:rPr lang="en-US" sz="1800">
                <a:solidFill>
                  <a:srgbClr val="000000"/>
                </a:solidFill>
                <a:effectLst/>
                <a:latin typeface="Calibri" panose="020F0502020204030204" pitchFamily="34" charset="0"/>
              </a:rPr>
              <a:t>Guideline for Effective Learning &amp; Sustainability</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replicated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across</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similar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contractor</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activities</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Shall be SMART- Specific ,Measurable , Achievable ,Realistic &amp; Timebound</a:t>
            </a:r>
            <a:endParaRPr lang="en-US" sz="1800">
              <a:effectLst/>
              <a:latin typeface="Calibri" panose="020F0502020204030204" pitchFamily="34" charset="0"/>
            </a:endParaRPr>
          </a:p>
          <a:p>
            <a:pPr>
              <a:lnSpc>
                <a:spcPct val="107000"/>
              </a:lnSpc>
              <a:spcBef>
                <a:spcPts val="200"/>
              </a:spcBef>
              <a:spcAft>
                <a:spcPts val="200"/>
              </a:spcAft>
            </a:pPr>
            <a:r>
              <a:rPr lang="en-US" sz="1800">
                <a:effectLst/>
                <a:latin typeface="Times New Roman" panose="02020603050405020304" pitchFamily="18" charset="0"/>
              </a:rPr>
              <a:t>•</a:t>
            </a:r>
            <a:r>
              <a:rPr lang="en-US" sz="1800">
                <a:solidFill>
                  <a:srgbClr val="000000"/>
                </a:solidFill>
                <a:effectLst/>
                <a:latin typeface="Calibri" panose="020F0502020204030204" pitchFamily="34" charset="0"/>
              </a:rPr>
              <a:t>Can be</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implemented</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in</a:t>
            </a:r>
            <a:r>
              <a:rPr lang="en-US" sz="1800">
                <a:effectLst/>
                <a:latin typeface="Times New Roman" panose="02020603050405020304" pitchFamily="18" charset="0"/>
              </a:rPr>
              <a:t> </a:t>
            </a:r>
            <a:r>
              <a:rPr lang="en-US" sz="1800">
                <a:solidFill>
                  <a:srgbClr val="000000"/>
                </a:solidFill>
                <a:effectLst/>
                <a:latin typeface="Calibri" panose="020F0502020204030204" pitchFamily="34" charset="0"/>
              </a:rPr>
              <a:t>a months' time</a:t>
            </a:r>
            <a:r>
              <a:rPr lang="en-US" sz="1800">
                <a:solidFill>
                  <a:srgbClr val="000000"/>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solidFill>
                  <a:srgbClr val="4E586A"/>
                </a:solidFill>
                <a:effectLst/>
                <a:latin typeface="Segoe UI" panose="020B0502040204020203" pitchFamily="34" charset="0"/>
              </a:rPr>
              <a:t> </a:t>
            </a:r>
            <a:endParaRPr lang="en-US" sz="1800">
              <a:effectLst/>
              <a:latin typeface="Calibri" panose="020F0502020204030204" pitchFamily="34" charset="0"/>
            </a:endParaRPr>
          </a:p>
          <a:p>
            <a:pPr>
              <a:lnSpc>
                <a:spcPct val="107000"/>
              </a:lnSpc>
              <a:spcAft>
                <a:spcPts val="800"/>
              </a:spcAft>
            </a:pPr>
            <a:r>
              <a:rPr lang="en-US" sz="1800">
                <a:effectLst/>
                <a:latin typeface="Calibri" panose="020F0502020204030204" pitchFamily="34" charset="0"/>
              </a:rPr>
              <a:t> </a:t>
            </a:r>
          </a:p>
          <a:p>
            <a:endParaRPr lang="en-US"/>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B9F12B-012B-511E-E1AF-940C15C48F38}"/>
              </a:ext>
            </a:extLst>
          </p:cNvPr>
          <p:cNvSpPr>
            <a:spLocks noGrp="1"/>
          </p:cNvSpPr>
          <p:nvPr>
            <p:ph type="dt" sz="half" idx="10"/>
          </p:nvPr>
        </p:nvSpPr>
        <p:spPr/>
        <p:txBody>
          <a:bodyPr/>
          <a:lstStyle/>
          <a:p>
            <a:fld id="{44F6AEF2-20D4-7547-BF78-1F3F36FB60DC}" type="datetimeFigureOut">
              <a:rPr lang="en-US" smtClean="0"/>
              <a:pPr/>
              <a:t>12/10/2025</a:t>
            </a:fld>
            <a:endParaRPr lang="en-US"/>
          </a:p>
        </p:txBody>
      </p:sp>
      <p:sp>
        <p:nvSpPr>
          <p:cNvPr id="8" name="Footer Placeholder 7">
            <a:extLst>
              <a:ext uri="{FF2B5EF4-FFF2-40B4-BE49-F238E27FC236}">
                <a16:creationId xmlns:a16="http://schemas.microsoft.com/office/drawing/2014/main" id="{12153C70-2C6D-7EF6-9D8B-F252F2B79470}"/>
              </a:ext>
            </a:extLst>
          </p:cNvPr>
          <p:cNvSpPr>
            <a:spLocks noGrp="1"/>
          </p:cNvSpPr>
          <p:nvPr>
            <p:ph type="ftr" sz="quarter" idx="11"/>
          </p:nvPr>
        </p:nvSpPr>
        <p:spPr/>
        <p:txBody>
          <a:bodyPr/>
          <a:lstStyle/>
          <a:p>
            <a:r>
              <a:rPr lang="en-US"/>
              <a:t>Confidential - Not to be shared outside of PDO/PDO contractors </a:t>
            </a:r>
          </a:p>
          <a:p>
            <a:endParaRPr lang="en-US"/>
          </a:p>
        </p:txBody>
      </p:sp>
      <p:sp>
        <p:nvSpPr>
          <p:cNvPr id="9" name="Slide Number Placeholder 8">
            <a:extLst>
              <a:ext uri="{FF2B5EF4-FFF2-40B4-BE49-F238E27FC236}">
                <a16:creationId xmlns:a16="http://schemas.microsoft.com/office/drawing/2014/main" id="{5F370DFB-2757-20B9-7E69-B0B0CE960C83}"/>
              </a:ext>
            </a:extLst>
          </p:cNvPr>
          <p:cNvSpPr>
            <a:spLocks noGrp="1"/>
          </p:cNvSpPr>
          <p:nvPr>
            <p:ph type="sldNum" sz="quarter" idx="12"/>
          </p:nvPr>
        </p:nvSpPr>
        <p:spPr/>
        <p:txBody>
          <a:bodyPr/>
          <a:lstStyle/>
          <a:p>
            <a:fld id="{7A6F64E4-CF39-E842-A871-400C57C21E39}" type="slidenum">
              <a:rPr lang="en-US" smtClean="0"/>
              <a:pPr/>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12/10/2025</a:t>
            </a:fld>
            <a:endParaRPr lang="en-US"/>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12/10/2025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a:t>Confidential - Not to be shared outside of PDO/PDO contractors </a:t>
            </a:r>
          </a:p>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44309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104A21-A2DC-71AB-15B8-B7E788B614D0}"/>
              </a:ext>
            </a:extLst>
          </p:cNvPr>
          <p:cNvPicPr>
            <a:picLocks noChangeAspect="1"/>
          </p:cNvPicPr>
          <p:nvPr/>
        </p:nvPicPr>
        <p:blipFill>
          <a:blip r:embed="rId3"/>
          <a:stretch>
            <a:fillRect/>
          </a:stretch>
        </p:blipFill>
        <p:spPr>
          <a:xfrm>
            <a:off x="2434596" y="4760102"/>
            <a:ext cx="1769375" cy="1290887"/>
          </a:xfrm>
          <a:prstGeom prst="rect">
            <a:avLst/>
          </a:prstGeom>
        </p:spPr>
      </p:pic>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12186" y="1321734"/>
            <a:ext cx="7682501" cy="5078313"/>
          </a:xfrm>
          <a:prstGeom prst="rect">
            <a:avLst/>
          </a:prstGeom>
          <a:noFill/>
          <a:ln w="19050">
            <a:noFill/>
            <a:miter lim="800000"/>
            <a:headEnd/>
            <a:tailEnd/>
          </a:ln>
        </p:spPr>
        <p:txBody>
          <a:bodyPr wrap="square">
            <a:spAutoFit/>
          </a:bodyPr>
          <a:lstStyle/>
          <a:p>
            <a:pPr marL="114300" marR="0" lvl="0" indent="-114300" algn="just"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ماذا حدث؟</a:t>
            </a:r>
            <a:endParaRPr kumimoji="0" lang="en-US" sz="1400" b="0"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a:p>
            <a:pPr marR="0" lvl="0" indent="-342900" algn="just" defTabSz="914400" rtl="1" eaLnBrk="1" fontAlgn="auto" latinLnBrk="0" hangingPunct="1">
              <a:lnSpc>
                <a:spcPct val="100000"/>
              </a:lnSpc>
              <a:spcBef>
                <a:spcPts val="0"/>
              </a:spcBef>
              <a:spcAft>
                <a:spcPts val="0"/>
              </a:spcAft>
              <a:buClrTx/>
              <a:buSzTx/>
              <a:buFontTx/>
              <a:buNone/>
              <a:tabLst/>
              <a:defRPr/>
            </a:pPr>
            <a:r>
              <a:rPr lang="ar-EG" sz="1200" dirty="0">
                <a:solidFill>
                  <a:srgbClr val="000000"/>
                </a:solidFill>
                <a:latin typeface="Sakkal Majalla" panose="02000000000000000000" pitchFamily="2" charset="-78"/>
                <a:cs typeface="Sakkal Majalla" panose="02000000000000000000" pitchFamily="2" charset="-78"/>
              </a:rPr>
              <a:t>في الثاني من مارس 2025 في حوالي الساعة 12:30 ظهرًا، انفصلت كتلة الخطاف الملحقة برافعةٍ عن موضعها الأصلي أثناء قيام مُشغِّل الرافعة بمد ذراعها بزاوية 60 درجة، مما أدى إلى تأرجحها وهبوطها فوق ذراع الرافعة (المُثبَّت بواسطة دبوس التثبيت). وبعد ذلك، قام مُشغِّل الرافعة بخفض الذراع إلى زاوية صفر للتحقُّق من العطل.</a:t>
            </a:r>
            <a:endParaRPr lang="en-US" sz="1200" dirty="0">
              <a:solidFill>
                <a:srgbClr val="000000"/>
              </a:solidFill>
              <a:latin typeface="Sakkal Majalla" panose="02000000000000000000" pitchFamily="2" charset="-78"/>
              <a:cs typeface="Sakkal Majalla" panose="02000000000000000000" pitchFamily="2" charset="-78"/>
            </a:endParaRPr>
          </a:p>
          <a:p>
            <a:pPr indent="-342900" algn="just" rtl="1">
              <a:defRPr/>
            </a:pPr>
            <a:r>
              <a:rPr lang="ar-SA" sz="1200" dirty="0">
                <a:solidFill>
                  <a:srgbClr val="000000"/>
                </a:solidFill>
                <a:latin typeface="Sakkal Majalla" panose="02000000000000000000" pitchFamily="2" charset="-78"/>
                <a:cs typeface="Sakkal Majalla" panose="02000000000000000000" pitchFamily="2" charset="-78"/>
              </a:rPr>
              <a:t>بعد ذلك، صعد مُشغِّل الرافعة فوق الذراع بمعرفة مشرف الموقع وقام بفحص العطل وقرر إزالة دبوس التثبيت ليتمك</a:t>
            </a:r>
            <a:r>
              <a:rPr lang="ar-EG" sz="1200" dirty="0">
                <a:solidFill>
                  <a:srgbClr val="000000"/>
                </a:solidFill>
                <a:latin typeface="Sakkal Majalla" panose="02000000000000000000" pitchFamily="2" charset="-78"/>
                <a:cs typeface="Sakkal Majalla" panose="02000000000000000000" pitchFamily="2" charset="-78"/>
              </a:rPr>
              <a:t>ّ</a:t>
            </a:r>
            <a:r>
              <a:rPr lang="ar-SA" sz="1200" dirty="0">
                <a:solidFill>
                  <a:srgbClr val="000000"/>
                </a:solidFill>
                <a:latin typeface="Sakkal Majalla" panose="02000000000000000000" pitchFamily="2" charset="-78"/>
                <a:cs typeface="Sakkal Majalla" panose="02000000000000000000" pitchFamily="2" charset="-78"/>
              </a:rPr>
              <a:t>ن من إنزال كتلة الخطاف على الأرض. وأثناء قيامه بذلك، </a:t>
            </a:r>
            <a:r>
              <a:rPr lang="ar-EG" sz="1200" dirty="0">
                <a:solidFill>
                  <a:srgbClr val="000000"/>
                </a:solidFill>
                <a:latin typeface="Sakkal Majalla" panose="02000000000000000000" pitchFamily="2" charset="-78"/>
                <a:cs typeface="Sakkal Majalla" panose="02000000000000000000" pitchFamily="2" charset="-78"/>
              </a:rPr>
              <a:t>سقطت كتلة الخطاف (95 كجم)، وهي متصلة بسلكها، على الأرض ساحبًة القدم اليمنى لمُشغِّل الرافعة مما أدى إلى سقوطه من ارتفاع 3.2 متر. تم تفعيل الاستجابة الطارئة لنقل الشخص المصاب إلى عيادة </a:t>
            </a:r>
            <a:r>
              <a:rPr lang="ar-SA" sz="1200" dirty="0">
                <a:solidFill>
                  <a:srgbClr val="000000"/>
                </a:solidFill>
                <a:latin typeface="Sakkal Majalla" panose="02000000000000000000" pitchFamily="2" charset="-78"/>
                <a:cs typeface="Sakkal Majalla" panose="02000000000000000000" pitchFamily="2" charset="-78"/>
              </a:rPr>
              <a:t>الرعاية الأولية للحوادث</a:t>
            </a:r>
            <a:r>
              <a:rPr lang="ar-EG" sz="1200" dirty="0">
                <a:solidFill>
                  <a:srgbClr val="000000"/>
                </a:solidFill>
                <a:latin typeface="Sakkal Majalla" panose="02000000000000000000" pitchFamily="2" charset="-78"/>
                <a:cs typeface="Sakkal Majalla" panose="02000000000000000000" pitchFamily="2" charset="-78"/>
              </a:rPr>
              <a:t>،</a:t>
            </a:r>
            <a:r>
              <a:rPr lang="ar-SA" sz="1200" dirty="0">
                <a:solidFill>
                  <a:srgbClr val="000000"/>
                </a:solidFill>
                <a:latin typeface="Sakkal Majalla" panose="02000000000000000000" pitchFamily="2" charset="-78"/>
                <a:cs typeface="Sakkal Majalla" panose="02000000000000000000" pitchFamily="2" charset="-78"/>
              </a:rPr>
              <a:t> و</a:t>
            </a:r>
            <a:r>
              <a:rPr lang="ar-EG" sz="1200" dirty="0">
                <a:solidFill>
                  <a:srgbClr val="000000"/>
                </a:solidFill>
                <a:latin typeface="Sakkal Majalla" panose="02000000000000000000" pitchFamily="2" charset="-78"/>
                <a:cs typeface="Sakkal Majalla" panose="02000000000000000000" pitchFamily="2" charset="-78"/>
              </a:rPr>
              <a:t>قد أُصيب مُشغِّل الرافعة بكسور في ساقه ومعصمه.</a:t>
            </a:r>
            <a:endParaRPr lang="en-US" sz="1200" dirty="0">
              <a:solidFill>
                <a:srgbClr val="000000"/>
              </a:solidFill>
              <a:latin typeface="Sakkal Majalla" panose="02000000000000000000" pitchFamily="2" charset="-78"/>
              <a:cs typeface="Sakkal Majalla" panose="02000000000000000000" pitchFamily="2" charset="-78"/>
            </a:endParaRPr>
          </a:p>
          <a:p>
            <a:pPr marR="0" lvl="0" indent="-342900" algn="r" defTabSz="914400" rtl="1" eaLnBrk="1" fontAlgn="auto" latinLnBrk="0" hangingPunct="1">
              <a:lnSpc>
                <a:spcPct val="100000"/>
              </a:lnSpc>
              <a:spcBef>
                <a:spcPts val="0"/>
              </a:spcBef>
              <a:spcAft>
                <a:spcPts val="0"/>
              </a:spcAft>
              <a:buClrTx/>
              <a:buSzTx/>
              <a:buFontTx/>
              <a:buNone/>
              <a:tabLst/>
              <a:defRPr/>
            </a:pPr>
            <a:endParaRPr lang="en-US" sz="1050" dirty="0">
              <a:solidFill>
                <a:srgbClr val="000000"/>
              </a:solidFill>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altLang="zh-CN" sz="140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rPr>
              <a:t>لماذا حدث ذلك/ الاستنتاج:</a:t>
            </a:r>
            <a:endParaRPr kumimoji="0" lang="en-GB" altLang="zh-CN" sz="140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endParaRP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لم يقم مُشغِّل الرافعة بخفض كتلة الخطاف الملحقة / الحفاظ على طول كافٍ لها قبل مد ذراع الرافعة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اعتمد م</a:t>
            </a:r>
            <a:r>
              <a:rPr lang="ar-EG" sz="1200" dirty="0">
                <a:solidFill>
                  <a:srgbClr val="000000"/>
                </a:solidFill>
                <a:latin typeface="Sakkal Majalla" panose="02000000000000000000" pitchFamily="2" charset="-78"/>
                <a:cs typeface="Sakkal Majalla" panose="02000000000000000000" pitchFamily="2" charset="-78"/>
              </a:rPr>
              <a:t>ُ</a:t>
            </a:r>
            <a:r>
              <a:rPr lang="ar-SA" sz="1200" dirty="0">
                <a:solidFill>
                  <a:srgbClr val="000000"/>
                </a:solidFill>
                <a:latin typeface="Sakkal Majalla" panose="02000000000000000000" pitchFamily="2" charset="-78"/>
                <a:cs typeface="Sakkal Majalla" panose="02000000000000000000" pitchFamily="2" charset="-78"/>
              </a:rPr>
              <a:t>شغ</a:t>
            </a:r>
            <a:r>
              <a:rPr lang="ar-EG" sz="1200" dirty="0">
                <a:solidFill>
                  <a:srgbClr val="000000"/>
                </a:solidFill>
                <a:latin typeface="Sakkal Majalla" panose="02000000000000000000" pitchFamily="2" charset="-78"/>
                <a:cs typeface="Sakkal Majalla" panose="02000000000000000000" pitchFamily="2" charset="-78"/>
              </a:rPr>
              <a:t>ِّ</a:t>
            </a:r>
            <a:r>
              <a:rPr lang="ar-SA" sz="1200" dirty="0">
                <a:solidFill>
                  <a:srgbClr val="000000"/>
                </a:solidFill>
                <a:latin typeface="Sakkal Majalla" panose="02000000000000000000" pitchFamily="2" charset="-78"/>
                <a:cs typeface="Sakkal Majalla" panose="02000000000000000000" pitchFamily="2" charset="-78"/>
              </a:rPr>
              <a:t>ل الرافعة على مفتاح</a:t>
            </a:r>
            <a:r>
              <a:rPr lang="ar-EG" sz="1200" dirty="0">
                <a:solidFill>
                  <a:srgbClr val="000000"/>
                </a:solidFill>
                <a:latin typeface="Sakkal Majalla" panose="02000000000000000000" pitchFamily="2" charset="-78"/>
                <a:cs typeface="Sakkal Majalla" panose="02000000000000000000" pitchFamily="2" charset="-78"/>
              </a:rPr>
              <a:t> التحديد</a:t>
            </a:r>
            <a:r>
              <a:rPr lang="ar-SA" sz="1200" dirty="0">
                <a:solidFill>
                  <a:srgbClr val="000000"/>
                </a:solidFill>
                <a:latin typeface="Sakkal Majalla" panose="02000000000000000000" pitchFamily="2" charset="-78"/>
                <a:cs typeface="Sakkal Majalla" panose="02000000000000000000" pitchFamily="2" charset="-78"/>
              </a:rPr>
              <a:t> </a:t>
            </a:r>
            <a:r>
              <a:rPr lang="ar-EG" sz="1200" dirty="0">
                <a:solidFill>
                  <a:srgbClr val="000000"/>
                </a:solidFill>
                <a:latin typeface="Sakkal Majalla" panose="02000000000000000000" pitchFamily="2" charset="-78"/>
                <a:cs typeface="Sakkal Majalla" panose="02000000000000000000" pitchFamily="2" charset="-78"/>
              </a:rPr>
              <a:t>لتفعيل</a:t>
            </a:r>
            <a:r>
              <a:rPr lang="ar-SA" sz="1200" dirty="0">
                <a:solidFill>
                  <a:srgbClr val="000000"/>
                </a:solidFill>
                <a:latin typeface="Sakkal Majalla" panose="02000000000000000000" pitchFamily="2" charset="-78"/>
                <a:cs typeface="Sakkal Majalla" panose="02000000000000000000" pitchFamily="2" charset="-78"/>
              </a:rPr>
              <a:t> منع</a:t>
            </a:r>
            <a:r>
              <a:rPr lang="ar-EG" sz="1200" dirty="0">
                <a:solidFill>
                  <a:srgbClr val="000000"/>
                </a:solidFill>
                <a:latin typeface="Sakkal Majalla" panose="02000000000000000000" pitchFamily="2" charset="-78"/>
                <a:cs typeface="Sakkal Majalla" panose="02000000000000000000" pitchFamily="2" charset="-78"/>
              </a:rPr>
              <a:t> وصول</a:t>
            </a:r>
            <a:r>
              <a:rPr lang="ar-SA" sz="1200" dirty="0">
                <a:solidFill>
                  <a:srgbClr val="000000"/>
                </a:solidFill>
                <a:latin typeface="Sakkal Majalla" panose="02000000000000000000" pitchFamily="2" charset="-78"/>
                <a:cs typeface="Sakkal Majalla" panose="02000000000000000000" pitchFamily="2" charset="-78"/>
              </a:rPr>
              <a:t> الكتلة إلى البكرة، بدلاً من </a:t>
            </a:r>
            <a:r>
              <a:rPr lang="ar-EG" sz="1200" dirty="0">
                <a:solidFill>
                  <a:srgbClr val="000000"/>
                </a:solidFill>
                <a:latin typeface="Sakkal Majalla" panose="02000000000000000000" pitchFamily="2" charset="-78"/>
                <a:cs typeface="Sakkal Majalla" panose="02000000000000000000" pitchFamily="2" charset="-78"/>
              </a:rPr>
              <a:t>اتباع</a:t>
            </a:r>
            <a:r>
              <a:rPr lang="ar-SA" sz="1200" dirty="0">
                <a:solidFill>
                  <a:srgbClr val="000000"/>
                </a:solidFill>
                <a:latin typeface="Sakkal Majalla" panose="02000000000000000000" pitchFamily="2" charset="-78"/>
                <a:cs typeface="Sakkal Majalla" panose="02000000000000000000" pitchFamily="2" charset="-78"/>
              </a:rPr>
              <a:t> ممارسات التشغيل الآمنة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قرر مُشغِّل الرافعة إصلاح العطل وإعادة كتلة الخطاف بدلاً من إبلاغ طاقم الصيانة / الاسترجاع.</a:t>
            </a:r>
            <a:endParaRPr lang="ar-EG" sz="1200" dirty="0">
              <a:solidFill>
                <a:srgbClr val="000000"/>
              </a:solidFill>
              <a:latin typeface="Sakkal Majalla" panose="02000000000000000000" pitchFamily="2" charset="-78"/>
              <a:cs typeface="Sakkal Majalla" panose="02000000000000000000" pitchFamily="2" charset="-78"/>
            </a:endParaRP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فشلت أداة السلامة (مفتاح </a:t>
            </a:r>
            <a:r>
              <a:rPr lang="ar-EG" sz="1200" dirty="0">
                <a:solidFill>
                  <a:srgbClr val="000000"/>
                </a:solidFill>
                <a:latin typeface="Sakkal Majalla" panose="02000000000000000000" pitchFamily="2" charset="-78"/>
                <a:cs typeface="Sakkal Majalla" panose="02000000000000000000" pitchFamily="2" charset="-78"/>
              </a:rPr>
              <a:t>التحديد</a:t>
            </a:r>
            <a:r>
              <a:rPr lang="ar-SA" sz="1200" dirty="0">
                <a:solidFill>
                  <a:srgbClr val="000000"/>
                </a:solidFill>
                <a:latin typeface="Sakkal Majalla" panose="02000000000000000000" pitchFamily="2" charset="-78"/>
                <a:cs typeface="Sakkal Majalla" panose="02000000000000000000" pitchFamily="2" charset="-78"/>
              </a:rPr>
              <a:t>) الخاصة بكتلة الخطاف الملحقة في إيقاف حركتها قبل وصولها إلى بكره الرافعة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لم يتم إجراء مراجعة للمخاطر الديناميكية بعد الحدث الأول (انفصال كتلة الخطاف الملحقة عن موضعها الأصلي</a:t>
            </a:r>
            <a:r>
              <a:rPr lang="ar-EG" sz="1200" dirty="0">
                <a:solidFill>
                  <a:srgbClr val="000000"/>
                </a:solidFill>
                <a:latin typeface="Sakkal Majalla" panose="02000000000000000000" pitchFamily="2" charset="-78"/>
                <a:cs typeface="Sakkal Majalla" panose="02000000000000000000" pitchFamily="2" charset="-78"/>
              </a:rPr>
              <a:t>).</a:t>
            </a:r>
            <a:endParaRPr lang="en-US" sz="1200" dirty="0">
              <a:solidFill>
                <a:srgbClr val="000000"/>
              </a:solidFill>
              <a:latin typeface="Sakkal Majalla" panose="02000000000000000000" pitchFamily="2" charset="-78"/>
              <a:cs typeface="Sakkal Majalla" panose="02000000000000000000" pitchFamily="2" charset="-78"/>
            </a:endParaRP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عمل مُشغِّل الرافعة على ارتفاع دون استخدام وسائل الحماية من السقوط أو معدات / منصة للعمل على ارتفاع</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لم يفرض مدير الموقع الالتزام ب</a:t>
            </a:r>
            <a:r>
              <a:rPr lang="ar-EG" sz="1200" dirty="0">
                <a:solidFill>
                  <a:srgbClr val="000000"/>
                </a:solidFill>
                <a:latin typeface="Sakkal Majalla" panose="02000000000000000000" pitchFamily="2" charset="-78"/>
                <a:cs typeface="Sakkal Majalla" panose="02000000000000000000" pitchFamily="2" charset="-78"/>
              </a:rPr>
              <a:t>ال</a:t>
            </a:r>
            <a:r>
              <a:rPr lang="ar-SA" sz="1200" dirty="0">
                <a:solidFill>
                  <a:srgbClr val="000000"/>
                </a:solidFill>
                <a:latin typeface="Sakkal Majalla" panose="02000000000000000000" pitchFamily="2" charset="-78"/>
                <a:cs typeface="Sakkal Majalla" panose="02000000000000000000" pitchFamily="2" charset="-78"/>
              </a:rPr>
              <a:t>قواعد</a:t>
            </a:r>
            <a:r>
              <a:rPr lang="ar-EG" sz="1200" dirty="0">
                <a:solidFill>
                  <a:srgbClr val="000000"/>
                </a:solidFill>
                <a:latin typeface="Sakkal Majalla" panose="02000000000000000000" pitchFamily="2" charset="-78"/>
                <a:cs typeface="Sakkal Majalla" panose="02000000000000000000" pitchFamily="2" charset="-78"/>
              </a:rPr>
              <a:t> الأساسية</a:t>
            </a:r>
            <a:r>
              <a:rPr lang="ar-SA" sz="1200" dirty="0">
                <a:solidFill>
                  <a:srgbClr val="000000"/>
                </a:solidFill>
                <a:latin typeface="Sakkal Majalla" panose="02000000000000000000" pitchFamily="2" charset="-78"/>
                <a:cs typeface="Sakkal Majalla" panose="02000000000000000000" pitchFamily="2" charset="-78"/>
              </a:rPr>
              <a:t> </a:t>
            </a:r>
            <a:r>
              <a:rPr lang="ar-EG" sz="1200" dirty="0">
                <a:solidFill>
                  <a:srgbClr val="000000"/>
                </a:solidFill>
                <a:latin typeface="Sakkal Majalla" panose="02000000000000000000" pitchFamily="2" charset="-78"/>
                <a:cs typeface="Sakkal Majalla" panose="02000000000000000000" pitchFamily="2" charset="-78"/>
              </a:rPr>
              <a:t>ل</a:t>
            </a:r>
            <a:r>
              <a:rPr lang="ar-SA" sz="1200" dirty="0">
                <a:solidFill>
                  <a:srgbClr val="000000"/>
                </a:solidFill>
                <a:latin typeface="Sakkal Majalla" panose="02000000000000000000" pitchFamily="2" charset="-78"/>
                <a:cs typeface="Sakkal Majalla" panose="02000000000000000000" pitchFamily="2" charset="-78"/>
              </a:rPr>
              <a:t>إنقاذ الحياة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EG" sz="1200" dirty="0">
                <a:solidFill>
                  <a:srgbClr val="000000"/>
                </a:solidFill>
                <a:latin typeface="Sakkal Majalla" panose="02000000000000000000" pitchFamily="2" charset="-78"/>
                <a:cs typeface="Sakkal Majalla" panose="02000000000000000000" pitchFamily="2" charset="-78"/>
              </a:rPr>
              <a:t>لم يمارس أفراد الطاقم سلطة إيقاف العمل عند الضرورة.</a:t>
            </a:r>
            <a:endParaRPr kumimoji="0" lang="en-US" sz="1200" b="0"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ar-OM" sz="105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EG" sz="1400" b="1" i="0" u="none" strike="noStrike" kern="1200" cap="none" spc="0" normalizeH="0" baseline="0" noProof="0" dirty="0">
                <a:ln>
                  <a:noFill/>
                </a:ln>
                <a:solidFill>
                  <a:srgbClr val="0070C0"/>
                </a:solidFill>
                <a:effectLst/>
                <a:uLnTx/>
                <a:uFillTx/>
                <a:latin typeface="Sakkal Majalla" panose="02000000000000000000" pitchFamily="2" charset="-78"/>
                <a:ea typeface="宋体" panose="02010600030101010101" pitchFamily="2" charset="-122"/>
                <a:cs typeface="Sakkal Majalla" panose="02000000000000000000" pitchFamily="2" charset="-78"/>
              </a:rPr>
              <a:t>أسئلة تأملية:</a:t>
            </a:r>
            <a:endParaRPr kumimoji="0" lang="en-US" sz="1400" b="0" i="0" u="none" strike="noStrike" kern="1200" cap="none" spc="0" normalizeH="0" baseline="0" noProof="0" dirty="0">
              <a:ln>
                <a:noFill/>
              </a:ln>
              <a:solidFill>
                <a:srgbClr val="000000"/>
              </a:solidFill>
              <a:effectLst/>
              <a:uLnTx/>
              <a:uFillTx/>
              <a:latin typeface="Sakkal Majalla" panose="02000000000000000000" pitchFamily="2" charset="-78"/>
              <a:cs typeface="Sakkal Majalla" panose="02000000000000000000" pitchFamily="2" charset="-78"/>
            </a:endParaRP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التأكد من أن المشرفين يقومون بالإشراف بشكل فعال لإدارة جميع المخاطر التشغيلية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EG" sz="1200" dirty="0">
                <a:solidFill>
                  <a:srgbClr val="000000"/>
                </a:solidFill>
                <a:latin typeface="Sakkal Majalla" panose="02000000000000000000" pitchFamily="2" charset="-78"/>
                <a:cs typeface="Sakkal Majalla" panose="02000000000000000000" pitchFamily="2" charset="-78"/>
              </a:rPr>
              <a:t>التزام</a:t>
            </a:r>
            <a:r>
              <a:rPr lang="ar-SA" sz="1200" dirty="0">
                <a:solidFill>
                  <a:srgbClr val="000000"/>
                </a:solidFill>
                <a:latin typeface="Sakkal Majalla" panose="02000000000000000000" pitchFamily="2" charset="-78"/>
                <a:cs typeface="Sakkal Majalla" panose="02000000000000000000" pitchFamily="2" charset="-78"/>
              </a:rPr>
              <a:t> المشرف بتطبيق الخطوات السبع "مستعد" على كل مهمة محددة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EG" sz="1200" dirty="0">
                <a:solidFill>
                  <a:srgbClr val="000000"/>
                </a:solidFill>
                <a:latin typeface="Sakkal Majalla" panose="02000000000000000000" pitchFamily="2" charset="-78"/>
                <a:cs typeface="Sakkal Majalla" panose="02000000000000000000" pitchFamily="2" charset="-78"/>
              </a:rPr>
              <a:t>التزام</a:t>
            </a:r>
            <a:r>
              <a:rPr lang="ar-SA" sz="1200" dirty="0">
                <a:solidFill>
                  <a:srgbClr val="000000"/>
                </a:solidFill>
                <a:latin typeface="Sakkal Majalla" panose="02000000000000000000" pitchFamily="2" charset="-78"/>
                <a:cs typeface="Sakkal Majalla" panose="02000000000000000000" pitchFamily="2" charset="-78"/>
              </a:rPr>
              <a:t> مُشغِّل الرافعة بفحص "مفتاح التحديد" والتأكد من صلاحيته للعمل قبل تشغيل الرافعة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مواظبة المشرفين على إيقاف العمل وإعادة تقييم الوضع عند تغيير العمليات وفقًا لمبدأ مراجعات المخاطر الديناميكية</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التزام مُشغِّل الرافعة دائمًا بالحفاظ على طول كافٍ / آمن لكتلة الخطاف الملحقة قبل مد ذراع</a:t>
            </a:r>
            <a:r>
              <a:rPr lang="ar-EG" sz="1200" dirty="0">
                <a:solidFill>
                  <a:srgbClr val="000000"/>
                </a:solidFill>
                <a:latin typeface="Sakkal Majalla" panose="02000000000000000000" pitchFamily="2" charset="-78"/>
                <a:cs typeface="Sakkal Majalla" panose="02000000000000000000" pitchFamily="2" charset="-78"/>
              </a:rPr>
              <a:t> الرافعة.</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التزام جميع أفراد الطاقم بقواعد إنقاذ الحياة والتزام المشرف بتطبيقها</a:t>
            </a:r>
            <a:r>
              <a:rPr lang="ar-EG" sz="1200" dirty="0">
                <a:solidFill>
                  <a:srgbClr val="000000"/>
                </a:solidFill>
                <a:latin typeface="Sakkal Majalla" panose="02000000000000000000" pitchFamily="2" charset="-78"/>
                <a:cs typeface="Sakkal Majalla" panose="02000000000000000000" pitchFamily="2" charset="-78"/>
              </a:rPr>
              <a:t>.</a:t>
            </a:r>
          </a:p>
          <a:p>
            <a:pPr marL="228600" indent="-228600" algn="r" rtl="1">
              <a:buFontTx/>
              <a:buAutoNum type="arabicPeriod"/>
              <a:defRPr/>
            </a:pPr>
            <a:r>
              <a:rPr lang="ar-SA" sz="1200" dirty="0">
                <a:solidFill>
                  <a:srgbClr val="000000"/>
                </a:solidFill>
                <a:latin typeface="Sakkal Majalla" panose="02000000000000000000" pitchFamily="2" charset="-78"/>
                <a:cs typeface="Sakkal Majalla" panose="02000000000000000000" pitchFamily="2" charset="-78"/>
              </a:rPr>
              <a:t>التزام جميع أفراد الطاقم دائمًا باستخدام وسائل آمنة</a:t>
            </a:r>
            <a:r>
              <a:rPr lang="ar-EG" sz="1200" dirty="0">
                <a:solidFill>
                  <a:srgbClr val="000000"/>
                </a:solidFill>
                <a:latin typeface="Sakkal Majalla" panose="02000000000000000000" pitchFamily="2" charset="-78"/>
                <a:cs typeface="Sakkal Majalla" panose="02000000000000000000" pitchFamily="2" charset="-78"/>
              </a:rPr>
              <a:t> للحماية عند</a:t>
            </a:r>
            <a:r>
              <a:rPr lang="ar-SA" sz="1200" dirty="0">
                <a:solidFill>
                  <a:srgbClr val="000000"/>
                </a:solidFill>
                <a:latin typeface="Sakkal Majalla" panose="02000000000000000000" pitchFamily="2" charset="-78"/>
                <a:cs typeface="Sakkal Majalla" panose="02000000000000000000" pitchFamily="2" charset="-78"/>
              </a:rPr>
              <a:t> </a:t>
            </a:r>
            <a:r>
              <a:rPr lang="ar-EG" sz="1200" dirty="0">
                <a:solidFill>
                  <a:srgbClr val="000000"/>
                </a:solidFill>
                <a:latin typeface="Sakkal Majalla" panose="02000000000000000000" pitchFamily="2" charset="-78"/>
                <a:cs typeface="Sakkal Majalla" panose="02000000000000000000" pitchFamily="2" charset="-78"/>
              </a:rPr>
              <a:t>ا</a:t>
            </a:r>
            <a:r>
              <a:rPr lang="ar-SA" sz="1200" dirty="0">
                <a:solidFill>
                  <a:srgbClr val="000000"/>
                </a:solidFill>
                <a:latin typeface="Sakkal Majalla" panose="02000000000000000000" pitchFamily="2" charset="-78"/>
                <a:cs typeface="Sakkal Majalla" panose="02000000000000000000" pitchFamily="2" charset="-78"/>
              </a:rPr>
              <a:t>لعمل على الارتفاعات</a:t>
            </a:r>
            <a:r>
              <a:rPr lang="ar-EG" sz="1200" dirty="0">
                <a:solidFill>
                  <a:srgbClr val="000000"/>
                </a:solidFill>
                <a:latin typeface="Sakkal Majalla" panose="02000000000000000000" pitchFamily="2" charset="-78"/>
                <a:cs typeface="Sakkal Majalla" panose="02000000000000000000" pitchFamily="2" charset="-78"/>
              </a:rPr>
              <a:t>.</a:t>
            </a:r>
            <a:endParaRPr lang="en-US" sz="1200" dirty="0">
              <a:solidFill>
                <a:srgbClr val="000000"/>
              </a:solidFill>
              <a:latin typeface="Sakkal Majalla" panose="02000000000000000000" pitchFamily="2" charset="-78"/>
              <a:cs typeface="Sakkal Majalla" panose="02000000000000000000" pitchFamily="2" charset="-78"/>
            </a:endParaRPr>
          </a:p>
          <a:p>
            <a:pPr marL="228600" indent="-228600" algn="r" rtl="1">
              <a:buFontTx/>
              <a:buAutoNum type="arabicPeriod"/>
              <a:defRPr/>
            </a:pPr>
            <a:r>
              <a:rPr lang="en-US" sz="1200" dirty="0">
                <a:solidFill>
                  <a:srgbClr val="000000"/>
                </a:solidFill>
                <a:latin typeface="Sakkal Majalla" panose="02000000000000000000" pitchFamily="2" charset="-78"/>
                <a:cs typeface="Sakkal Majalla" panose="02000000000000000000" pitchFamily="2" charset="-78"/>
              </a:rPr>
              <a:t> </a:t>
            </a:r>
            <a:r>
              <a:rPr lang="ar-EG" sz="1200" dirty="0">
                <a:solidFill>
                  <a:srgbClr val="000000"/>
                </a:solidFill>
                <a:latin typeface="Sakkal Majalla" panose="02000000000000000000" pitchFamily="2" charset="-78"/>
                <a:cs typeface="Sakkal Majalla" panose="02000000000000000000" pitchFamily="2" charset="-78"/>
              </a:rPr>
              <a:t>التزام جميع أفراد الطاقم بالتدخل وإيقاف أي ممارسات غير آمنة.</a:t>
            </a:r>
            <a:endParaRPr lang="en-US" sz="1200" dirty="0">
              <a:solidFill>
                <a:srgbClr val="000000"/>
              </a:solidFill>
              <a:latin typeface="Sakkal Majalla" panose="02000000000000000000" pitchFamily="2" charset="-78"/>
              <a:cs typeface="Sakkal Majalla" panose="02000000000000000000" pitchFamily="2" charset="-78"/>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74640" y="939960"/>
            <a:ext cx="7791263" cy="400110"/>
          </a:xfrm>
          <a:prstGeom prst="rect">
            <a:avLst/>
          </a:prstGeom>
          <a:solidFill>
            <a:srgbClr val="FFC000"/>
          </a:solid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2000" b="1" i="0" u="none" strike="noStrike" kern="1200" cap="none" spc="0" normalizeH="0" baseline="0" noProof="0" dirty="0">
                <a:ln>
                  <a:noFill/>
                </a:ln>
                <a:solidFill>
                  <a:srgbClr val="0D38B3"/>
                </a:solidFill>
                <a:effectLst/>
                <a:uLnTx/>
                <a:uFillTx/>
                <a:latin typeface="Sakkal Majalla" panose="02000000000000000000" pitchFamily="2" charset="-78"/>
                <a:cs typeface="Sakkal Majalla" panose="02000000000000000000" pitchFamily="2" charset="-78"/>
              </a:rPr>
              <a:t>الجمهور المستهدف:</a:t>
            </a:r>
            <a:r>
              <a:rPr kumimoji="0" lang="en-US" sz="2000" b="1" i="0" u="none" strike="noStrike" kern="1200" cap="none" spc="0" normalizeH="0" baseline="0" noProof="0" dirty="0">
                <a:ln>
                  <a:noFill/>
                </a:ln>
                <a:solidFill>
                  <a:srgbClr val="0D38B3"/>
                </a:solidFill>
                <a:effectLst/>
                <a:uLnTx/>
                <a:uFillTx/>
                <a:latin typeface="Sakkal Majalla" panose="02000000000000000000" pitchFamily="2" charset="-78"/>
                <a:cs typeface="Sakkal Majalla" panose="02000000000000000000" pitchFamily="2" charset="-78"/>
              </a:rPr>
              <a:t> </a:t>
            </a:r>
            <a:r>
              <a:rPr lang="ar-EG" b="1" dirty="0">
                <a:solidFill>
                  <a:srgbClr val="FF0000"/>
                </a:solidFill>
                <a:latin typeface="Sakkal Majalla" panose="02000000000000000000" pitchFamily="2" charset="-78"/>
                <a:cs typeface="Sakkal Majalla" panose="02000000000000000000" pitchFamily="2" charset="-78"/>
              </a:rPr>
              <a:t>مُشغِّلو الرافعات والمشرفون وجميع أفراد الطاقم</a:t>
            </a:r>
            <a:endParaRPr kumimoji="0" lang="en-US" sz="18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02920"/>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1" eaLnBrk="1" fontAlgn="auto" latinLnBrk="0" hangingPunct="1">
              <a:lnSpc>
                <a:spcPct val="90000"/>
              </a:lnSpc>
              <a:spcBef>
                <a:spcPct val="0"/>
              </a:spcBef>
              <a:spcAft>
                <a:spcPts val="0"/>
              </a:spcAft>
              <a:buClrTx/>
              <a:buSzTx/>
              <a:buFontTx/>
              <a:buNone/>
              <a:tabLst/>
              <a:defRPr/>
            </a:pPr>
            <a:r>
              <a:rPr kumimoji="0" lang="ar-EG"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rPr>
              <a:t>إنذار المستوى الثاني لشركة تنمية نفط عُمان</a:t>
            </a:r>
            <a:endParaRPr kumimoji="0" lang="en-GB" sz="3000" b="1" i="0" u="none" strike="noStrike" kern="1200" cap="none" spc="0" normalizeH="0" baseline="0" noProof="0" dirty="0">
              <a:ln>
                <a:noFill/>
              </a:ln>
              <a:solidFill>
                <a:srgbClr val="24A316"/>
              </a:solidFill>
              <a:effectLst/>
              <a:uLnTx/>
              <a:uFillTx/>
              <a:latin typeface="Sakkal Majalla" panose="02000000000000000000" pitchFamily="2" charset="-78"/>
              <a:ea typeface="Tahoma" panose="020B0604030504040204" pitchFamily="34" charset="0"/>
              <a:cs typeface="Sakkal Majalla" panose="02000000000000000000" pitchFamily="2" charset="-78"/>
            </a:endParaRPr>
          </a:p>
        </p:txBody>
      </p:sp>
      <p:sp>
        <p:nvSpPr>
          <p:cNvPr id="2" name="TextBox 1">
            <a:extLst>
              <a:ext uri="{FF2B5EF4-FFF2-40B4-BE49-F238E27FC236}">
                <a16:creationId xmlns:a16="http://schemas.microsoft.com/office/drawing/2014/main" id="{79534F91-FFF5-4BE2-969F-08BDA81C29D8}"/>
              </a:ext>
            </a:extLst>
          </p:cNvPr>
          <p:cNvSpPr txBox="1"/>
          <p:nvPr/>
        </p:nvSpPr>
        <p:spPr>
          <a:xfrm>
            <a:off x="4541265" y="6205114"/>
            <a:ext cx="7382502" cy="307777"/>
          </a:xfrm>
          <a:prstGeom prst="rect">
            <a:avLst/>
          </a:prstGeom>
          <a:solidFill>
            <a:schemeClr val="accent1"/>
          </a:solidFill>
        </p:spPr>
        <p:txBody>
          <a:bodyPr wrap="square" rtlCol="0">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1400" b="1" i="0" u="none" strike="noStrike" kern="1200" cap="none" spc="0" normalizeH="0" baseline="0" noProof="0" dirty="0">
                <a:ln>
                  <a:noFill/>
                </a:ln>
                <a:solidFill>
                  <a:schemeClr val="bg1"/>
                </a:solidFill>
                <a:effectLst/>
                <a:uLnTx/>
                <a:uFillTx/>
                <a:latin typeface="Sakkal Majalla" panose="02000000000000000000" pitchFamily="2" charset="-78"/>
                <a:ea typeface="MS PGothic" pitchFamily="34" charset="-128"/>
                <a:cs typeface="Sakkal Majalla" panose="02000000000000000000" pitchFamily="2" charset="-78"/>
              </a:rPr>
              <a:t>الالتزام دومًا بالتوقف وإجراء "مراجعة المخاطر الديناميكية" عند حدوث أي تغيير  في ظروف التشغيل </a:t>
            </a:r>
            <a:endParaRPr kumimoji="0" lang="en-US" sz="1400" b="1" i="0" u="none" strike="noStrike" kern="1200" cap="none" spc="0" normalizeH="0" baseline="0" noProof="0" dirty="0">
              <a:ln>
                <a:noFill/>
              </a:ln>
              <a:solidFill>
                <a:schemeClr val="bg1"/>
              </a:solidFill>
              <a:effectLst/>
              <a:uLnTx/>
              <a:uFillTx/>
              <a:latin typeface="Sakkal Majalla" panose="02000000000000000000" pitchFamily="2" charset="-78"/>
              <a:ea typeface="MS PGothic" pitchFamily="34" charset="-128"/>
              <a:cs typeface="Sakkal Majalla" panose="02000000000000000000" pitchFamily="2" charset="-78"/>
            </a:endParaRPr>
          </a:p>
        </p:txBody>
      </p:sp>
      <p:sp>
        <p:nvSpPr>
          <p:cNvPr id="18" name="Freeform 132">
            <a:extLst>
              <a:ext uri="{FF2B5EF4-FFF2-40B4-BE49-F238E27FC236}">
                <a16:creationId xmlns:a16="http://schemas.microsoft.com/office/drawing/2014/main" id="{A68310E0-CF63-4276-BC7B-52B36A6230C6}"/>
              </a:ext>
            </a:extLst>
          </p:cNvPr>
          <p:cNvSpPr>
            <a:spLocks/>
          </p:cNvSpPr>
          <p:nvPr/>
        </p:nvSpPr>
        <p:spPr bwMode="auto">
          <a:xfrm>
            <a:off x="3723251" y="554085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pic>
        <p:nvPicPr>
          <p:cNvPr id="11" name="Picture 10">
            <a:extLst>
              <a:ext uri="{FF2B5EF4-FFF2-40B4-BE49-F238E27FC236}">
                <a16:creationId xmlns:a16="http://schemas.microsoft.com/office/drawing/2014/main" id="{34812F4F-79A5-E5F5-CA2C-5CC49EA7813B}"/>
              </a:ext>
            </a:extLst>
          </p:cNvPr>
          <p:cNvPicPr>
            <a:picLocks noChangeAspect="1"/>
          </p:cNvPicPr>
          <p:nvPr/>
        </p:nvPicPr>
        <p:blipFill>
          <a:blip r:embed="rId4"/>
          <a:stretch>
            <a:fillRect/>
          </a:stretch>
        </p:blipFill>
        <p:spPr>
          <a:xfrm>
            <a:off x="504084" y="3750633"/>
            <a:ext cx="1845205" cy="2300356"/>
          </a:xfrm>
          <a:prstGeom prst="rect">
            <a:avLst/>
          </a:prstGeom>
        </p:spPr>
      </p:pic>
      <p:pic>
        <p:nvPicPr>
          <p:cNvPr id="12" name="Picture 11" descr="A yellow helmet and a hammer and a crane hook&#10;&#10;AI-generated content may be incorrect.">
            <a:extLst>
              <a:ext uri="{FF2B5EF4-FFF2-40B4-BE49-F238E27FC236}">
                <a16:creationId xmlns:a16="http://schemas.microsoft.com/office/drawing/2014/main" id="{36411A38-91C6-6850-A2E4-25198C1AB03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21135" y="3612656"/>
            <a:ext cx="1146719" cy="950035"/>
          </a:xfrm>
          <a:prstGeom prst="rect">
            <a:avLst/>
          </a:prstGeom>
        </p:spPr>
      </p:pic>
      <p:sp>
        <p:nvSpPr>
          <p:cNvPr id="19" name="TextBox 18">
            <a:extLst>
              <a:ext uri="{FF2B5EF4-FFF2-40B4-BE49-F238E27FC236}">
                <a16:creationId xmlns:a16="http://schemas.microsoft.com/office/drawing/2014/main" id="{6CD20581-0EC4-8CDD-5EB3-DCBD2A12611D}"/>
              </a:ext>
            </a:extLst>
          </p:cNvPr>
          <p:cNvSpPr txBox="1"/>
          <p:nvPr/>
        </p:nvSpPr>
        <p:spPr>
          <a:xfrm>
            <a:off x="2275936" y="4400520"/>
            <a:ext cx="2138777" cy="307777"/>
          </a:xfrm>
          <a:prstGeom prst="rect">
            <a:avLst/>
          </a:prstGeom>
          <a:noFill/>
        </p:spPr>
        <p:txBody>
          <a:bodyPr wrap="square">
            <a:spAutoFit/>
          </a:bodyPr>
          <a:lstStyle/>
          <a:p>
            <a:pPr algn="ctr" rtl="1"/>
            <a:r>
              <a:rPr lang="ar-EG" sz="1400" b="1" dirty="0">
                <a:latin typeface="Sakkal Majalla" panose="02000000000000000000" pitchFamily="2" charset="-78"/>
                <a:cs typeface="Sakkal Majalla" panose="02000000000000000000" pitchFamily="2" charset="-78"/>
              </a:rPr>
              <a:t>أخصائي الصيانة</a:t>
            </a:r>
            <a:endParaRPr lang="en-US" sz="1400" b="1"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C2BDB15F-D962-93D3-EE75-A224CDF05BEB}"/>
              </a:ext>
            </a:extLst>
          </p:cNvPr>
          <p:cNvGrpSpPr/>
          <p:nvPr/>
        </p:nvGrpSpPr>
        <p:grpSpPr>
          <a:xfrm>
            <a:off x="517360" y="1217444"/>
            <a:ext cx="3748669" cy="2363908"/>
            <a:chOff x="8294647" y="1217444"/>
            <a:chExt cx="3748669" cy="2363908"/>
          </a:xfrm>
        </p:grpSpPr>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FFFFFF"/>
                  </a:solidFill>
                  <a:effectLst/>
                  <a:uLnTx/>
                  <a:uFillTx/>
                  <a:latin typeface="Calibri" panose="020F0502020204030204" pitchFamily="34" charset="0"/>
                  <a:ea typeface="+mn-ea"/>
                  <a:cs typeface="+mn-cs"/>
                </a:rPr>
                <a:t>Photo explaining what was done wrong</a:t>
              </a:r>
            </a:p>
          </p:txBody>
        </p:sp>
        <p:grpSp>
          <p:nvGrpSpPr>
            <p:cNvPr id="5" name="Group 131">
              <a:extLst>
                <a:ext uri="{FF2B5EF4-FFF2-40B4-BE49-F238E27FC236}">
                  <a16:creationId xmlns:a16="http://schemas.microsoft.com/office/drawing/2014/main" id="{AB7F76C3-B921-4139-99D6-E25E2E64024C}"/>
                </a:ext>
              </a:extLst>
            </p:cNvPr>
            <p:cNvGrpSpPr>
              <a:grpSpLocks/>
            </p:cNvGrpSpPr>
            <p:nvPr/>
          </p:nvGrpSpPr>
          <p:grpSpPr bwMode="auto">
            <a:xfrm>
              <a:off x="11644708" y="2964216"/>
              <a:ext cx="336550" cy="544513"/>
              <a:chOff x="3504" y="544"/>
              <a:chExt cx="2287" cy="1855"/>
            </a:xfrm>
          </p:grpSpPr>
          <p:sp>
            <p:nvSpPr>
              <p:cNvPr id="6"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6"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20" name="Picture 19">
              <a:extLst>
                <a:ext uri="{FF2B5EF4-FFF2-40B4-BE49-F238E27FC236}">
                  <a16:creationId xmlns:a16="http://schemas.microsoft.com/office/drawing/2014/main" id="{4C61B463-E47A-B3C1-D846-80BC61ECECE2}"/>
                </a:ext>
              </a:extLst>
            </p:cNvPr>
            <p:cNvPicPr>
              <a:picLocks noChangeAspect="1"/>
            </p:cNvPicPr>
            <p:nvPr/>
          </p:nvPicPr>
          <p:blipFill>
            <a:blip r:embed="rId7"/>
            <a:stretch>
              <a:fillRect/>
            </a:stretch>
          </p:blipFill>
          <p:spPr>
            <a:xfrm>
              <a:off x="8306373" y="1307693"/>
              <a:ext cx="3736943" cy="2268617"/>
            </a:xfrm>
            <a:prstGeom prst="rect">
              <a:avLst/>
            </a:prstGeom>
          </p:spPr>
        </p:pic>
        <p:cxnSp>
          <p:nvCxnSpPr>
            <p:cNvPr id="22" name="Straight Connector 21">
              <a:extLst>
                <a:ext uri="{FF2B5EF4-FFF2-40B4-BE49-F238E27FC236}">
                  <a16:creationId xmlns:a16="http://schemas.microsoft.com/office/drawing/2014/main" id="{B9ACE25D-03B2-5A38-72C8-116F5C76D2C3}"/>
                </a:ext>
              </a:extLst>
            </p:cNvPr>
            <p:cNvCxnSpPr>
              <a:cxnSpLocks/>
            </p:cNvCxnSpPr>
            <p:nvPr/>
          </p:nvCxnSpPr>
          <p:spPr>
            <a:xfrm>
              <a:off x="10062025" y="2221497"/>
              <a:ext cx="0" cy="1287232"/>
            </a:xfrm>
            <a:prstGeom prst="line">
              <a:avLst/>
            </a:prstGeom>
            <a:ln w="28575"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1B23B5B7-EEB5-473F-6193-0870C5D27539}"/>
                </a:ext>
              </a:extLst>
            </p:cNvPr>
            <p:cNvSpPr txBox="1"/>
            <p:nvPr/>
          </p:nvSpPr>
          <p:spPr>
            <a:xfrm>
              <a:off x="10112945" y="2802703"/>
              <a:ext cx="1218251" cy="369332"/>
            </a:xfrm>
            <a:prstGeom prst="rect">
              <a:avLst/>
            </a:prstGeom>
            <a:noFill/>
          </p:spPr>
          <p:txBody>
            <a:bodyPr wrap="square" rtlCol="0">
              <a:spAutoFit/>
            </a:bodyPr>
            <a:lstStyle/>
            <a:p>
              <a:pPr algn="r" rtl="1"/>
              <a:r>
                <a:rPr lang="ar-EG" dirty="0">
                  <a:latin typeface="Sakkal Majalla" panose="02000000000000000000" pitchFamily="2" charset="-78"/>
                  <a:cs typeface="Sakkal Majalla" panose="02000000000000000000" pitchFamily="2" charset="-78"/>
                </a:rPr>
                <a:t>3.2 م</a:t>
              </a:r>
              <a:endParaRPr lang="en-US" dirty="0">
                <a:latin typeface="Sakkal Majalla" panose="02000000000000000000" pitchFamily="2" charset="-78"/>
                <a:cs typeface="Sakkal Majalla" panose="02000000000000000000" pitchFamily="2" charset="-78"/>
              </a:endParaRPr>
            </a:p>
          </p:txBody>
        </p:sp>
        <p:pic>
          <p:nvPicPr>
            <p:cNvPr id="27" name="Picture 26" descr="A person in a safety vest and helmet jumping in the air&#10;&#10;AI-generated content may be incorrect.">
              <a:extLst>
                <a:ext uri="{FF2B5EF4-FFF2-40B4-BE49-F238E27FC236}">
                  <a16:creationId xmlns:a16="http://schemas.microsoft.com/office/drawing/2014/main" id="{22A58256-7EB4-C192-18BD-10F3128EA71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3208" b="55373" l="40168" r="55799"/>
                      </a14:imgEffect>
                    </a14:imgLayer>
                  </a14:imgProps>
                </a:ext>
              </a:extLst>
            </a:blip>
            <a:srcRect l="38214" t="7937" r="42247" b="39356"/>
            <a:stretch/>
          </p:blipFill>
          <p:spPr>
            <a:xfrm>
              <a:off x="9607900" y="1217444"/>
              <a:ext cx="501899" cy="761573"/>
            </a:xfrm>
            <a:prstGeom prst="rect">
              <a:avLst/>
            </a:prstGeom>
          </p:spPr>
        </p:pic>
      </p:grpSp>
      <p:grpSp>
        <p:nvGrpSpPr>
          <p:cNvPr id="8" name="Group 131">
            <a:extLst>
              <a:ext uri="{FF2B5EF4-FFF2-40B4-BE49-F238E27FC236}">
                <a16:creationId xmlns:a16="http://schemas.microsoft.com/office/drawing/2014/main" id="{40F0F376-51F1-14EA-1079-01A6DC2B2D8B}"/>
              </a:ext>
            </a:extLst>
          </p:cNvPr>
          <p:cNvGrpSpPr>
            <a:grpSpLocks/>
          </p:cNvGrpSpPr>
          <p:nvPr/>
        </p:nvGrpSpPr>
        <p:grpSpPr bwMode="auto">
          <a:xfrm>
            <a:off x="3741694" y="2837523"/>
            <a:ext cx="336550" cy="544513"/>
            <a:chOff x="3504" y="544"/>
            <a:chExt cx="2287" cy="1855"/>
          </a:xfrm>
        </p:grpSpPr>
        <p:sp>
          <p:nvSpPr>
            <p:cNvPr id="10" name="Line 129">
              <a:extLst>
                <a:ext uri="{FF2B5EF4-FFF2-40B4-BE49-F238E27FC236}">
                  <a16:creationId xmlns:a16="http://schemas.microsoft.com/office/drawing/2014/main" id="{4BA1B65B-0CDF-174E-8546-65743D090847}"/>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7" name="Line 130">
              <a:extLst>
                <a:ext uri="{FF2B5EF4-FFF2-40B4-BE49-F238E27FC236}">
                  <a16:creationId xmlns:a16="http://schemas.microsoft.com/office/drawing/2014/main" id="{A77D4B35-B78F-2D65-44ED-20A5E6FD512E}"/>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graphicFrame>
        <p:nvGraphicFramePr>
          <p:cNvPr id="21" name="Table 20">
            <a:extLst>
              <a:ext uri="{FF2B5EF4-FFF2-40B4-BE49-F238E27FC236}">
                <a16:creationId xmlns:a16="http://schemas.microsoft.com/office/drawing/2014/main" id="{FBB67D43-F188-B416-67A4-0A15F222C56C}"/>
              </a:ext>
            </a:extLst>
          </p:cNvPr>
          <p:cNvGraphicFramePr>
            <a:graphicFrameLocks noGrp="1"/>
          </p:cNvGraphicFramePr>
          <p:nvPr>
            <p:extLst>
              <p:ext uri="{D42A27DB-BD31-4B8C-83A1-F6EECF244321}">
                <p14:modId xmlns:p14="http://schemas.microsoft.com/office/powerpoint/2010/main" val="3616790745"/>
              </p:ext>
            </p:extLst>
          </p:nvPr>
        </p:nvGraphicFramePr>
        <p:xfrm>
          <a:off x="365464" y="541594"/>
          <a:ext cx="11677852" cy="426720"/>
        </p:xfrm>
        <a:graphic>
          <a:graphicData uri="http://schemas.openxmlformats.org/drawingml/2006/table">
            <a:tbl>
              <a:tblPr rtl="1" firstRow="1" bandRow="1">
                <a:tableStyleId>{F5AB1C69-6EDB-4FF4-983F-18BD219EF322}</a:tableStyleId>
              </a:tblPr>
              <a:tblGrid>
                <a:gridCol w="650327">
                  <a:extLst>
                    <a:ext uri="{9D8B030D-6E8A-4147-A177-3AD203B41FA5}">
                      <a16:colId xmlns:a16="http://schemas.microsoft.com/office/drawing/2014/main" val="2915212829"/>
                    </a:ext>
                  </a:extLst>
                </a:gridCol>
                <a:gridCol w="727550">
                  <a:extLst>
                    <a:ext uri="{9D8B030D-6E8A-4147-A177-3AD203B41FA5}">
                      <a16:colId xmlns:a16="http://schemas.microsoft.com/office/drawing/2014/main" val="1263731317"/>
                    </a:ext>
                  </a:extLst>
                </a:gridCol>
                <a:gridCol w="1353963">
                  <a:extLst>
                    <a:ext uri="{9D8B030D-6E8A-4147-A177-3AD203B41FA5}">
                      <a16:colId xmlns:a16="http://schemas.microsoft.com/office/drawing/2014/main" val="3493424009"/>
                    </a:ext>
                  </a:extLst>
                </a:gridCol>
                <a:gridCol w="1195058">
                  <a:extLst>
                    <a:ext uri="{9D8B030D-6E8A-4147-A177-3AD203B41FA5}">
                      <a16:colId xmlns:a16="http://schemas.microsoft.com/office/drawing/2014/main" val="578596613"/>
                    </a:ext>
                  </a:extLst>
                </a:gridCol>
                <a:gridCol w="1436693">
                  <a:extLst>
                    <a:ext uri="{9D8B030D-6E8A-4147-A177-3AD203B41FA5}">
                      <a16:colId xmlns:a16="http://schemas.microsoft.com/office/drawing/2014/main" val="710035722"/>
                    </a:ext>
                  </a:extLst>
                </a:gridCol>
                <a:gridCol w="1649681">
                  <a:extLst>
                    <a:ext uri="{9D8B030D-6E8A-4147-A177-3AD203B41FA5}">
                      <a16:colId xmlns:a16="http://schemas.microsoft.com/office/drawing/2014/main" val="1371902183"/>
                    </a:ext>
                  </a:extLst>
                </a:gridCol>
                <a:gridCol w="1034347">
                  <a:extLst>
                    <a:ext uri="{9D8B030D-6E8A-4147-A177-3AD203B41FA5}">
                      <a16:colId xmlns:a16="http://schemas.microsoft.com/office/drawing/2014/main" val="1814095484"/>
                    </a:ext>
                  </a:extLst>
                </a:gridCol>
                <a:gridCol w="1135112">
                  <a:extLst>
                    <a:ext uri="{9D8B030D-6E8A-4147-A177-3AD203B41FA5}">
                      <a16:colId xmlns:a16="http://schemas.microsoft.com/office/drawing/2014/main" val="2001367833"/>
                    </a:ext>
                  </a:extLst>
                </a:gridCol>
                <a:gridCol w="601479">
                  <a:extLst>
                    <a:ext uri="{9D8B030D-6E8A-4147-A177-3AD203B41FA5}">
                      <a16:colId xmlns:a16="http://schemas.microsoft.com/office/drawing/2014/main" val="2964666558"/>
                    </a:ext>
                  </a:extLst>
                </a:gridCol>
                <a:gridCol w="1893642">
                  <a:extLst>
                    <a:ext uri="{9D8B030D-6E8A-4147-A177-3AD203B41FA5}">
                      <a16:colId xmlns:a16="http://schemas.microsoft.com/office/drawing/2014/main" val="695451150"/>
                    </a:ext>
                  </a:extLst>
                </a:gridCol>
              </a:tblGrid>
              <a:tr h="370840">
                <a:tc>
                  <a:txBody>
                    <a:bodyPr/>
                    <a:lstStyle/>
                    <a:p>
                      <a:pPr algn="r" rtl="1"/>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التاريخ</a:t>
                      </a:r>
                      <a:r>
                        <a:rPr kumimoji="0" lang="en-GB"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algn="r" rtl="1"/>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التوقيت</a:t>
                      </a:r>
                      <a:r>
                        <a:rPr kumimoji="0" lang="en-GB"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lang="en-US" sz="11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ar-EG"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25/3/2025</a:t>
                      </a:r>
                    </a:p>
                    <a:p>
                      <a:pPr algn="r"/>
                      <a:r>
                        <a:rPr kumimoji="0" lang="en-GB"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 12:30</a:t>
                      </a:r>
                      <a:endParaRPr lang="en-US" sz="11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عنوان الحادث</a:t>
                      </a:r>
                      <a:r>
                        <a:rPr kumimoji="0" lang="en-US"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رقم إدارة معلومات المشروع:</a:t>
                      </a:r>
                      <a:endParaRPr kumimoji="0" lang="en-GB" sz="11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LTI#03/Hipo#11</a:t>
                      </a:r>
                    </a:p>
                    <a:p>
                      <a:pPr algn="r"/>
                      <a:r>
                        <a:rPr kumimoji="0" lang="en-GB" sz="1100" b="1" u="none" strike="noStrike" kern="1200" cap="none" spc="0" normalizeH="0" baseline="0" noProof="0" dirty="0">
                          <a:ln>
                            <a:noFill/>
                          </a:ln>
                          <a:solidFill>
                            <a:srgbClr val="4472C4"/>
                          </a:solidFill>
                          <a:effectLst/>
                          <a:uLnTx/>
                          <a:uFillTx/>
                          <a:latin typeface="Sakkal Majalla" panose="02000000000000000000" pitchFamily="2" charset="-78"/>
                          <a:ea typeface="+mn-ea"/>
                          <a:cs typeface="Sakkal Majalla" panose="02000000000000000000" pitchFamily="2" charset="-78"/>
                        </a:rPr>
                        <a:t>1175416 </a:t>
                      </a:r>
                      <a:r>
                        <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 </a:t>
                      </a:r>
                      <a:endParaRPr lang="en-US" sz="11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فئة المخاطر</a:t>
                      </a:r>
                      <a:r>
                        <a:rPr kumimoji="0" lang="en-US"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p>
                    <a:p>
                      <a:pPr marL="0" marR="0" lvl="0" indent="0" algn="r" defTabSz="914400" rtl="1" eaLnBrk="1" fontAlgn="auto" latinLnBrk="0" hangingPunct="1">
                        <a:lnSpc>
                          <a:spcPct val="100000"/>
                        </a:lnSpc>
                        <a:spcBef>
                          <a:spcPts val="0"/>
                        </a:spcBef>
                        <a:spcAft>
                          <a:spcPts val="0"/>
                        </a:spcAft>
                        <a:buClrTx/>
                        <a:buSzTx/>
                        <a:buFontTx/>
                        <a:buNone/>
                        <a:tabLst/>
                        <a:defRPr/>
                      </a:pPr>
                      <a:r>
                        <a:rPr lang="ar-EG" sz="1100" b="1" kern="1200" noProof="0" dirty="0">
                          <a:solidFill>
                            <a:schemeClr val="tx1"/>
                          </a:solidFill>
                          <a:latin typeface="Sakkal Majalla" panose="02000000000000000000" pitchFamily="2" charset="-78"/>
                          <a:cs typeface="Sakkal Majalla" panose="02000000000000000000" pitchFamily="2" charset="-78"/>
                        </a:rPr>
                        <a:t>الإصابة / الأصل المتضرر:</a:t>
                      </a:r>
                      <a:endParaRPr lang="en-US" sz="1100" b="1" kern="1200" dirty="0">
                        <a:solidFill>
                          <a:schemeClr val="tx1"/>
                        </a:solidFill>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ar-EG"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السقوط من ارتفاع</a:t>
                      </a:r>
                      <a:endPar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endParaRPr>
                    </a:p>
                    <a:p>
                      <a:pPr algn="r"/>
                      <a:r>
                        <a:rPr kumimoji="0" lang="ar-EG"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إصابة في الساق والمعصم</a:t>
                      </a:r>
                      <a:endParaRPr kumimoji="0" lang="en-US"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الفعلية:</a:t>
                      </a:r>
                      <a:endParaRPr kumimoji="0" lang="en-US"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algn="r" rtl="1"/>
                      <a:r>
                        <a:rPr kumimoji="0" lang="ar-EG" sz="1100" b="1"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الخطورة المحتملة:</a:t>
                      </a:r>
                      <a:endParaRPr lang="en-US" sz="1100" dirty="0">
                        <a:latin typeface="Sakkal Majalla" panose="02000000000000000000" pitchFamily="2" charset="-78"/>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en-GB"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2P</a:t>
                      </a:r>
                    </a:p>
                    <a:p>
                      <a:pPr algn="r"/>
                      <a:r>
                        <a:rPr kumimoji="0" lang="en-GB" sz="1100" b="1" u="none" strike="noStrike" kern="1200" cap="none" spc="0" normalizeH="0" baseline="0" noProof="0" dirty="0">
                          <a:ln>
                            <a:noFill/>
                          </a:ln>
                          <a:solidFill>
                            <a:srgbClr val="4472C4"/>
                          </a:solidFill>
                          <a:effectLst/>
                          <a:uLnTx/>
                          <a:uFillTx/>
                          <a:latin typeface="Sakkal Majalla" panose="02000000000000000000" pitchFamily="2" charset="-78"/>
                          <a:cs typeface="Sakkal Majalla" panose="02000000000000000000" pitchFamily="2" charset="-78"/>
                        </a:rPr>
                        <a:t>C4P</a:t>
                      </a: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r" defTabSz="914400" rtl="1" eaLnBrk="1" latinLnBrk="0" hangingPunct="1"/>
                      <a:r>
                        <a:rPr kumimoji="0" lang="ar-EG" sz="11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النشاط</a:t>
                      </a:r>
                      <a:r>
                        <a:rPr kumimoji="0" lang="en-GB" sz="11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p>
                    <a:p>
                      <a:pPr marL="0" algn="r" defTabSz="914400" rtl="1" eaLnBrk="1" latinLnBrk="0" hangingPunct="1"/>
                      <a:r>
                        <a:rPr kumimoji="0" lang="ar-EG" sz="11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الموقع</a:t>
                      </a:r>
                      <a:r>
                        <a:rPr kumimoji="0" lang="en-GB" sz="1100" b="1" u="none" strike="noStrike" kern="1200" cap="none" spc="0" normalizeH="0" baseline="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1100" b="1" i="0" u="none" strike="noStrike" kern="1200" cap="none" spc="0" normalizeH="0" baseline="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0" lang="ar-EG" sz="11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العمل على ارتفاعات</a:t>
                      </a:r>
                      <a:endParaRPr kumimoji="0" lang="en-US" sz="11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p>
                      <a:pPr algn="r"/>
                      <a:r>
                        <a:rPr kumimoji="0" lang="ar-EG" sz="11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rPr>
                        <a:t>مرمول</a:t>
                      </a:r>
                      <a:endParaRPr kumimoji="0" lang="en-US" sz="1100" b="1" u="none" strike="noStrike" kern="1200" cap="none" spc="0" normalizeH="0" baseline="0" dirty="0">
                        <a:ln>
                          <a:noFill/>
                        </a:ln>
                        <a:solidFill>
                          <a:srgbClr val="4472C4"/>
                        </a:solidFill>
                        <a:effectLst/>
                        <a:uLnTx/>
                        <a:uFillTx/>
                        <a:latin typeface="Sakkal Majalla" panose="02000000000000000000" pitchFamily="2" charset="-78"/>
                        <a:ea typeface="+mn-ea"/>
                        <a:cs typeface="Sakkal Majalla" panose="02000000000000000000" pitchFamily="2" charset="-78"/>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34084804"/>
                  </a:ext>
                </a:extLst>
              </a:tr>
            </a:tbl>
          </a:graphicData>
        </a:graphic>
      </p:graphicFrame>
      <p:sp>
        <p:nvSpPr>
          <p:cNvPr id="13" name="TextBox 12">
            <a:extLst>
              <a:ext uri="{FF2B5EF4-FFF2-40B4-BE49-F238E27FC236}">
                <a16:creationId xmlns:a16="http://schemas.microsoft.com/office/drawing/2014/main" id="{0642366A-046A-5F64-C8EC-CB6C282F2862}"/>
              </a:ext>
            </a:extLst>
          </p:cNvPr>
          <p:cNvSpPr txBox="1"/>
          <p:nvPr/>
        </p:nvSpPr>
        <p:spPr>
          <a:xfrm>
            <a:off x="3933102" y="6500979"/>
            <a:ext cx="7944507" cy="307777"/>
          </a:xfrm>
          <a:prstGeom prst="rect">
            <a:avLst/>
          </a:prstGeom>
          <a:noFill/>
        </p:spPr>
        <p:txBody>
          <a:bodyPr wrap="square" rtlCol="0">
            <a:spAutoFit/>
          </a:bodyPr>
          <a:lstStyle/>
          <a:p>
            <a:pPr algn="ctr" rtl="1"/>
            <a:r>
              <a:rPr lang="ar-EG" sz="14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1620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Autofit/>
          </a:bodyPr>
          <a:lstStyle/>
          <a:p>
            <a:pPr algn="ctr" rtl="1"/>
            <a:r>
              <a:rPr lang="ar-EG" sz="3000" b="1" dirty="0">
                <a:solidFill>
                  <a:srgbClr val="00B050"/>
                </a:solidFill>
                <a:latin typeface="Sakkal Majalla" panose="02000000000000000000" pitchFamily="2" charset="-78"/>
                <a:ea typeface="MS PGothic" pitchFamily="34" charset="-128"/>
                <a:cs typeface="Sakkal Majalla" panose="02000000000000000000" pitchFamily="2" charset="-78"/>
              </a:rPr>
              <a:t>التعلُّم الفعال</a:t>
            </a:r>
            <a:endParaRPr lang="en-US" sz="3000" dirty="0">
              <a:latin typeface="Sakkal Majalla" panose="02000000000000000000" pitchFamily="2" charset="-78"/>
              <a:cs typeface="Sakkal Majalla" panose="02000000000000000000" pitchFamily="2" charset="-78"/>
            </a:endParaRPr>
          </a:p>
        </p:txBody>
      </p:sp>
      <p:sp>
        <p:nvSpPr>
          <p:cNvPr id="6" name="Rectangle 5">
            <a:extLst>
              <a:ext uri="{FF2B5EF4-FFF2-40B4-BE49-F238E27FC236}">
                <a16:creationId xmlns:a16="http://schemas.microsoft.com/office/drawing/2014/main" id="{2A4C66E9-CF65-4A0F-9A16-76B64C582F3A}"/>
              </a:ext>
            </a:extLst>
          </p:cNvPr>
          <p:cNvSpPr/>
          <p:nvPr/>
        </p:nvSpPr>
        <p:spPr>
          <a:xfrm>
            <a:off x="721439" y="568521"/>
            <a:ext cx="10928195" cy="355803"/>
          </a:xfrm>
          <a:prstGeom prst="rect">
            <a:avLst/>
          </a:prstGeom>
        </p:spPr>
        <p:txBody>
          <a:bodyPr wrap="square">
            <a:spAutoFit/>
          </a:bodyPr>
          <a:lstStyle/>
          <a:p>
            <a:pPr marL="342900" marR="0" indent="-342900" algn="r" rtl="1">
              <a:lnSpc>
                <a:spcPct val="107000"/>
              </a:lnSpc>
              <a:spcBef>
                <a:spcPts val="0"/>
              </a:spcBef>
              <a:spcAft>
                <a:spcPts val="800"/>
              </a:spcAft>
              <a:defRPr/>
            </a:pPr>
            <a:r>
              <a:rPr lang="ar-SA" sz="1600" b="1" dirty="0">
                <a:latin typeface="Sakkal Majalla" panose="02000000000000000000" pitchFamily="2" charset="-78"/>
                <a:cs typeface="Sakkal Majalla" panose="02000000000000000000" pitchFamily="2" charset="-78"/>
              </a:rPr>
              <a:t>لضمان تطبيق الدروس المستفادة على</a:t>
            </a:r>
            <a:r>
              <a:rPr lang="ar-EG" sz="1600" b="1" dirty="0">
                <a:latin typeface="Sakkal Majalla" panose="02000000000000000000" pitchFamily="2" charset="-78"/>
                <a:cs typeface="Sakkal Majalla" panose="02000000000000000000" pitchFamily="2" charset="-78"/>
              </a:rPr>
              <a:t> ال</a:t>
            </a:r>
            <a:r>
              <a:rPr lang="ar-SA" sz="1600" b="1" dirty="0">
                <a:latin typeface="Sakkal Majalla" panose="02000000000000000000" pitchFamily="2" charset="-78"/>
                <a:cs typeface="Sakkal Majalla" panose="02000000000000000000" pitchFamily="2" charset="-78"/>
              </a:rPr>
              <a:t>أنشطة</a:t>
            </a:r>
            <a:r>
              <a:rPr lang="ar-EG" sz="1600" b="1" dirty="0">
                <a:latin typeface="Sakkal Majalla" panose="02000000000000000000" pitchFamily="2" charset="-78"/>
                <a:cs typeface="Sakkal Majalla" panose="02000000000000000000" pitchFamily="2" charset="-78"/>
              </a:rPr>
              <a:t> اليومية</a:t>
            </a:r>
            <a:r>
              <a:rPr lang="ar-SA" sz="1600" b="1" dirty="0">
                <a:latin typeface="Sakkal Majalla" panose="02000000000000000000" pitchFamily="2" charset="-78"/>
                <a:cs typeface="Sakkal Majalla" panose="02000000000000000000" pitchFamily="2" charset="-78"/>
              </a:rPr>
              <a:t> </a:t>
            </a:r>
            <a:r>
              <a:rPr lang="ar-EG" sz="1600" b="1" dirty="0">
                <a:latin typeface="Sakkal Majalla" panose="02000000000000000000" pitchFamily="2" charset="-78"/>
                <a:cs typeface="Sakkal Majalla" panose="02000000000000000000" pitchFamily="2" charset="-78"/>
              </a:rPr>
              <a:t>ب</a:t>
            </a:r>
            <a:r>
              <a:rPr lang="ar-SA" sz="1600" b="1" dirty="0">
                <a:latin typeface="Sakkal Majalla" panose="02000000000000000000" pitchFamily="2" charset="-78"/>
                <a:cs typeface="Sakkal Majalla" panose="02000000000000000000" pitchFamily="2" charset="-78"/>
              </a:rPr>
              <a:t>الموقع، يُرجى الإجابة على الأسئلة الواردة أدناه:</a:t>
            </a:r>
            <a:endParaRPr lang="en-US" sz="1600" b="1" dirty="0">
              <a:latin typeface="Sakkal Majalla" panose="02000000000000000000" pitchFamily="2" charset="-78"/>
              <a:cs typeface="Sakkal Majalla" panose="02000000000000000000" pitchFamily="2" charset="-78"/>
            </a:endParaRPr>
          </a:p>
        </p:txBody>
      </p:sp>
      <p:sp>
        <p:nvSpPr>
          <p:cNvPr id="7" name="Rectangle 6">
            <a:extLst>
              <a:ext uri="{FF2B5EF4-FFF2-40B4-BE49-F238E27FC236}">
                <a16:creationId xmlns:a16="http://schemas.microsoft.com/office/drawing/2014/main" id="{4D883F2B-B3CE-4AB4-AB99-0AA90A5717A9}"/>
              </a:ext>
            </a:extLst>
          </p:cNvPr>
          <p:cNvSpPr/>
          <p:nvPr/>
        </p:nvSpPr>
        <p:spPr>
          <a:xfrm>
            <a:off x="619189" y="1120676"/>
            <a:ext cx="11134492" cy="3908762"/>
          </a:xfrm>
          <a:prstGeom prst="rect">
            <a:avLst/>
          </a:prstGeom>
        </p:spPr>
        <p:txBody>
          <a:bodyPr wrap="square" lIns="91440" tIns="45720" rIns="91440" bIns="45720" anchor="t">
            <a:spAutoFit/>
          </a:bodyPr>
          <a:lstStyle/>
          <a:p>
            <a:pPr marL="342900" indent="-342900" algn="r" rtl="1">
              <a:defRPr/>
            </a:pPr>
            <a:r>
              <a:rPr lang="ar-EG" sz="1500" b="1" dirty="0">
                <a:solidFill>
                  <a:srgbClr val="0000FF"/>
                </a:solidFill>
                <a:latin typeface="Sakkal Majalla" panose="02000000000000000000" pitchFamily="2" charset="-78"/>
                <a:cs typeface="Sakkal Majalla" panose="02000000000000000000" pitchFamily="2" charset="-78"/>
              </a:rPr>
              <a:t>كيف</a:t>
            </a:r>
            <a:r>
              <a:rPr lang="en-US" sz="1500" b="1" dirty="0">
                <a:solidFill>
                  <a:schemeClr val="tx1">
                    <a:lumMod val="95000"/>
                    <a:lumOff val="5000"/>
                  </a:schemeClr>
                </a:solidFill>
                <a:latin typeface="Sakkal Majalla" panose="02000000000000000000" pitchFamily="2" charset="-78"/>
                <a:cs typeface="Sakkal Majalla" panose="02000000000000000000" pitchFamily="2" charset="-78"/>
              </a:rPr>
              <a:t> </a:t>
            </a:r>
            <a:r>
              <a:rPr lang="ar-EG" sz="1500" b="1" dirty="0">
                <a:solidFill>
                  <a:schemeClr val="tx1">
                    <a:lumMod val="95000"/>
                    <a:lumOff val="5000"/>
                  </a:schemeClr>
                </a:solidFill>
                <a:latin typeface="Sakkal Majalla" panose="02000000000000000000" pitchFamily="2" charset="-78"/>
                <a:cs typeface="Sakkal Majalla" panose="02000000000000000000" pitchFamily="2" charset="-78"/>
              </a:rPr>
              <a:t>يمكن تطبيق الدروس المستفادة في الموقع؟</a:t>
            </a:r>
            <a:endParaRPr lang="en-US" sz="1500" b="1" dirty="0">
              <a:solidFill>
                <a:schemeClr val="tx1">
                  <a:lumMod val="95000"/>
                  <a:lumOff val="5000"/>
                </a:schemeClr>
              </a:solidFill>
              <a:latin typeface="Sakkal Majalla" panose="02000000000000000000" pitchFamily="2" charset="-78"/>
              <a:cs typeface="Sakkal Majalla" panose="02000000000000000000" pitchFamily="2" charset="-78"/>
            </a:endParaRPr>
          </a:p>
          <a:p>
            <a:pPr marL="342900" indent="-342900" algn="r" rtl="1">
              <a:defRPr/>
            </a:pPr>
            <a:r>
              <a:rPr lang="en-US" sz="1500" b="1" dirty="0">
                <a:latin typeface="Sakkal Majalla" panose="02000000000000000000" pitchFamily="2" charset="-78"/>
                <a:cs typeface="Sakkal Majalla" panose="02000000000000000000" pitchFamily="2" charset="-78"/>
              </a:rPr>
              <a:t> </a:t>
            </a:r>
            <a:endParaRPr lang="en-US" sz="1500" dirty="0">
              <a:latin typeface="Sakkal Majalla" panose="02000000000000000000" pitchFamily="2" charset="-78"/>
              <a:cs typeface="Sakkal Majalla" panose="02000000000000000000" pitchFamily="2" charset="-78"/>
            </a:endParaRPr>
          </a:p>
          <a:p>
            <a:pPr marL="342900" indent="-342900" algn="r" rtl="1">
              <a:buFontTx/>
              <a:buAutoNum type="arabicPeriod"/>
              <a:defRPr/>
            </a:pPr>
            <a:r>
              <a:rPr lang="ar-SA" sz="1500" dirty="0">
                <a:solidFill>
                  <a:srgbClr val="000000"/>
                </a:solidFill>
                <a:latin typeface="Sakkal Majalla" panose="02000000000000000000" pitchFamily="2" charset="-78"/>
                <a:cs typeface="Sakkal Majalla" panose="02000000000000000000" pitchFamily="2" charset="-78"/>
              </a:rPr>
              <a:t>التزام المشرف بتطبيق الضوابط المتعلقة بالصحة والسلامة والبيئة، ومراجعة المخاطر الديناميكية، والالتزام بقواعد إنقاذ الحياة، وسلطة إيقاف العمل بشكل استباقي</a:t>
            </a:r>
            <a:r>
              <a:rPr lang="ar-EG" sz="1500" dirty="0">
                <a:solidFill>
                  <a:srgbClr val="000000"/>
                </a:solidFill>
                <a:latin typeface="Sakkal Majalla" panose="02000000000000000000" pitchFamily="2" charset="-78"/>
                <a:cs typeface="Sakkal Majalla" panose="02000000000000000000" pitchFamily="2" charset="-78"/>
              </a:rPr>
              <a:t>.</a:t>
            </a:r>
          </a:p>
          <a:p>
            <a:pPr marL="342900" indent="-342900" algn="r" rtl="1">
              <a:buFontTx/>
              <a:buAutoNum type="arabicPeriod"/>
              <a:defRPr/>
            </a:pPr>
            <a:r>
              <a:rPr lang="ar-SA" sz="1500" dirty="0">
                <a:solidFill>
                  <a:srgbClr val="000000"/>
                </a:solidFill>
                <a:latin typeface="Sakkal Majalla" panose="02000000000000000000" pitchFamily="2" charset="-78"/>
                <a:cs typeface="Sakkal Majalla" panose="02000000000000000000" pitchFamily="2" charset="-78"/>
              </a:rPr>
              <a:t>التوقف وإجراء مراجعة للمخاطر الديناميكية كلما حدث تغيير في ظروف / عمليات التشغيل</a:t>
            </a:r>
            <a:r>
              <a:rPr lang="ar-EG" sz="1500" dirty="0">
                <a:solidFill>
                  <a:srgbClr val="000000"/>
                </a:solidFill>
                <a:latin typeface="Sakkal Majalla" panose="02000000000000000000" pitchFamily="2" charset="-78"/>
                <a:cs typeface="Sakkal Majalla" panose="02000000000000000000" pitchFamily="2" charset="-78"/>
              </a:rPr>
              <a:t>.</a:t>
            </a:r>
            <a:r>
              <a:rPr lang="ar-SA" sz="1500" dirty="0">
                <a:solidFill>
                  <a:srgbClr val="000000"/>
                </a:solidFill>
                <a:latin typeface="Sakkal Majalla" panose="02000000000000000000" pitchFamily="2" charset="-78"/>
                <a:cs typeface="Sakkal Majalla" panose="02000000000000000000" pitchFamily="2" charset="-78"/>
              </a:rPr>
              <a:t> </a:t>
            </a:r>
            <a:endParaRPr lang="ar-EG" sz="1500" dirty="0">
              <a:solidFill>
                <a:srgbClr val="000000"/>
              </a:solidFill>
              <a:latin typeface="Sakkal Majalla" panose="02000000000000000000" pitchFamily="2" charset="-78"/>
              <a:cs typeface="Sakkal Majalla" panose="02000000000000000000" pitchFamily="2" charset="-78"/>
            </a:endParaRPr>
          </a:p>
          <a:p>
            <a:pPr marL="342900" indent="-342900" algn="r" rtl="1">
              <a:buFontTx/>
              <a:buAutoNum type="arabicPeriod"/>
              <a:defRPr/>
            </a:pPr>
            <a:r>
              <a:rPr lang="ar-SA" sz="1500" dirty="0">
                <a:solidFill>
                  <a:srgbClr val="000000"/>
                </a:solidFill>
                <a:latin typeface="Sakkal Majalla" panose="02000000000000000000" pitchFamily="2" charset="-78"/>
                <a:cs typeface="Sakkal Majalla" panose="02000000000000000000" pitchFamily="2" charset="-78"/>
              </a:rPr>
              <a:t>التزام مُشغِّل الرافعة دائمًا بالحفاظ على طول كافٍ / آمن لكتلة الخطاف الملحقة قبل مد ذراع</a:t>
            </a:r>
            <a:r>
              <a:rPr lang="ar-EG" sz="1500" dirty="0">
                <a:solidFill>
                  <a:srgbClr val="000000"/>
                </a:solidFill>
                <a:latin typeface="Sakkal Majalla" panose="02000000000000000000" pitchFamily="2" charset="-78"/>
                <a:cs typeface="Sakkal Majalla" panose="02000000000000000000" pitchFamily="2" charset="-78"/>
              </a:rPr>
              <a:t> الرافعة.</a:t>
            </a:r>
          </a:p>
          <a:p>
            <a:pPr marL="342900" indent="-342900" algn="r" rtl="1">
              <a:buFontTx/>
              <a:buAutoNum type="arabicPeriod"/>
              <a:defRPr/>
            </a:pPr>
            <a:r>
              <a:rPr lang="ar-EG" sz="1500" dirty="0">
                <a:solidFill>
                  <a:srgbClr val="000000"/>
                </a:solidFill>
                <a:latin typeface="Sakkal Majalla" panose="02000000000000000000" pitchFamily="2" charset="-78"/>
                <a:cs typeface="Sakkal Majalla" panose="02000000000000000000" pitchFamily="2" charset="-78"/>
              </a:rPr>
              <a:t>القيام</a:t>
            </a:r>
            <a:r>
              <a:rPr lang="ar-SA" sz="1500" dirty="0">
                <a:solidFill>
                  <a:srgbClr val="000000"/>
                </a:solidFill>
                <a:latin typeface="Sakkal Majalla" panose="02000000000000000000" pitchFamily="2" charset="-78"/>
                <a:cs typeface="Sakkal Majalla" panose="02000000000000000000" pitchFamily="2" charset="-78"/>
              </a:rPr>
              <a:t> بفحص "مفتاح التحديد" والتأكد من صلاحيته للعمل قبل تشغيل الرافعة</a:t>
            </a:r>
            <a:r>
              <a:rPr lang="ar-EG" sz="1500" dirty="0">
                <a:solidFill>
                  <a:srgbClr val="000000"/>
                </a:solidFill>
                <a:latin typeface="Sakkal Majalla" panose="02000000000000000000" pitchFamily="2" charset="-78"/>
                <a:cs typeface="Sakkal Majalla" panose="02000000000000000000" pitchFamily="2" charset="-78"/>
              </a:rPr>
              <a:t>.</a:t>
            </a:r>
          </a:p>
          <a:p>
            <a:pPr marL="342900" indent="-342900" algn="r" rtl="1">
              <a:buFontTx/>
              <a:buAutoNum type="arabicPeriod"/>
              <a:defRPr/>
            </a:pPr>
            <a:r>
              <a:rPr lang="ar-EG" sz="1500" dirty="0">
                <a:solidFill>
                  <a:srgbClr val="000000"/>
                </a:solidFill>
                <a:latin typeface="Sakkal Majalla" panose="02000000000000000000" pitchFamily="2" charset="-78"/>
                <a:cs typeface="Sakkal Majalla" panose="02000000000000000000" pitchFamily="2" charset="-78"/>
              </a:rPr>
              <a:t>تجنب العمل على ارتفاعات بدون حماية أو استخدام أجهزة الحماية من السقوط. </a:t>
            </a:r>
          </a:p>
          <a:p>
            <a:pPr marL="342900" indent="-342900" algn="r" rtl="1">
              <a:buFontTx/>
              <a:buAutoNum type="arabicPeriod"/>
              <a:defRPr/>
            </a:pPr>
            <a:r>
              <a:rPr lang="ar-EG" sz="1500" dirty="0">
                <a:solidFill>
                  <a:srgbClr val="000000"/>
                </a:solidFill>
                <a:latin typeface="Sakkal Majalla" panose="02000000000000000000" pitchFamily="2" charset="-78"/>
                <a:cs typeface="Sakkal Majalla" panose="02000000000000000000" pitchFamily="2" charset="-78"/>
              </a:rPr>
              <a:t>إبلاغ قسم الصيانة بالأعطال لمعالجتها وإصلاحها.</a:t>
            </a:r>
          </a:p>
          <a:p>
            <a:pPr marL="342900" indent="-342900" algn="r" rtl="1">
              <a:buFontTx/>
              <a:buAutoNum type="arabicPeriod"/>
              <a:defRPr/>
            </a:pPr>
            <a:r>
              <a:rPr lang="ar-EG" sz="1500" dirty="0">
                <a:solidFill>
                  <a:srgbClr val="000000"/>
                </a:solidFill>
                <a:latin typeface="Sakkal Majalla" panose="02000000000000000000" pitchFamily="2" charset="-78"/>
                <a:cs typeface="Sakkal Majalla" panose="02000000000000000000" pitchFamily="2" charset="-78"/>
              </a:rPr>
              <a:t>الالتزام دومًا بالتدخل وإيقاف أي ممارسات غير آمنة.</a:t>
            </a:r>
            <a:endParaRPr lang="en-US" sz="1500" b="1" u="sng" dirty="0">
              <a:solidFill>
                <a:srgbClr val="0000FF"/>
              </a:solidFill>
              <a:latin typeface="Sakkal Majalla" panose="02000000000000000000" pitchFamily="2" charset="-78"/>
              <a:cs typeface="Sakkal Majalla" panose="02000000000000000000" pitchFamily="2" charset="-78"/>
            </a:endParaRPr>
          </a:p>
          <a:p>
            <a:pPr algn="r" rtl="1">
              <a:defRPr/>
            </a:pPr>
            <a:endParaRPr lang="ar-OM" sz="1500" b="1" dirty="0">
              <a:solidFill>
                <a:srgbClr val="0000FF"/>
              </a:solidFill>
              <a:latin typeface="Sakkal Majalla" panose="02000000000000000000" pitchFamily="2" charset="-78"/>
              <a:ea typeface="Tahoma"/>
              <a:cs typeface="Sakkal Majalla" panose="02000000000000000000" pitchFamily="2" charset="-78"/>
            </a:endParaRPr>
          </a:p>
          <a:p>
            <a:pPr algn="r" rtl="1">
              <a:defRPr/>
            </a:pPr>
            <a:r>
              <a:rPr lang="ar-EG" sz="1500" b="1" dirty="0">
                <a:solidFill>
                  <a:srgbClr val="0000FF"/>
                </a:solidFill>
                <a:latin typeface="Sakkal Majalla" panose="02000000000000000000" pitchFamily="2" charset="-78"/>
                <a:ea typeface="Tahoma"/>
                <a:cs typeface="Sakkal Majalla" panose="02000000000000000000" pitchFamily="2" charset="-78"/>
              </a:rPr>
              <a:t>كيف</a:t>
            </a:r>
            <a:r>
              <a:rPr lang="en-US" sz="1500" b="1" dirty="0">
                <a:solidFill>
                  <a:schemeClr val="tx1">
                    <a:lumMod val="95000"/>
                    <a:lumOff val="5000"/>
                  </a:schemeClr>
                </a:solidFill>
                <a:latin typeface="Sakkal Majalla" panose="02000000000000000000" pitchFamily="2" charset="-78"/>
                <a:ea typeface="Tahoma"/>
                <a:cs typeface="Sakkal Majalla" panose="02000000000000000000" pitchFamily="2" charset="-78"/>
              </a:rPr>
              <a:t> </a:t>
            </a:r>
            <a:r>
              <a:rPr lang="ar-EG" sz="1500" b="1" dirty="0">
                <a:solidFill>
                  <a:schemeClr val="tx1">
                    <a:lumMod val="95000"/>
                    <a:lumOff val="5000"/>
                  </a:schemeClr>
                </a:solidFill>
                <a:latin typeface="Sakkal Majalla" panose="02000000000000000000" pitchFamily="2" charset="-78"/>
                <a:ea typeface="Tahoma"/>
                <a:cs typeface="Sakkal Majalla" panose="02000000000000000000" pitchFamily="2" charset="-78"/>
              </a:rPr>
              <a:t>يمكن الحفاظ على استمرار تطبيق هذه الإجراءات؟</a:t>
            </a:r>
            <a:endParaRPr lang="en-US" sz="1500" b="1" dirty="0">
              <a:latin typeface="Sakkal Majalla" panose="02000000000000000000" pitchFamily="2" charset="-78"/>
              <a:ea typeface="Tahoma"/>
              <a:cs typeface="Sakkal Majalla" panose="02000000000000000000" pitchFamily="2" charset="-78"/>
            </a:endParaRPr>
          </a:p>
          <a:p>
            <a:pPr algn="r" rtl="1">
              <a:defRPr/>
            </a:pPr>
            <a:r>
              <a:rPr lang="en-US" sz="1500" b="1" dirty="0">
                <a:latin typeface="Sakkal Majalla" panose="02000000000000000000" pitchFamily="2" charset="-78"/>
                <a:ea typeface="Tahoma"/>
                <a:cs typeface="Sakkal Majalla" panose="02000000000000000000" pitchFamily="2" charset="-78"/>
              </a:rPr>
              <a:t> </a:t>
            </a:r>
            <a:endParaRPr lang="en-US" sz="1500" dirty="0">
              <a:latin typeface="Sakkal Majalla" panose="02000000000000000000" pitchFamily="2" charset="-78"/>
              <a:cs typeface="Sakkal Majalla" panose="02000000000000000000" pitchFamily="2" charset="-78"/>
            </a:endParaRPr>
          </a:p>
          <a:p>
            <a:pPr marL="342900" indent="-342900" algn="r" rtl="1">
              <a:buFont typeface="+mj-lt"/>
              <a:buAutoNum type="arabicPeriod"/>
              <a:defRPr/>
            </a:pPr>
            <a:r>
              <a:rPr lang="ar-SA" sz="1500" dirty="0">
                <a:solidFill>
                  <a:srgbClr val="000000"/>
                </a:solidFill>
                <a:latin typeface="Sakkal Majalla" panose="02000000000000000000" pitchFamily="2" charset="-78"/>
                <a:cs typeface="Sakkal Majalla" panose="02000000000000000000" pitchFamily="2" charset="-78"/>
              </a:rPr>
              <a:t>الإشراف الفع</a:t>
            </a:r>
            <a:r>
              <a:rPr lang="ar-EG" sz="1500" dirty="0">
                <a:solidFill>
                  <a:srgbClr val="000000"/>
                </a:solidFill>
                <a:latin typeface="Sakkal Majalla" panose="02000000000000000000" pitchFamily="2" charset="-78"/>
                <a:cs typeface="Sakkal Majalla" panose="02000000000000000000" pitchFamily="2" charset="-78"/>
              </a:rPr>
              <a:t>ّ</a:t>
            </a:r>
            <a:r>
              <a:rPr lang="ar-SA" sz="1500" dirty="0">
                <a:solidFill>
                  <a:srgbClr val="000000"/>
                </a:solidFill>
                <a:latin typeface="Sakkal Majalla" panose="02000000000000000000" pitchFamily="2" charset="-78"/>
                <a:cs typeface="Sakkal Majalla" panose="02000000000000000000" pitchFamily="2" charset="-78"/>
              </a:rPr>
              <a:t>ال، لا سيما عند وجود متعاقدين لفترة قصيرة يقومون بدعم أنشطتك والذين قد </a:t>
            </a:r>
            <a:r>
              <a:rPr lang="ar-EG" sz="1500" dirty="0">
                <a:solidFill>
                  <a:srgbClr val="000000"/>
                </a:solidFill>
                <a:latin typeface="Sakkal Majalla" panose="02000000000000000000" pitchFamily="2" charset="-78"/>
                <a:cs typeface="Sakkal Majalla" panose="02000000000000000000" pitchFamily="2" charset="-78"/>
              </a:rPr>
              <a:t>يكونون</a:t>
            </a:r>
            <a:r>
              <a:rPr lang="ar-SA" sz="1500" dirty="0">
                <a:solidFill>
                  <a:srgbClr val="000000"/>
                </a:solidFill>
                <a:latin typeface="Sakkal Majalla" panose="02000000000000000000" pitchFamily="2" charset="-78"/>
                <a:cs typeface="Sakkal Majalla" panose="02000000000000000000" pitchFamily="2" charset="-78"/>
              </a:rPr>
              <a:t> حديثي العهد بقواعد ثقافة السلامة ومستويات الامتثال المختلفة</a:t>
            </a:r>
            <a:r>
              <a:rPr lang="ar-EG" sz="1500" dirty="0">
                <a:solidFill>
                  <a:srgbClr val="000000"/>
                </a:solidFill>
                <a:latin typeface="Sakkal Majalla" panose="02000000000000000000" pitchFamily="2" charset="-78"/>
                <a:cs typeface="Sakkal Majalla" panose="02000000000000000000" pitchFamily="2" charset="-78"/>
              </a:rPr>
              <a:t>.</a:t>
            </a:r>
          </a:p>
          <a:p>
            <a:pPr marL="342900" indent="-342900" algn="r" rtl="1">
              <a:buFont typeface="+mj-lt"/>
              <a:buAutoNum type="arabicPeriod"/>
              <a:defRPr/>
            </a:pPr>
            <a:r>
              <a:rPr lang="ar-EG" sz="1500" dirty="0">
                <a:solidFill>
                  <a:srgbClr val="000000"/>
                </a:solidFill>
                <a:latin typeface="Sakkal Majalla" panose="02000000000000000000" pitchFamily="2" charset="-78"/>
                <a:cs typeface="Sakkal Majalla" panose="02000000000000000000" pitchFamily="2" charset="-78"/>
              </a:rPr>
              <a:t>سيقوم مشرف الموقع بالتأكد من عمل مفتاح التحديد قبل بدء التشغيل.</a:t>
            </a:r>
          </a:p>
          <a:p>
            <a:pPr marL="342900" indent="-342900" algn="r" rtl="1">
              <a:buFont typeface="+mj-lt"/>
              <a:buAutoNum type="arabicPeriod"/>
              <a:defRPr/>
            </a:pPr>
            <a:r>
              <a:rPr lang="ar-EG" sz="1500" dirty="0">
                <a:solidFill>
                  <a:srgbClr val="000000"/>
                </a:solidFill>
                <a:latin typeface="Sakkal Majalla" panose="02000000000000000000" pitchFamily="2" charset="-78"/>
                <a:cs typeface="Sakkal Majalla" panose="02000000000000000000" pitchFamily="2" charset="-78"/>
              </a:rPr>
              <a:t>تحقُّق الإدارة أثناء الزيارات وعمليات التفتيش الميدانية في الموقع.</a:t>
            </a:r>
          </a:p>
          <a:p>
            <a:pPr marL="342900" indent="-342900" algn="r" rtl="1">
              <a:buFont typeface="+mj-lt"/>
              <a:buAutoNum type="arabicPeriod"/>
              <a:defRPr/>
            </a:pPr>
            <a:r>
              <a:rPr lang="ar-EG" sz="1500" dirty="0">
                <a:solidFill>
                  <a:srgbClr val="000000"/>
                </a:solidFill>
                <a:latin typeface="Sakkal Majalla" panose="02000000000000000000" pitchFamily="2" charset="-78"/>
                <a:cs typeface="Sakkal Majalla" panose="02000000000000000000" pitchFamily="2" charset="-78"/>
              </a:rPr>
              <a:t>مراجعة كاميرات المراقبة للتحقُّق من الامتثال للقواعد.</a:t>
            </a:r>
            <a:endParaRPr lang="en-US" sz="1500" dirty="0">
              <a:solidFill>
                <a:srgbClr val="0033CC"/>
              </a:solidFill>
              <a:latin typeface="Sakkal Majalla" panose="02000000000000000000" pitchFamily="2" charset="-78"/>
              <a:cs typeface="Sakkal Majalla" panose="02000000000000000000" pitchFamily="2" charset="-78"/>
              <a:sym typeface="Wingdings" pitchFamily="2" charset="2"/>
            </a:endParaRPr>
          </a:p>
        </p:txBody>
      </p:sp>
      <p:sp>
        <p:nvSpPr>
          <p:cNvPr id="4" name="TextBox 3">
            <a:extLst>
              <a:ext uri="{FF2B5EF4-FFF2-40B4-BE49-F238E27FC236}">
                <a16:creationId xmlns:a16="http://schemas.microsoft.com/office/drawing/2014/main" id="{FEE4DF1B-C61A-1B49-F73A-2EBF5C3CBC24}"/>
              </a:ext>
            </a:extLst>
          </p:cNvPr>
          <p:cNvSpPr txBox="1"/>
          <p:nvPr/>
        </p:nvSpPr>
        <p:spPr>
          <a:xfrm>
            <a:off x="3556584" y="6312531"/>
            <a:ext cx="7944507" cy="307777"/>
          </a:xfrm>
          <a:prstGeom prst="rect">
            <a:avLst/>
          </a:prstGeom>
          <a:noFill/>
        </p:spPr>
        <p:txBody>
          <a:bodyPr wrap="square" rtlCol="0">
            <a:spAutoFit/>
          </a:bodyPr>
          <a:lstStyle/>
          <a:p>
            <a:pPr algn="ctr" rtl="1"/>
            <a:r>
              <a:rPr lang="ar-EG" sz="1400" b="1" dirty="0">
                <a:latin typeface="Sakkal Majalla" panose="02000000000000000000" pitchFamily="2" charset="-78"/>
                <a:cs typeface="Sakkal Majalla" panose="02000000000000000000" pitchFamily="2" charset="-78"/>
              </a:rPr>
              <a:t>سري – محظور مشاركته خارج شركة تنمية نفط عُمان / مقاوليها</a:t>
            </a:r>
            <a:endParaRPr lang="en-US" sz="1400"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29660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Arabic</Language>
    <DocId xmlns="4880e4f8-4b7d-4bdd-91e3-e10d47036eca">92946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8B95AB-AE3C-4AE2-A6DB-BD0D5EAAD909}"/>
</file>

<file path=customXml/itemProps2.xml><?xml version="1.0" encoding="utf-8"?>
<ds:datastoreItem xmlns:ds="http://schemas.openxmlformats.org/officeDocument/2006/customXml" ds:itemID="{ECEB1FCF-0E89-482E-A62E-598FF58845D8}">
  <ds:schemaRefs>
    <ds:schemaRef ds:uri="153a7241-860d-4a6d-a85a-3ebec21f98b6"/>
    <ds:schemaRef ds:uri="ab12072d-eb55-4881-86aa-b83f48215f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643A46C-72B3-4012-8CB2-E0E23D8B71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TM02892315[[fn=Wisp]]</Template>
  <TotalTime>783</TotalTime>
  <Words>914</Words>
  <Application>Microsoft Office PowerPoint</Application>
  <PresentationFormat>Widescreen</PresentationFormat>
  <Paragraphs>88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Sakkal Majalla</vt:lpstr>
      <vt:lpstr>Segoe UI</vt:lpstr>
      <vt:lpstr>Times New Roman</vt:lpstr>
      <vt:lpstr>Office Theme</vt:lpstr>
      <vt:lpstr>PowerPoint Presentation</vt:lpstr>
      <vt:lpstr>التعلُّم الفعال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 Alert_Fall from Height_LTI03 HiPo11_March 2025_ AR</dc:title>
  <dc:creator>nazar@umsoman.com</dc:creator>
  <cp:lastModifiedBy>A PC</cp:lastModifiedBy>
  <cp:revision>16</cp:revision>
  <dcterms:created xsi:type="dcterms:W3CDTF">2018-09-24T07:27:56Z</dcterms:created>
  <dcterms:modified xsi:type="dcterms:W3CDTF">2025-12-10T04:57:39Z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y fmtid="{D5CDD505-2E9C-101B-9397-08002B2CF9AE}" pid="3" name="MediaServiceImageTags">
    <vt:lpwstr/>
  </property>
</Properties>
</file>