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47482452" r:id="rId5"/>
    <p:sldId id="35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72733D-9A19-58F9-9F4E-B67646E757B3}" name="Amri, Yahya UWZ1" initials="AYU" userId="S::Yahya.YA.Amri@pdo.co.om::bf1ccc57-4ef3-4a47-b9a4-c8cb88d009a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00FF"/>
    <a:srgbClr val="FFC715"/>
    <a:srgbClr val="24A316"/>
    <a:srgbClr val="FFCB25"/>
    <a:srgbClr val="FFFC00"/>
    <a:srgbClr val="EAEAEA"/>
    <a:srgbClr val="F2F3D7"/>
    <a:srgbClr val="16942A"/>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6247" autoAdjust="0"/>
  </p:normalViewPr>
  <p:slideViewPr>
    <p:cSldViewPr snapToGrid="0" snapToObjects="1">
      <p:cViewPr varScale="1">
        <p:scale>
          <a:sx n="108" d="100"/>
          <a:sy n="108" d="100"/>
        </p:scale>
        <p:origin x="426" y="13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ett, Neil MSE32" userId="0adb255b-af8b-4511-851e-0ee4c08861d8" providerId="ADAL" clId="{ACD05E62-3933-4E59-AF2B-D5DD505D086D}"/>
    <pc:docChg chg="delSld modSld">
      <pc:chgData name="Corbett, Neil MSE32" userId="0adb255b-af8b-4511-851e-0ee4c08861d8" providerId="ADAL" clId="{ACD05E62-3933-4E59-AF2B-D5DD505D086D}" dt="2025-02-20T03:58:01.111" v="2"/>
      <pc:docMkLst>
        <pc:docMk/>
      </pc:docMkLst>
      <pc:sldChg chg="del">
        <pc:chgData name="Corbett, Neil MSE32" userId="0adb255b-af8b-4511-851e-0ee4c08861d8" providerId="ADAL" clId="{ACD05E62-3933-4E59-AF2B-D5DD505D086D}" dt="2025-02-20T03:57:02.781" v="0" actId="47"/>
        <pc:sldMkLst>
          <pc:docMk/>
          <pc:sldMk cId="3358147903" sldId="282"/>
        </pc:sldMkLst>
      </pc:sldChg>
      <pc:sldChg chg="del">
        <pc:chgData name="Corbett, Neil MSE32" userId="0adb255b-af8b-4511-851e-0ee4c08861d8" providerId="ADAL" clId="{ACD05E62-3933-4E59-AF2B-D5DD505D086D}" dt="2025-02-20T03:57:02.781" v="0" actId="47"/>
        <pc:sldMkLst>
          <pc:docMk/>
          <pc:sldMk cId="636484790" sldId="308"/>
        </pc:sldMkLst>
      </pc:sldChg>
      <pc:sldChg chg="del">
        <pc:chgData name="Corbett, Neil MSE32" userId="0adb255b-af8b-4511-851e-0ee4c08861d8" providerId="ADAL" clId="{ACD05E62-3933-4E59-AF2B-D5DD505D086D}" dt="2025-02-20T03:57:02.781" v="0" actId="47"/>
        <pc:sldMkLst>
          <pc:docMk/>
          <pc:sldMk cId="3821367243" sldId="331"/>
        </pc:sldMkLst>
      </pc:sldChg>
      <pc:sldChg chg="del">
        <pc:chgData name="Corbett, Neil MSE32" userId="0adb255b-af8b-4511-851e-0ee4c08861d8" providerId="ADAL" clId="{ACD05E62-3933-4E59-AF2B-D5DD505D086D}" dt="2025-02-20T03:57:02.781" v="0" actId="47"/>
        <pc:sldMkLst>
          <pc:docMk/>
          <pc:sldMk cId="1252605230" sldId="334"/>
        </pc:sldMkLst>
      </pc:sldChg>
      <pc:sldChg chg="del">
        <pc:chgData name="Corbett, Neil MSE32" userId="0adb255b-af8b-4511-851e-0ee4c08861d8" providerId="ADAL" clId="{ACD05E62-3933-4E59-AF2B-D5DD505D086D}" dt="2025-02-20T03:57:02.781" v="0" actId="47"/>
        <pc:sldMkLst>
          <pc:docMk/>
          <pc:sldMk cId="3766341829" sldId="335"/>
        </pc:sldMkLst>
      </pc:sldChg>
      <pc:sldChg chg="modSp mod">
        <pc:chgData name="Corbett, Neil MSE32" userId="0adb255b-af8b-4511-851e-0ee4c08861d8" providerId="ADAL" clId="{ACD05E62-3933-4E59-AF2B-D5DD505D086D}" dt="2025-02-20T03:58:01.111" v="2"/>
        <pc:sldMkLst>
          <pc:docMk/>
          <pc:sldMk cId="2429660822" sldId="351"/>
        </pc:sldMkLst>
        <pc:spChg chg="mod">
          <ac:chgData name="Corbett, Neil MSE32" userId="0adb255b-af8b-4511-851e-0ee4c08861d8" providerId="ADAL" clId="{ACD05E62-3933-4E59-AF2B-D5DD505D086D}" dt="2025-02-20T03:58:01.111" v="2"/>
          <ac:spMkLst>
            <pc:docMk/>
            <pc:sldMk cId="2429660822" sldId="351"/>
            <ac:spMk id="8" creationId="{FD577DAC-99C0-A79C-E9AD-B6BB1A6B79FB}"/>
          </ac:spMkLst>
        </pc:spChg>
      </pc:sldChg>
      <pc:sldChg chg="del">
        <pc:chgData name="Corbett, Neil MSE32" userId="0adb255b-af8b-4511-851e-0ee4c08861d8" providerId="ADAL" clId="{ACD05E62-3933-4E59-AF2B-D5DD505D086D}" dt="2025-02-20T03:57:02.781" v="0" actId="47"/>
        <pc:sldMkLst>
          <pc:docMk/>
          <pc:sldMk cId="4159925671" sldId="359"/>
        </pc:sldMkLst>
      </pc:sldChg>
      <pc:sldChg chg="del">
        <pc:chgData name="Corbett, Neil MSE32" userId="0adb255b-af8b-4511-851e-0ee4c08861d8" providerId="ADAL" clId="{ACD05E62-3933-4E59-AF2B-D5DD505D086D}" dt="2025-02-20T03:57:07.553" v="1" actId="47"/>
        <pc:sldMkLst>
          <pc:docMk/>
          <pc:sldMk cId="2133963816" sldId="2134804194"/>
        </pc:sldMkLst>
      </pc:sldChg>
      <pc:sldChg chg="del">
        <pc:chgData name="Corbett, Neil MSE32" userId="0adb255b-af8b-4511-851e-0ee4c08861d8" providerId="ADAL" clId="{ACD05E62-3933-4E59-AF2B-D5DD505D086D}" dt="2025-02-20T03:57:02.781" v="0" actId="47"/>
        <pc:sldMkLst>
          <pc:docMk/>
          <pc:sldMk cId="73386786" sldId="2147376964"/>
        </pc:sldMkLst>
      </pc:sldChg>
      <pc:sldChg chg="del">
        <pc:chgData name="Corbett, Neil MSE32" userId="0adb255b-af8b-4511-851e-0ee4c08861d8" providerId="ADAL" clId="{ACD05E62-3933-4E59-AF2B-D5DD505D086D}" dt="2025-02-20T03:57:02.781" v="0" actId="47"/>
        <pc:sldMkLst>
          <pc:docMk/>
          <pc:sldMk cId="3493486333" sldId="2147376990"/>
        </pc:sldMkLst>
      </pc:sldChg>
      <pc:sldChg chg="del">
        <pc:chgData name="Corbett, Neil MSE32" userId="0adb255b-af8b-4511-851e-0ee4c08861d8" providerId="ADAL" clId="{ACD05E62-3933-4E59-AF2B-D5DD505D086D}" dt="2025-02-20T03:57:02.781" v="0" actId="47"/>
        <pc:sldMkLst>
          <pc:docMk/>
          <pc:sldMk cId="3850519858" sldId="2147482455"/>
        </pc:sldMkLst>
      </pc:sldChg>
      <pc:sldChg chg="del">
        <pc:chgData name="Corbett, Neil MSE32" userId="0adb255b-af8b-4511-851e-0ee4c08861d8" providerId="ADAL" clId="{ACD05E62-3933-4E59-AF2B-D5DD505D086D}" dt="2025-02-20T03:57:02.781" v="0" actId="47"/>
        <pc:sldMkLst>
          <pc:docMk/>
          <pc:sldMk cId="1261349746" sldId="2147482480"/>
        </pc:sldMkLst>
      </pc:sldChg>
      <pc:sldChg chg="del">
        <pc:chgData name="Corbett, Neil MSE32" userId="0adb255b-af8b-4511-851e-0ee4c08861d8" providerId="ADAL" clId="{ACD05E62-3933-4E59-AF2B-D5DD505D086D}" dt="2025-02-20T03:57:02.781" v="0" actId="47"/>
        <pc:sldMkLst>
          <pc:docMk/>
          <pc:sldMk cId="3675437494" sldId="21474824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25/03/2025</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25/03/2025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dirty="0">
                <a:solidFill>
                  <a:srgbClr val="000000"/>
                </a:solidFill>
                <a:effectLst/>
                <a:latin typeface="Calibri" panose="020F0502020204030204" pitchFamily="34" charset="0"/>
              </a:rPr>
              <a:t>Guideline for Effective Learning &amp; Sustainability</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replicated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across</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similar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contractor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activities</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Shall be SMART- Specific ,Measurable , Achievable ,Realistic &amp; Timebound</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implemented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in</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 months' time</a:t>
            </a:r>
            <a:r>
              <a:rPr lang="en-US" sz="1800" dirty="0">
                <a:solidFill>
                  <a:srgbClr val="000000"/>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solidFill>
                  <a:srgbClr val="4E586A"/>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effectLst/>
                <a:latin typeface="Calibri" panose="020F0502020204030204" pitchFamily="34" charset="0"/>
              </a:rPr>
              <a:t>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25/03/2025</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25/03/2025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685898"/>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lgn="l"/>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 Wednesday 8th of January at 13:1</a:t>
            </a:r>
            <a:r>
              <a:rPr lang="en-US" sz="1200" dirty="0">
                <a:solidFill>
                  <a:srgbClr val="000000"/>
                </a:solidFill>
                <a:latin typeface="Calibri" panose="020F0502020204030204" pitchFamily="34" charset="0"/>
              </a:rPr>
              <a:t>4</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hrs</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lang="en-US" sz="1200" dirty="0">
                <a:solidFill>
                  <a:srgbClr val="000000"/>
                </a:solidFill>
                <a:latin typeface="Calibri" panose="020F0502020204030204" pitchFamily="34" charset="0"/>
              </a:rPr>
              <a:t>a crane operator was on route to a work location in </a:t>
            </a:r>
            <a:r>
              <a:rPr lang="en-US" sz="1200" dirty="0" err="1">
                <a:solidFill>
                  <a:srgbClr val="000000"/>
                </a:solidFill>
                <a:latin typeface="Calibri" panose="020F0502020204030204" pitchFamily="34" charset="0"/>
              </a:rPr>
              <a:t>Sadad</a:t>
            </a:r>
            <a:r>
              <a:rPr lang="en-US" sz="1200" dirty="0">
                <a:solidFill>
                  <a:srgbClr val="000000"/>
                </a:solidFill>
                <a:latin typeface="Calibri" panose="020F0502020204030204" pitchFamily="34" charset="0"/>
              </a:rPr>
              <a:t> (Bahja area) driving on a graded road traveling together with a portable tearoom transport trailer behind at a safe distance. The graded road was well compacted and even, however, the crane operator lost control while negotiating a sharp bend/curve </a:t>
            </a:r>
            <a:r>
              <a:rPr kumimoji="0" lang="en-US" sz="1200" b="0" i="0" u="none" strike="noStrike" kern="1200" cap="none" spc="0" normalizeH="0" baseline="0" noProof="0" dirty="0">
                <a:ln>
                  <a:noFill/>
                </a:ln>
                <a:solidFill>
                  <a:prstClr val="black"/>
                </a:solidFill>
                <a:effectLst/>
                <a:uLnTx/>
                <a:uFillTx/>
                <a:latin typeface="+mn-lt"/>
                <a:ea typeface="+mn-ea"/>
                <a:cs typeface="+mn-cs"/>
              </a:rPr>
              <a:t>on the road </a:t>
            </a:r>
            <a:r>
              <a:rPr lang="en-US" sz="1200" dirty="0">
                <a:solidFill>
                  <a:srgbClr val="000000"/>
                </a:solidFill>
                <a:latin typeface="Calibri" panose="020F0502020204030204" pitchFamily="34" charset="0"/>
              </a:rPr>
              <a:t> at an unsafe speed. This resulted in the crane tipping on its side. The IVMS sec-sec report shows that the crane operator was driving at a speed of 56 km/h while negotiating the curve. </a:t>
            </a:r>
          </a:p>
          <a:p>
            <a:pPr algn="l"/>
            <a:r>
              <a:rPr lang="en-US" sz="1200" dirty="0">
                <a:solidFill>
                  <a:srgbClr val="000000"/>
                </a:solidFill>
                <a:latin typeface="Calibri" panose="020F0502020204030204" pitchFamily="34" charset="0"/>
              </a:rPr>
              <a:t>No persons were injured as a result of this MVI.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R="0" lvl="0" indent="0" algn="l" fontAlgn="auto">
              <a:lnSpc>
                <a:spcPct val="100000"/>
              </a:lnSpc>
              <a:spcBef>
                <a:spcPts val="0"/>
              </a:spcBef>
              <a:spcAft>
                <a:spcPts val="0"/>
              </a:spcAft>
              <a:buClrTx/>
              <a:buSzTx/>
              <a:buFont typeface="Arial" pitchFamily="34" charset="0"/>
              <a:buChar char="•"/>
              <a:tabLst/>
              <a:defRPr/>
            </a:pPr>
            <a:r>
              <a:rPr lang="en-US" sz="1200" dirty="0">
                <a:solidFill>
                  <a:srgbClr val="000000"/>
                </a:solidFill>
                <a:latin typeface="Calibri" panose="020F0502020204030204" pitchFamily="34" charset="0"/>
              </a:rPr>
              <a:t> The crane operator was driving at an unsafe speed while negotiating a sharp bend on a graded road</a:t>
            </a:r>
          </a:p>
          <a:p>
            <a:pPr marR="0" lvl="0" indent="0" algn="l" fontAlgn="auto">
              <a:lnSpc>
                <a:spcPct val="100000"/>
              </a:lnSpc>
              <a:spcBef>
                <a:spcPts val="0"/>
              </a:spcBef>
              <a:spcAft>
                <a:spcPts val="0"/>
              </a:spcAft>
              <a:buClrTx/>
              <a:buSzTx/>
              <a:buFont typeface="Arial" pitchFamily="34" charset="0"/>
              <a:buChar char="•"/>
              <a:tabLst/>
              <a:defRPr/>
            </a:pPr>
            <a:r>
              <a:rPr lang="en-US" sz="1200" dirty="0">
                <a:solidFill>
                  <a:srgbClr val="000000"/>
                </a:solidFill>
                <a:latin typeface="Calibri" panose="020F0502020204030204" pitchFamily="34" charset="0"/>
              </a:rPr>
              <a:t> The crane operator experienced delayed reaction &amp; poor judgment underestimating the risks of negotiating such a sharp </a:t>
            </a:r>
          </a:p>
          <a:p>
            <a:pPr marR="0" lvl="0" indent="0" algn="l" fontAlgn="auto">
              <a:lnSpc>
                <a:spcPct val="100000"/>
              </a:lnSpc>
              <a:spcBef>
                <a:spcPts val="0"/>
              </a:spcBef>
              <a:spcAft>
                <a:spcPts val="0"/>
              </a:spcAft>
              <a:buClrTx/>
              <a:buSzTx/>
              <a:tabLst/>
              <a:defRPr/>
            </a:pPr>
            <a:r>
              <a:rPr lang="en-US" sz="1200" dirty="0">
                <a:solidFill>
                  <a:srgbClr val="000000"/>
                </a:solidFill>
                <a:latin typeface="Calibri" panose="020F0502020204030204" pitchFamily="34" charset="0"/>
              </a:rPr>
              <a:t>   bend at an unsafe speed.</a:t>
            </a:r>
          </a:p>
          <a:p>
            <a:pPr marR="0" lvl="0" indent="0" algn="l" fontAlgn="auto">
              <a:lnSpc>
                <a:spcPct val="100000"/>
              </a:lnSpc>
              <a:spcBef>
                <a:spcPts val="0"/>
              </a:spcBef>
              <a:spcAft>
                <a:spcPts val="0"/>
              </a:spcAft>
              <a:buClrTx/>
              <a:buSzTx/>
              <a:buFont typeface="Arial" pitchFamily="34" charset="0"/>
              <a:buChar char="•"/>
              <a:tabLst/>
              <a:defRPr/>
            </a:pPr>
            <a:r>
              <a:rPr lang="en-US" sz="1200" dirty="0">
                <a:solidFill>
                  <a:srgbClr val="000000"/>
                </a:solidFill>
                <a:latin typeface="Calibri" panose="020F0502020204030204" pitchFamily="34" charset="0"/>
              </a:rPr>
              <a:t> The driver is familiar with the road and felt overconfident, leading to a false sense of security.</a:t>
            </a:r>
          </a:p>
          <a:p>
            <a:pPr marR="0" lvl="0" indent="0" algn="l" fontAlgn="auto">
              <a:lnSpc>
                <a:spcPct val="100000"/>
              </a:lnSpc>
              <a:spcBef>
                <a:spcPts val="0"/>
              </a:spcBef>
              <a:spcAft>
                <a:spcPts val="0"/>
              </a:spcAft>
              <a:buClrTx/>
              <a:buSzTx/>
              <a:buFont typeface="Arial" pitchFamily="34" charset="0"/>
              <a:buChar char="•"/>
              <a:tabLst/>
              <a:defRPr/>
            </a:pPr>
            <a:r>
              <a:rPr lang="en-US" sz="1200" dirty="0">
                <a:solidFill>
                  <a:srgbClr val="000000"/>
                </a:solidFill>
                <a:latin typeface="Calibri" panose="020F0502020204030204" pitchFamily="34" charset="0"/>
              </a:rPr>
              <a:t> Lack of job commencement communication leading to the crane operator assuming that he was delaying the operation</a:t>
            </a:r>
          </a:p>
          <a:p>
            <a:pPr marR="0" lvl="0" indent="0" algn="l" fontAlgn="auto">
              <a:lnSpc>
                <a:spcPct val="100000"/>
              </a:lnSpc>
              <a:spcBef>
                <a:spcPts val="0"/>
              </a:spcBef>
              <a:spcAft>
                <a:spcPts val="0"/>
              </a:spcAft>
              <a:buClrTx/>
              <a:buSzTx/>
              <a:tabLst/>
              <a:defRPr/>
            </a:pPr>
            <a:r>
              <a:rPr lang="en-US" sz="1200" dirty="0">
                <a:solidFill>
                  <a:srgbClr val="000000"/>
                </a:solidFill>
                <a:latin typeface="Calibri" panose="020F0502020204030204" pitchFamily="34" charset="0"/>
              </a:rPr>
              <a:t>   which resulted in traveling at high speeds to arrive at the work site quicker.</a:t>
            </a:r>
          </a:p>
          <a:p>
            <a:pPr marR="0" lvl="0" indent="0" fontAlgn="auto">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pitchFamily="34" charset="0"/>
                <a:cs typeface="Tahoma" pitchFamily="34" charset="0"/>
              </a:rPr>
              <a:t>Always adhere to the manufacturer's recommended speed limits and ensure crane operators are trained to understand the safe travel speed for various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pitchFamily="34" charset="0"/>
                <a:cs typeface="Tahoma" pitchFamily="34" charset="0"/>
              </a:rPr>
              <a:t>Always perform a mental and visual risk assessment during a journey, considering the type of vehicle driven and road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pitchFamily="34" charset="0"/>
                <a:cs typeface="Tahoma" pitchFamily="34" charset="0"/>
              </a:rPr>
              <a:t>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pitchFamily="34" charset="0"/>
                <a:cs typeface="Tahoma" pitchFamily="34" charset="0"/>
              </a:rPr>
              <a:t>Always clearly discuss the job commencement plan with other operational support units, so they can plan their trip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pitchFamily="34" charset="0"/>
                <a:cs typeface="Tahoma" pitchFamily="34" charset="0"/>
              </a:rPr>
              <a:t>     accordingly, without feeling pressure to rush or take shortcuts.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prstClr val="black"/>
                </a:solidFill>
                <a:latin typeface="Calibri" panose="020F0502020204030204" pitchFamily="34" charset="0"/>
                <a:cs typeface="Tahoma" pitchFamily="34" charset="0"/>
              </a:rPr>
              <a:t>Always comply with road safety standards.</a:t>
            </a:r>
            <a:endParaRPr lang="en-US" sz="1200" dirty="0">
              <a:solidFill>
                <a:prstClr val="black"/>
              </a:solidFill>
              <a:latin typeface="Calibri" panose="020F0502020204030204" pitchFamily="34" charset="0"/>
              <a:cs typeface="Tahoma" pitchFamily="34"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&amp; Well Service Operation</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201572" y="6415076"/>
            <a:ext cx="8704304" cy="307777"/>
          </a:xfrm>
          <a:prstGeom prst="rect">
            <a:avLst/>
          </a:prstGeom>
          <a:solidFill>
            <a:schemeClr val="accent1"/>
          </a:solid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1400" b="1" dirty="0">
                <a:solidFill>
                  <a:srgbClr val="FFFF00"/>
                </a:solidFill>
                <a:latin typeface="Tahoma" pitchFamily="34" charset="0"/>
                <a:ea typeface="MS PGothic" pitchFamily="34" charset="-128"/>
              </a:rPr>
              <a:t>A</a:t>
            </a:r>
            <a:r>
              <a:rPr kumimoji="0" lang="en-US" sz="14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s</a:t>
            </a:r>
            <a:r>
              <a:rPr lang="en-US" sz="1400" b="1" dirty="0">
                <a:solidFill>
                  <a:srgbClr val="FFFF00"/>
                </a:solidFill>
                <a:latin typeface="Tahoma" pitchFamily="34" charset="0"/>
                <a:ea typeface="MS PGothic" pitchFamily="34" charset="-128"/>
              </a:rPr>
              <a:t>s</a:t>
            </a:r>
            <a:r>
              <a:rPr kumimoji="0" lang="en-US" sz="14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ess and apply speed management in accordance with road conditions, vehicle type and load</a:t>
            </a:r>
          </a:p>
        </p:txBody>
      </p:sp>
      <p:pic>
        <p:nvPicPr>
          <p:cNvPr id="3" name="Picture 2" descr="A yellow and black bus in the desert&#10;&#10;Description automatically generated">
            <a:extLst>
              <a:ext uri="{FF2B5EF4-FFF2-40B4-BE49-F238E27FC236}">
                <a16:creationId xmlns:a16="http://schemas.microsoft.com/office/drawing/2014/main" id="{F7AE1CF8-0308-A1F1-45C6-44CABA717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4646" y="1301265"/>
            <a:ext cx="3748669" cy="2274174"/>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72780" y="3110311"/>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5" name="Picture 4">
            <a:extLst>
              <a:ext uri="{FF2B5EF4-FFF2-40B4-BE49-F238E27FC236}">
                <a16:creationId xmlns:a16="http://schemas.microsoft.com/office/drawing/2014/main" id="{F0283021-72AA-9321-B8DB-D0CEB0380129}"/>
              </a:ext>
            </a:extLst>
          </p:cNvPr>
          <p:cNvPicPr>
            <a:picLocks noChangeAspect="1"/>
          </p:cNvPicPr>
          <p:nvPr/>
        </p:nvPicPr>
        <p:blipFill>
          <a:blip r:embed="rId4"/>
          <a:stretch>
            <a:fillRect/>
          </a:stretch>
        </p:blipFill>
        <p:spPr>
          <a:xfrm>
            <a:off x="8309514" y="3808612"/>
            <a:ext cx="3748668" cy="2286000"/>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TextBox 5">
            <a:extLst>
              <a:ext uri="{FF2B5EF4-FFF2-40B4-BE49-F238E27FC236}">
                <a16:creationId xmlns:a16="http://schemas.microsoft.com/office/drawing/2014/main" id="{60B42840-8D06-9546-E7C0-78193922395A}"/>
              </a:ext>
            </a:extLst>
          </p:cNvPr>
          <p:cNvSpPr txBox="1"/>
          <p:nvPr/>
        </p:nvSpPr>
        <p:spPr>
          <a:xfrm>
            <a:off x="10629900" y="4099973"/>
            <a:ext cx="1128420" cy="5078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900" b="1" dirty="0"/>
              <a:t>Anticipate curve &amp; start to reduce speed accordingly </a:t>
            </a:r>
          </a:p>
        </p:txBody>
      </p:sp>
      <p:sp>
        <p:nvSpPr>
          <p:cNvPr id="16" name="Arrow: Down 15">
            <a:extLst>
              <a:ext uri="{FF2B5EF4-FFF2-40B4-BE49-F238E27FC236}">
                <a16:creationId xmlns:a16="http://schemas.microsoft.com/office/drawing/2014/main" id="{93E212D2-46AA-677A-BEB9-ED9EE329D8C9}"/>
              </a:ext>
            </a:extLst>
          </p:cNvPr>
          <p:cNvSpPr/>
          <p:nvPr/>
        </p:nvSpPr>
        <p:spPr>
          <a:xfrm rot="2038644">
            <a:off x="10984219" y="4600394"/>
            <a:ext cx="152400" cy="280097"/>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graphicFrame>
        <p:nvGraphicFramePr>
          <p:cNvPr id="17" name="Table 16">
            <a:extLst>
              <a:ext uri="{FF2B5EF4-FFF2-40B4-BE49-F238E27FC236}">
                <a16:creationId xmlns:a16="http://schemas.microsoft.com/office/drawing/2014/main" id="{9890FCBC-E1D5-C875-1D06-9BA152E32F45}"/>
              </a:ext>
            </a:extLst>
          </p:cNvPr>
          <p:cNvGraphicFramePr>
            <a:graphicFrameLocks noGrp="1"/>
          </p:cNvGraphicFramePr>
          <p:nvPr>
            <p:extLst>
              <p:ext uri="{D42A27DB-BD31-4B8C-83A1-F6EECF244321}">
                <p14:modId xmlns:p14="http://schemas.microsoft.com/office/powerpoint/2010/main" val="1168375842"/>
              </p:ext>
            </p:extLst>
          </p:nvPr>
        </p:nvGraphicFramePr>
        <p:xfrm>
          <a:off x="416362" y="545987"/>
          <a:ext cx="11553338" cy="640080"/>
        </p:xfrm>
        <a:graphic>
          <a:graphicData uri="http://schemas.openxmlformats.org/drawingml/2006/table">
            <a:tbl>
              <a:tblPr firstRow="1" bandRow="1"/>
              <a:tblGrid>
                <a:gridCol w="645229">
                  <a:extLst>
                    <a:ext uri="{9D8B030D-6E8A-4147-A177-3AD203B41FA5}">
                      <a16:colId xmlns:a16="http://schemas.microsoft.com/office/drawing/2014/main" val="2915212829"/>
                    </a:ext>
                  </a:extLst>
                </a:gridCol>
                <a:gridCol w="966863">
                  <a:extLst>
                    <a:ext uri="{9D8B030D-6E8A-4147-A177-3AD203B41FA5}">
                      <a16:colId xmlns:a16="http://schemas.microsoft.com/office/drawing/2014/main" val="1263731317"/>
                    </a:ext>
                  </a:extLst>
                </a:gridCol>
                <a:gridCol w="1098332">
                  <a:extLst>
                    <a:ext uri="{9D8B030D-6E8A-4147-A177-3AD203B41FA5}">
                      <a16:colId xmlns:a16="http://schemas.microsoft.com/office/drawing/2014/main" val="3493424009"/>
                    </a:ext>
                  </a:extLst>
                </a:gridCol>
                <a:gridCol w="752756">
                  <a:extLst>
                    <a:ext uri="{9D8B030D-6E8A-4147-A177-3AD203B41FA5}">
                      <a16:colId xmlns:a16="http://schemas.microsoft.com/office/drawing/2014/main" val="578596613"/>
                    </a:ext>
                  </a:extLst>
                </a:gridCol>
                <a:gridCol w="1806512">
                  <a:extLst>
                    <a:ext uri="{9D8B030D-6E8A-4147-A177-3AD203B41FA5}">
                      <a16:colId xmlns:a16="http://schemas.microsoft.com/office/drawing/2014/main" val="710035722"/>
                    </a:ext>
                  </a:extLst>
                </a:gridCol>
                <a:gridCol w="1313793">
                  <a:extLst>
                    <a:ext uri="{9D8B030D-6E8A-4147-A177-3AD203B41FA5}">
                      <a16:colId xmlns:a16="http://schemas.microsoft.com/office/drawing/2014/main" val="1371902183"/>
                    </a:ext>
                  </a:extLst>
                </a:gridCol>
                <a:gridCol w="1345324">
                  <a:extLst>
                    <a:ext uri="{9D8B030D-6E8A-4147-A177-3AD203B41FA5}">
                      <a16:colId xmlns:a16="http://schemas.microsoft.com/office/drawing/2014/main" val="1814095484"/>
                    </a:ext>
                  </a:extLst>
                </a:gridCol>
                <a:gridCol w="588580">
                  <a:extLst>
                    <a:ext uri="{9D8B030D-6E8A-4147-A177-3AD203B41FA5}">
                      <a16:colId xmlns:a16="http://schemas.microsoft.com/office/drawing/2014/main" val="2001367833"/>
                    </a:ext>
                  </a:extLst>
                </a:gridCol>
                <a:gridCol w="809296">
                  <a:extLst>
                    <a:ext uri="{9D8B030D-6E8A-4147-A177-3AD203B41FA5}">
                      <a16:colId xmlns:a16="http://schemas.microsoft.com/office/drawing/2014/main" val="2964666558"/>
                    </a:ext>
                  </a:extLst>
                </a:gridCol>
                <a:gridCol w="2226653">
                  <a:extLst>
                    <a:ext uri="{9D8B030D-6E8A-4147-A177-3AD203B41FA5}">
                      <a16:colId xmlns:a16="http://schemas.microsoft.com/office/drawing/2014/main" val="695451150"/>
                    </a:ext>
                  </a:extLst>
                </a:gridCol>
              </a:tblGrid>
              <a:tr h="34335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GB" sz="1200" b="1" u="none" strike="noStrike" kern="1200" cap="none" spc="0" normalizeH="0" baseline="0" noProof="0" dirty="0">
                          <a:ln>
                            <a:noFill/>
                          </a:ln>
                          <a:solidFill>
                            <a:srgbClr val="0B76C2"/>
                          </a:solidFill>
                          <a:effectLst/>
                          <a:uLnTx/>
                          <a:uFillTx/>
                        </a:rPr>
                        <a:t>08/01/2025 13:14</a:t>
                      </a:r>
                      <a:endParaRPr lang="en-US" sz="1200" dirty="0">
                        <a:solidFill>
                          <a:srgbClr val="0B76C2"/>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     </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US" sz="1200" b="1" u="none" strike="noStrike" kern="1200" cap="none" spc="0" normalizeH="0" baseline="0" noProof="0" dirty="0">
                          <a:ln>
                            <a:noFill/>
                          </a:ln>
                          <a:solidFill>
                            <a:srgbClr val="0B76C2"/>
                          </a:solidFill>
                          <a:effectLst/>
                          <a:uLnTx/>
                          <a:uFillTx/>
                        </a:rPr>
                        <a:t>HiPo#01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dirty="0">
                          <a:ln>
                            <a:noFill/>
                          </a:ln>
                          <a:solidFill>
                            <a:srgbClr val="0B76C2"/>
                          </a:solidFill>
                          <a:effectLst/>
                          <a:uLnTx/>
                          <a:uFillTx/>
                          <a:latin typeface="Calibri" panose="020F0502020204030204"/>
                          <a:ea typeface="+mn-ea"/>
                          <a:cs typeface="+mn-cs"/>
                        </a:rPr>
                        <a:t>1173803</a:t>
                      </a:r>
                    </a:p>
                    <a:p>
                      <a:r>
                        <a:rPr kumimoji="0" lang="en-US" sz="1200" b="1" u="none" strike="noStrike" kern="1200" cap="none" spc="0" normalizeH="0" baseline="0" noProof="0" dirty="0">
                          <a:ln>
                            <a:noFill/>
                          </a:ln>
                          <a:solidFill>
                            <a:srgbClr val="0B76C2"/>
                          </a:solidFill>
                          <a:effectLst/>
                          <a:uLnTx/>
                          <a:uFillTx/>
                        </a:rPr>
                        <a:t> </a:t>
                      </a:r>
                      <a:endParaRPr lang="en-US" sz="1200" dirty="0">
                        <a:solidFill>
                          <a:srgbClr val="0B76C2"/>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US" sz="1200" b="1" u="none" strike="noStrike" kern="1200" cap="none" spc="0" normalizeH="0" baseline="0" noProof="0" dirty="0">
                          <a:ln>
                            <a:noFill/>
                          </a:ln>
                          <a:solidFill>
                            <a:srgbClr val="0B76C2"/>
                          </a:solidFill>
                          <a:effectLst/>
                          <a:uLnTx/>
                          <a:uFillTx/>
                        </a:rPr>
                        <a:t>MVI Rollover </a:t>
                      </a:r>
                    </a:p>
                    <a:p>
                      <a:r>
                        <a:rPr kumimoji="0" lang="en-US" sz="1200" b="1" u="none" strike="noStrike" kern="1200" cap="none" spc="0" normalizeH="0" baseline="0" noProof="0" dirty="0">
                          <a:ln>
                            <a:noFill/>
                          </a:ln>
                          <a:solidFill>
                            <a:srgbClr val="0B76C2"/>
                          </a:solidFill>
                          <a:effectLst/>
                          <a:uLnTx/>
                          <a:uFillTx/>
                          <a:latin typeface="+mn-lt"/>
                        </a:rPr>
                        <a:t>Vehicle damage</a:t>
                      </a:r>
                      <a:endParaRPr lang="en-US" sz="1200" dirty="0">
                        <a:solidFill>
                          <a:srgbClr val="0B76C2"/>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GB" sz="1200" b="1" u="none" strike="noStrike" kern="1200" cap="none" spc="0" normalizeH="0" baseline="0" noProof="0" dirty="0">
                          <a:ln>
                            <a:noFill/>
                          </a:ln>
                          <a:solidFill>
                            <a:srgbClr val="0B76C2"/>
                          </a:solidFill>
                          <a:effectLst/>
                          <a:uLnTx/>
                          <a:uFillTx/>
                          <a:latin typeface="+mn-lt"/>
                        </a:rPr>
                        <a:t>1P</a:t>
                      </a:r>
                    </a:p>
                    <a:p>
                      <a:r>
                        <a:rPr kumimoji="0" lang="en-GB" sz="1200" b="1" u="none" strike="noStrike" kern="1200" cap="none" spc="0" normalizeH="0" baseline="0" noProof="0" dirty="0">
                          <a:ln>
                            <a:noFill/>
                          </a:ln>
                          <a:solidFill>
                            <a:srgbClr val="0B76C2"/>
                          </a:solidFill>
                          <a:effectLst/>
                          <a:uLnTx/>
                          <a:uFillTx/>
                          <a:latin typeface="+mn-lt"/>
                        </a:rPr>
                        <a:t>B4P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GB" sz="1200" b="1" u="none" strike="noStrike" kern="1200" cap="none" spc="0" normalizeH="0" baseline="0" dirty="0">
                          <a:ln>
                            <a:noFill/>
                          </a:ln>
                          <a:solidFill>
                            <a:srgbClr val="0B76C2"/>
                          </a:solidFill>
                          <a:effectLst/>
                          <a:uLnTx/>
                          <a:uFillTx/>
                          <a:latin typeface="+mn-lt"/>
                          <a:ea typeface="+mn-ea"/>
                          <a:cs typeface="+mn-cs"/>
                        </a:rPr>
                        <a:t>Driving</a:t>
                      </a:r>
                    </a:p>
                    <a:p>
                      <a:r>
                        <a:rPr kumimoji="0" lang="en-GB" sz="1200" b="1" u="none" strike="noStrike" kern="1200" cap="none" spc="0" normalizeH="0" baseline="0" dirty="0" err="1">
                          <a:ln>
                            <a:noFill/>
                          </a:ln>
                          <a:solidFill>
                            <a:srgbClr val="0B76C2"/>
                          </a:solidFill>
                          <a:effectLst/>
                          <a:uLnTx/>
                          <a:uFillTx/>
                          <a:latin typeface="+mn-lt"/>
                          <a:ea typeface="+mn-ea"/>
                          <a:cs typeface="+mn-cs"/>
                        </a:rPr>
                        <a:t>Sadad</a:t>
                      </a:r>
                      <a:r>
                        <a:rPr kumimoji="0" lang="en-GB" sz="1200" b="1" u="none" strike="noStrike" kern="1200" cap="none" spc="0" normalizeH="0" baseline="0" dirty="0">
                          <a:ln>
                            <a:noFill/>
                          </a:ln>
                          <a:solidFill>
                            <a:srgbClr val="0B76C2"/>
                          </a:solidFill>
                          <a:effectLst/>
                          <a:uLnTx/>
                          <a:uFillTx/>
                          <a:latin typeface="+mn-lt"/>
                          <a:ea typeface="+mn-ea"/>
                          <a:cs typeface="+mn-cs"/>
                        </a:rPr>
                        <a:t> / Bahja </a:t>
                      </a:r>
                      <a:endParaRPr kumimoji="0" lang="en-US" sz="1200" b="1" u="none" strike="noStrike" kern="1200" cap="none" spc="0" normalizeH="0" baseline="0" dirty="0">
                        <a:ln>
                          <a:noFill/>
                        </a:ln>
                        <a:solidFill>
                          <a:srgbClr val="0B76C2"/>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Effective Learning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6" y="1175198"/>
            <a:ext cx="10928195" cy="307777"/>
          </a:xfrm>
          <a:prstGeom prst="rect">
            <a:avLst/>
          </a:prstGeom>
        </p:spPr>
        <p:txBody>
          <a:bodyPr wrap="square">
            <a:spAutoFit/>
          </a:bodyPr>
          <a:lstStyle/>
          <a:p>
            <a:pPr marL="342900" indent="-342900">
              <a:defRPr/>
            </a:pPr>
            <a:r>
              <a:rPr lang="en-US" sz="1400" b="1" dirty="0">
                <a:solidFill>
                  <a:srgbClr val="FF0000"/>
                </a:solidFill>
                <a:latin typeface="Tahoma" pitchFamily="34" charset="0"/>
              </a:rPr>
              <a:t>To make sure learning is translated to the site day to day activities , please answer the below questions :-</a:t>
            </a:r>
          </a:p>
        </p:txBody>
      </p:sp>
      <p:sp>
        <p:nvSpPr>
          <p:cNvPr id="7" name="Rectangle 6">
            <a:extLst>
              <a:ext uri="{FF2B5EF4-FFF2-40B4-BE49-F238E27FC236}">
                <a16:creationId xmlns:a16="http://schemas.microsoft.com/office/drawing/2014/main" id="{4D883F2B-B3CE-4AB4-AB99-0AA90A5717A9}"/>
              </a:ext>
            </a:extLst>
          </p:cNvPr>
          <p:cNvSpPr/>
          <p:nvPr/>
        </p:nvSpPr>
        <p:spPr>
          <a:xfrm>
            <a:off x="425606" y="1680481"/>
            <a:ext cx="11134492" cy="5393079"/>
          </a:xfrm>
          <a:prstGeom prst="rect">
            <a:avLst/>
          </a:prstGeom>
        </p:spPr>
        <p:txBody>
          <a:bodyPr wrap="square">
            <a:spAutoFit/>
          </a:bodyPr>
          <a:lstStyle/>
          <a:p>
            <a:pPr indent="-342900">
              <a:defRPr/>
            </a:pPr>
            <a:r>
              <a:rPr lang="en-US" sz="1600" b="1" dirty="0">
                <a:solidFill>
                  <a:srgbClr val="0070C0"/>
                </a:solidFill>
                <a:latin typeface="Tahoma" pitchFamily="34" charset="0"/>
                <a:ea typeface="宋体" panose="02010600030101010101" pitchFamily="2" charset="-122"/>
              </a:rPr>
              <a:t>How learning can be implemented at site ? </a:t>
            </a:r>
          </a:p>
          <a:p>
            <a:pPr>
              <a:defRPr/>
            </a:pPr>
            <a:endParaRPr lang="en-US" sz="1600" dirty="0">
              <a:solidFill>
                <a:srgbClr val="0033CC"/>
              </a:solidFill>
              <a:latin typeface="Calibri" panose="020F0502020204030204" pitchFamily="34" charset="0"/>
              <a:sym typeface="Wingdings" pitchFamily="2" charset="2"/>
            </a:endParaRPr>
          </a:p>
          <a:p>
            <a:pPr marL="342900" indent="-342900" eaLnBrk="1" hangingPunct="1">
              <a:buFont typeface="+mj-lt"/>
              <a:buAutoNum type="arabicPeriod"/>
              <a:defRPr/>
            </a:pPr>
            <a:r>
              <a:rPr lang="en-US" sz="1600" dirty="0">
                <a:latin typeface="Calibri" panose="020F0502020204030204" pitchFamily="34" charset="0"/>
                <a:sym typeface="Wingdings" pitchFamily="2" charset="2"/>
              </a:rPr>
              <a:t>By reviewing all causational factors that resulted in this incident occurring with the site team, then conduct an assurance verification audit with your drivers to identify if you have similar gaps that need to be mitigated.  </a:t>
            </a:r>
          </a:p>
          <a:p>
            <a:pPr marL="342900" indent="-342900" eaLnBrk="1" hangingPunct="1">
              <a:buFont typeface="+mj-lt"/>
              <a:buAutoNum type="arabicPeriod"/>
              <a:defRPr/>
            </a:pPr>
            <a:r>
              <a:rPr lang="en-US" sz="1600" dirty="0">
                <a:latin typeface="Calibri" panose="020F0502020204030204" pitchFamily="34" charset="0"/>
                <a:sym typeface="Wingdings" pitchFamily="2" charset="2"/>
              </a:rPr>
              <a:t>By organizing regular safety awareness sessions for all drivers/crane operators, focusing specifically on the dangers of driving at unsafe speeds vs road conditions. Use real-life case studies, including examples of past incidents, to illustrate the potential risks.</a:t>
            </a:r>
          </a:p>
          <a:p>
            <a:pPr marL="342900" indent="-342900" eaLnBrk="1" hangingPunct="1">
              <a:buFont typeface="+mj-lt"/>
              <a:buAutoNum type="arabicPeriod"/>
              <a:defRPr/>
            </a:pPr>
            <a:r>
              <a:rPr lang="en-US" sz="1600" dirty="0">
                <a:latin typeface="Calibri" panose="020F0502020204030204" pitchFamily="34" charset="0"/>
                <a:sym typeface="Wingdings" pitchFamily="2" charset="2"/>
              </a:rPr>
              <a:t>On-the-Job Cross Coaching: Assign an experienced crane assessor to periodically mentor and evaluate crane operators on the contract. They can provide on-the-job guidance and ensure correct practices are being followed.</a:t>
            </a:r>
          </a:p>
          <a:p>
            <a:pPr>
              <a:defRPr/>
            </a:pPr>
            <a:endParaRPr lang="en-US" sz="1600" b="1" u="sng" dirty="0">
              <a:solidFill>
                <a:srgbClr val="0000FF"/>
              </a:solidFill>
              <a:latin typeface="Tahoma" pitchFamily="34" charset="0"/>
            </a:endParaRPr>
          </a:p>
          <a:p>
            <a:pPr>
              <a:defRPr/>
            </a:pPr>
            <a:r>
              <a:rPr lang="en-US" sz="1600" b="1" dirty="0">
                <a:solidFill>
                  <a:srgbClr val="0070C0"/>
                </a:solidFill>
                <a:latin typeface="Tahoma" pitchFamily="34" charset="0"/>
                <a:ea typeface="宋体" panose="02010600030101010101" pitchFamily="2" charset="-122"/>
              </a:rPr>
              <a:t>How can you sustain the action ? </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Frequently assess your driver's knowledge in ability to manage assigned tasks/responsibilities safely, by performing assurance verification audits and developing mitigation plans, then monitoring for effectiveness.</a:t>
            </a:r>
          </a:p>
          <a:p>
            <a:pPr marL="342900" indent="-342900">
              <a:buFont typeface="+mj-lt"/>
              <a:buAutoNum type="arabicPeriod"/>
              <a:defRPr/>
            </a:pPr>
            <a:r>
              <a:rPr lang="en-US" sz="1600" dirty="0">
                <a:latin typeface="Calibri" panose="020F0502020204030204" pitchFamily="34" charset="0"/>
                <a:sym typeface="Wingdings" pitchFamily="2" charset="2"/>
              </a:rPr>
              <a:t>Integrate safety performance metrics into the regular performance reviews for crane operators. Reward safe behaviors and provide corrective actions when necessary.</a:t>
            </a:r>
          </a:p>
          <a:p>
            <a:pPr marL="342900" indent="-342900">
              <a:buFont typeface="+mj-lt"/>
              <a:buAutoNum type="arabicPeriod"/>
              <a:defRPr/>
            </a:pPr>
            <a:r>
              <a:rPr lang="en-US" sz="1600" dirty="0">
                <a:latin typeface="Calibri" panose="020F0502020204030204" pitchFamily="34" charset="0"/>
                <a:sym typeface="Wingdings" pitchFamily="2" charset="2"/>
              </a:rPr>
              <a:t>Offer refresher training sessions periodically, especially after any incidents or near misses. Keep the team updated with any changes in safety standards, technologies, or procedures related to road safety.</a:t>
            </a:r>
          </a:p>
          <a:p>
            <a:pPr>
              <a:defRPr/>
            </a:pPr>
            <a:endParaRPr lang="en-US" sz="1600" dirty="0">
              <a:solidFill>
                <a:srgbClr val="0033CC"/>
              </a:solidFill>
              <a:latin typeface="Calibri" panose="020F0502020204030204" pitchFamily="34" charset="0"/>
              <a:sym typeface="Wingdings" pitchFamily="2" charset="2"/>
            </a:endParaRPr>
          </a:p>
          <a:p>
            <a:pPr marL="285750" indent="-285750">
              <a:lnSpc>
                <a:spcPct val="107000"/>
              </a:lnSpc>
              <a:spcBef>
                <a:spcPts val="200"/>
              </a:spcBef>
              <a:spcAft>
                <a:spcPts val="200"/>
              </a:spcAft>
              <a:buFont typeface="Wingdings" panose="05000000000000000000" pitchFamily="2" charset="2"/>
              <a:buChar char="ü"/>
            </a:pPr>
            <a:endParaRPr lang="en-US" sz="1600" dirty="0">
              <a:effectLst/>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p:txBody>
      </p:sp>
      <p:graphicFrame>
        <p:nvGraphicFramePr>
          <p:cNvPr id="3" name="Table 2">
            <a:extLst>
              <a:ext uri="{FF2B5EF4-FFF2-40B4-BE49-F238E27FC236}">
                <a16:creationId xmlns:a16="http://schemas.microsoft.com/office/drawing/2014/main" id="{1CA4C0C9-29A5-388A-429E-D85420FE9A6B}"/>
              </a:ext>
            </a:extLst>
          </p:cNvPr>
          <p:cNvGraphicFramePr>
            <a:graphicFrameLocks noGrp="1"/>
          </p:cNvGraphicFramePr>
          <p:nvPr>
            <p:extLst>
              <p:ext uri="{D42A27DB-BD31-4B8C-83A1-F6EECF244321}">
                <p14:modId xmlns:p14="http://schemas.microsoft.com/office/powerpoint/2010/main" val="2432776186"/>
              </p:ext>
            </p:extLst>
          </p:nvPr>
        </p:nvGraphicFramePr>
        <p:xfrm>
          <a:off x="425605" y="464244"/>
          <a:ext cx="11553338" cy="640080"/>
        </p:xfrm>
        <a:graphic>
          <a:graphicData uri="http://schemas.openxmlformats.org/drawingml/2006/table">
            <a:tbl>
              <a:tblPr firstRow="1" bandRow="1"/>
              <a:tblGrid>
                <a:gridCol w="645229">
                  <a:extLst>
                    <a:ext uri="{9D8B030D-6E8A-4147-A177-3AD203B41FA5}">
                      <a16:colId xmlns:a16="http://schemas.microsoft.com/office/drawing/2014/main" val="2915212829"/>
                    </a:ext>
                  </a:extLst>
                </a:gridCol>
                <a:gridCol w="966863">
                  <a:extLst>
                    <a:ext uri="{9D8B030D-6E8A-4147-A177-3AD203B41FA5}">
                      <a16:colId xmlns:a16="http://schemas.microsoft.com/office/drawing/2014/main" val="1263731317"/>
                    </a:ext>
                  </a:extLst>
                </a:gridCol>
                <a:gridCol w="1098332">
                  <a:extLst>
                    <a:ext uri="{9D8B030D-6E8A-4147-A177-3AD203B41FA5}">
                      <a16:colId xmlns:a16="http://schemas.microsoft.com/office/drawing/2014/main" val="3493424009"/>
                    </a:ext>
                  </a:extLst>
                </a:gridCol>
                <a:gridCol w="752756">
                  <a:extLst>
                    <a:ext uri="{9D8B030D-6E8A-4147-A177-3AD203B41FA5}">
                      <a16:colId xmlns:a16="http://schemas.microsoft.com/office/drawing/2014/main" val="578596613"/>
                    </a:ext>
                  </a:extLst>
                </a:gridCol>
                <a:gridCol w="1806512">
                  <a:extLst>
                    <a:ext uri="{9D8B030D-6E8A-4147-A177-3AD203B41FA5}">
                      <a16:colId xmlns:a16="http://schemas.microsoft.com/office/drawing/2014/main" val="710035722"/>
                    </a:ext>
                  </a:extLst>
                </a:gridCol>
                <a:gridCol w="1313793">
                  <a:extLst>
                    <a:ext uri="{9D8B030D-6E8A-4147-A177-3AD203B41FA5}">
                      <a16:colId xmlns:a16="http://schemas.microsoft.com/office/drawing/2014/main" val="1371902183"/>
                    </a:ext>
                  </a:extLst>
                </a:gridCol>
                <a:gridCol w="1345324">
                  <a:extLst>
                    <a:ext uri="{9D8B030D-6E8A-4147-A177-3AD203B41FA5}">
                      <a16:colId xmlns:a16="http://schemas.microsoft.com/office/drawing/2014/main" val="1814095484"/>
                    </a:ext>
                  </a:extLst>
                </a:gridCol>
                <a:gridCol w="588580">
                  <a:extLst>
                    <a:ext uri="{9D8B030D-6E8A-4147-A177-3AD203B41FA5}">
                      <a16:colId xmlns:a16="http://schemas.microsoft.com/office/drawing/2014/main" val="2001367833"/>
                    </a:ext>
                  </a:extLst>
                </a:gridCol>
                <a:gridCol w="809296">
                  <a:extLst>
                    <a:ext uri="{9D8B030D-6E8A-4147-A177-3AD203B41FA5}">
                      <a16:colId xmlns:a16="http://schemas.microsoft.com/office/drawing/2014/main" val="2964666558"/>
                    </a:ext>
                  </a:extLst>
                </a:gridCol>
                <a:gridCol w="2226653">
                  <a:extLst>
                    <a:ext uri="{9D8B030D-6E8A-4147-A177-3AD203B41FA5}">
                      <a16:colId xmlns:a16="http://schemas.microsoft.com/office/drawing/2014/main" val="695451150"/>
                    </a:ext>
                  </a:extLst>
                </a:gridCol>
              </a:tblGrid>
              <a:tr h="34335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GB" sz="1200" b="1" u="none" strike="noStrike" kern="1200" cap="none" spc="0" normalizeH="0" baseline="0" noProof="0" dirty="0">
                          <a:ln>
                            <a:noFill/>
                          </a:ln>
                          <a:solidFill>
                            <a:srgbClr val="0B76C2"/>
                          </a:solidFill>
                          <a:effectLst/>
                          <a:uLnTx/>
                          <a:uFillTx/>
                        </a:rPr>
                        <a:t>08/01/2025 13:14</a:t>
                      </a:r>
                      <a:endParaRPr lang="en-US" sz="1200" dirty="0">
                        <a:solidFill>
                          <a:srgbClr val="0B76C2"/>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     </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US" sz="1200" b="1" u="none" strike="noStrike" kern="1200" cap="none" spc="0" normalizeH="0" baseline="0" noProof="0" dirty="0">
                          <a:ln>
                            <a:noFill/>
                          </a:ln>
                          <a:solidFill>
                            <a:srgbClr val="0B76C2"/>
                          </a:solidFill>
                          <a:effectLst/>
                          <a:uLnTx/>
                          <a:uFillTx/>
                        </a:rPr>
                        <a:t>HiPo#01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dirty="0">
                          <a:ln>
                            <a:noFill/>
                          </a:ln>
                          <a:solidFill>
                            <a:srgbClr val="0B76C2"/>
                          </a:solidFill>
                          <a:effectLst/>
                          <a:uLnTx/>
                          <a:uFillTx/>
                          <a:latin typeface="Calibri" panose="020F0502020204030204"/>
                          <a:ea typeface="+mn-ea"/>
                          <a:cs typeface="+mn-cs"/>
                        </a:rPr>
                        <a:t>1173803</a:t>
                      </a:r>
                    </a:p>
                    <a:p>
                      <a:r>
                        <a:rPr kumimoji="0" lang="en-US" sz="1200" b="1" u="none" strike="noStrike" kern="1200" cap="none" spc="0" normalizeH="0" baseline="0" noProof="0" dirty="0">
                          <a:ln>
                            <a:noFill/>
                          </a:ln>
                          <a:solidFill>
                            <a:srgbClr val="0B76C2"/>
                          </a:solidFill>
                          <a:effectLst/>
                          <a:uLnTx/>
                          <a:uFillTx/>
                        </a:rPr>
                        <a:t> </a:t>
                      </a:r>
                      <a:endParaRPr lang="en-US" sz="1200" dirty="0">
                        <a:solidFill>
                          <a:srgbClr val="0B76C2"/>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US" sz="1200" b="1" u="none" strike="noStrike" kern="1200" cap="none" spc="0" normalizeH="0" baseline="0" noProof="0" dirty="0">
                          <a:ln>
                            <a:noFill/>
                          </a:ln>
                          <a:solidFill>
                            <a:srgbClr val="0B76C2"/>
                          </a:solidFill>
                          <a:effectLst/>
                          <a:uLnTx/>
                          <a:uFillTx/>
                        </a:rPr>
                        <a:t>MVI Rollover </a:t>
                      </a:r>
                    </a:p>
                    <a:p>
                      <a:r>
                        <a:rPr kumimoji="0" lang="en-US" sz="1200" b="1" u="none" strike="noStrike" kern="1200" cap="none" spc="0" normalizeH="0" baseline="0" noProof="0" dirty="0">
                          <a:ln>
                            <a:noFill/>
                          </a:ln>
                          <a:solidFill>
                            <a:srgbClr val="0B76C2"/>
                          </a:solidFill>
                          <a:effectLst/>
                          <a:uLnTx/>
                          <a:uFillTx/>
                          <a:latin typeface="+mn-lt"/>
                        </a:rPr>
                        <a:t>Vehicle damage</a:t>
                      </a:r>
                      <a:endParaRPr lang="en-US" sz="1200" dirty="0">
                        <a:solidFill>
                          <a:srgbClr val="0B76C2"/>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GB" sz="1200" b="1" u="none" strike="noStrike" kern="1200" cap="none" spc="0" normalizeH="0" baseline="0" noProof="0" dirty="0">
                          <a:ln>
                            <a:noFill/>
                          </a:ln>
                          <a:solidFill>
                            <a:srgbClr val="0B76C2"/>
                          </a:solidFill>
                          <a:effectLst/>
                          <a:uLnTx/>
                          <a:uFillTx/>
                          <a:latin typeface="+mn-lt"/>
                        </a:rPr>
                        <a:t>1P</a:t>
                      </a:r>
                    </a:p>
                    <a:p>
                      <a:r>
                        <a:rPr kumimoji="0" lang="en-GB" sz="1200" b="1" u="none" strike="noStrike" kern="1200" cap="none" spc="0" normalizeH="0" baseline="0" noProof="0" dirty="0">
                          <a:ln>
                            <a:noFill/>
                          </a:ln>
                          <a:solidFill>
                            <a:srgbClr val="0B76C2"/>
                          </a:solidFill>
                          <a:effectLst/>
                          <a:uLnTx/>
                          <a:uFillTx/>
                          <a:latin typeface="+mn-lt"/>
                        </a:rPr>
                        <a:t>B4P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GB" sz="1200" b="1" u="none" strike="noStrike" kern="1200" cap="none" spc="0" normalizeH="0" baseline="0" dirty="0">
                          <a:ln>
                            <a:noFill/>
                          </a:ln>
                          <a:solidFill>
                            <a:srgbClr val="0B76C2"/>
                          </a:solidFill>
                          <a:effectLst/>
                          <a:uLnTx/>
                          <a:uFillTx/>
                          <a:latin typeface="+mn-lt"/>
                          <a:ea typeface="+mn-ea"/>
                          <a:cs typeface="+mn-cs"/>
                        </a:rPr>
                        <a:t>Driving</a:t>
                      </a:r>
                    </a:p>
                    <a:p>
                      <a:r>
                        <a:rPr kumimoji="0" lang="en-GB" sz="1200" b="1" u="none" strike="noStrike" kern="1200" cap="none" spc="0" normalizeH="0" baseline="0" dirty="0" err="1">
                          <a:ln>
                            <a:noFill/>
                          </a:ln>
                          <a:solidFill>
                            <a:srgbClr val="0B76C2"/>
                          </a:solidFill>
                          <a:effectLst/>
                          <a:uLnTx/>
                          <a:uFillTx/>
                          <a:latin typeface="+mn-lt"/>
                          <a:ea typeface="+mn-ea"/>
                          <a:cs typeface="+mn-cs"/>
                        </a:rPr>
                        <a:t>Sadad</a:t>
                      </a:r>
                      <a:r>
                        <a:rPr kumimoji="0" lang="en-GB" sz="1200" b="1" u="none" strike="noStrike" kern="1200" cap="none" spc="0" normalizeH="0" baseline="0" dirty="0">
                          <a:ln>
                            <a:noFill/>
                          </a:ln>
                          <a:solidFill>
                            <a:srgbClr val="0B76C2"/>
                          </a:solidFill>
                          <a:effectLst/>
                          <a:uLnTx/>
                          <a:uFillTx/>
                          <a:latin typeface="+mn-lt"/>
                          <a:ea typeface="+mn-ea"/>
                          <a:cs typeface="+mn-cs"/>
                        </a:rPr>
                        <a:t> / Bahja </a:t>
                      </a:r>
                      <a:endParaRPr kumimoji="0" lang="en-US" sz="1200" b="1" u="none" strike="noStrike" kern="1200" cap="none" spc="0" normalizeH="0" baseline="0" dirty="0">
                        <a:ln>
                          <a:noFill/>
                        </a:ln>
                        <a:solidFill>
                          <a:srgbClr val="0B76C2"/>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Tree>
    <p:extLst>
      <p:ext uri="{BB962C8B-B14F-4D97-AF65-F5344CB8AC3E}">
        <p14:creationId xmlns:p14="http://schemas.microsoft.com/office/powerpoint/2010/main" val="2429660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92939</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purl.org/dc/elements/1.1/"/>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3ad483c2-a27c-44cd-acb6-8713d8ff8005"/>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CBABD587-0A6D-4FF4-BAD2-FCE3FA284681}"/>
</file>

<file path=docProps/app.xml><?xml version="1.0" encoding="utf-8"?>
<Properties xmlns="http://schemas.openxmlformats.org/officeDocument/2006/extended-properties" xmlns:vt="http://schemas.openxmlformats.org/officeDocument/2006/docPropsVTypes">
  <Template>TM02892315[[fn=Wisp]]</Template>
  <TotalTime>11897</TotalTime>
  <Words>892</Words>
  <Application>Microsoft Office PowerPoint</Application>
  <PresentationFormat>Widescreen</PresentationFormat>
  <Paragraphs>99</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MS PGothic</vt:lpstr>
      <vt:lpstr>Arial</vt:lpstr>
      <vt:lpstr>Calibri</vt:lpstr>
      <vt:lpstr>Calibri Light</vt:lpstr>
      <vt:lpstr>Gill Sans</vt:lpstr>
      <vt:lpstr>Segoe UI</vt:lpstr>
      <vt:lpstr>Tahoma</vt:lpstr>
      <vt:lpstr>Times New Roman</vt:lpstr>
      <vt:lpstr>Wingdings</vt:lpstr>
      <vt:lpstr>Office Theme</vt:lpstr>
      <vt:lpstr>PowerPoint Presentation</vt:lpstr>
      <vt:lpstr>   Effective Learning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Alert_MVI_HiPo_01_Jan 2025</dc:title>
  <dc:creator>nazar@umsoman.com</dc:creator>
  <cp:lastModifiedBy>Rawahi, Ahmed MSE34</cp:lastModifiedBy>
  <cp:revision>287</cp:revision>
  <dcterms:created xsi:type="dcterms:W3CDTF">2018-09-24T07:27:56Z</dcterms:created>
  <dcterms:modified xsi:type="dcterms:W3CDTF">2025-03-25T10:31:27Z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