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16776020" r:id="rId5"/>
    <p:sldId id="351" r:id="rId6"/>
  </p:sldIdLst>
  <p:sldSz cx="12192000" cy="6858000"/>
  <p:notesSz cx="6858000" cy="9144000"/>
  <p:defaultTextStyle>
    <a:defPPr algn="r" rtl="1">
      <a:defRPr lang="ar-M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00B050"/>
    <a:srgbClr val="FFC715"/>
    <a:srgbClr val="24A316"/>
    <a:srgbClr val="FFCB25"/>
    <a:srgbClr val="EAEAEA"/>
    <a:srgbClr val="F2F3D7"/>
    <a:srgbClr val="16942A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86" autoAdjust="0"/>
    <p:restoredTop sz="92017" autoAdjust="0"/>
  </p:normalViewPr>
  <p:slideViewPr>
    <p:cSldViewPr snapToGrid="0" snapToObjects="1">
      <p:cViewPr varScale="1">
        <p:scale>
          <a:sx n="99" d="100"/>
          <a:sy n="99" d="100"/>
        </p:scale>
        <p:origin x="12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7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25/03/2025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r>
              <a:rPr lang="ar">
                <a:latin typeface="Calibri" panose="020F0502020204030204" pitchFamily="34" charset="0"/>
              </a:rPr>
              <a:t>Confidential - Not to be shared outside of PDO/PDO contractors 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fld id="{EF51F27E-834E-4F26-A38E-D9AD78458120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"/>
              <a:t>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100">
                <a:latin typeface="Calibri" panose="020F0502020204030204" pitchFamily="34" charset="0"/>
              </a:defRPr>
            </a:lvl1pPr>
          </a:lstStyle>
          <a:p>
            <a:pPr rtl="1">
              <a:defRPr/>
            </a:pPr>
            <a:r>
              <a:rPr lang="ar">
                <a:solidFill>
                  <a:srgbClr val="000000"/>
                </a:solidFill>
              </a:rPr>
              <a:t>Confidential - Not to be shared outside of PDO/PDO contractors </a:t>
            </a:r>
            <a:endParaRPr lang="en-US" dirty="0">
              <a:solidFill>
                <a:srgbClr val="000000"/>
              </a:solidFill>
            </a:endParaRPr>
          </a:p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Calibri" panose="020F0502020204030204" pitchFamily="34" charset="0"/>
              </a:defRPr>
            </a:lvl1pPr>
          </a:lstStyle>
          <a:p>
            <a:pPr rtl="1"/>
            <a:fld id="{F88714CE-FB4E-4316-BED5-DE0DF6B1D8E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التأكد من تسجيل جميع التواريخ والمسميات.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تقديم وصف موجز دون ذكر أسماء المتعاقدين أو الأفراد.  يجب تسجيل ما حدث ومن تعرض لما حدث (من خلال ذكر المسمى الوظيفي) والإصابات الناجمة.  فقط لا غير!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نتائج التحقيق الأساسية في نقاط:  تذكر أن الجمهور المستهدف يشمل موظفي الخطوط الأمامية، لذلك يجب صياغة المعلومات بلغة بسيطة يفهمها الجميع.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التركيز على إيصال الفكرة الرئيسية للجمهور.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يجب أن تكون الصور واضحة لتبرز الخطأ (وفي حال قيامك بإعادة إنشائها، يرجى التأكد من عدم تعريض الأفراد للخطر) كما هو مبيّن أدناه.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1"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1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سري - يحظر تداوله خارج نطاق الشركة / المتعاقدين معها.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n-cs"/>
              </a:rPr>
              <a:t>المبادئ التوجيهية للتعلم الفعال والاستدامة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-OM" noProof="0" dirty="0">
                <a:cs typeface="+mn-cs"/>
              </a:rPr>
              <a:t>يجوز تكرار هذه الإجراءات في الأنشطة المماثلة للمتعاقدين</a:t>
            </a:r>
            <a:r>
              <a:rPr dirty="0">
                <a:cs typeface="+mn-cs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-OM" noProof="0" dirty="0">
                <a:cs typeface="+mn-cs"/>
              </a:rPr>
              <a:t>يجب أن تكون الأهداف في صيغة </a:t>
            </a:r>
            <a:r>
              <a:rPr dirty="0">
                <a:cs typeface="+mn-cs"/>
              </a:rPr>
              <a:t>«SMART»، </a:t>
            </a:r>
            <a:r>
              <a:rPr lang="ar-OM" noProof="0" dirty="0">
                <a:cs typeface="+mn-cs"/>
              </a:rPr>
              <a:t>أي تكون قابلة للقياس وقابلة للتحقيق وواقعية ومحددة زمنيًا</a:t>
            </a:r>
            <a:r>
              <a:rPr dirty="0">
                <a:cs typeface="+mn-cs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  <a:p>
            <a:pPr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ar" sz="1800" dirty="0">
                <a:effectLst/>
                <a:latin typeface="Times New Roman" panose="02020603050405020304" pitchFamily="18" charset="0"/>
                <a:cs typeface="+mn-cs"/>
              </a:rPr>
              <a:t>يجب أن تكون قابلة للتنفيذ في غضون شهور.</a:t>
            </a:r>
            <a:r>
              <a:rPr lang="ar" sz="180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+mn-cs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1"/>
          <a:lstStyle/>
          <a:p>
            <a:pPr rtl="1">
              <a:defRPr/>
            </a:pPr>
            <a:r>
              <a:rPr lang="ar">
                <a:solidFill>
                  <a:srgbClr val="000000"/>
                </a:solidFill>
              </a:rPr>
              <a:t>سري - يحظر تداوله خارج نطاق الشركة / المتعاقدين معها. </a:t>
            </a:r>
            <a:endParaRPr lang="en-US" dirty="0">
              <a:solidFill>
                <a:srgbClr val="000000"/>
              </a:solidFill>
            </a:endParaRPr>
          </a:p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1" anchor="b"/>
          <a:lstStyle>
            <a:lvl1pPr algn="ctr" rtl="1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lvl1pPr marL="0" indent="0" algn="ctr" rtl="1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r>
              <a:rPr lang="ar"/>
              <a:t>Confidential - Not to be shared outside of PDO/PDO contractors </a:t>
            </a:r>
            <a:endParaRPr lang="en-US"/>
          </a:p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1" anchor="b"/>
          <a:lstStyle>
            <a:lvl1pPr algn="r" rtl="1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1"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1" anchor="b"/>
          <a:lstStyle>
            <a:lvl1pPr marL="0" indent="0" algn="r" rtl="1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1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rtl="1"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rtl="1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rtl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rtl="1"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1" anchor="b"/>
          <a:lstStyle>
            <a:lvl1pPr algn="r" rtl="1"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1"/>
          <a:lstStyle>
            <a:lvl1pPr marL="0" indent="0" algn="r" rtl="1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1"/>
          <a:lstStyle>
            <a:lvl1pPr marL="0" indent="0" algn="r" rtl="1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"/>
              <a:t>Click to edit Master text styles</a:t>
            </a:r>
            <a:endParaRPr lang="en-US" dirty="0"/>
          </a:p>
          <a:p>
            <a:pPr lvl="1" rtl="1"/>
            <a:r>
              <a:rPr lang="ar"/>
              <a:t>Second level</a:t>
            </a:r>
            <a:endParaRPr lang="en-US" dirty="0"/>
          </a:p>
          <a:p>
            <a:pPr lvl="2" rtl="1"/>
            <a:r>
              <a:rPr lang="ar"/>
              <a:t>Third level</a:t>
            </a:r>
            <a:endParaRPr lang="en-US" dirty="0"/>
          </a:p>
          <a:p>
            <a:pPr lvl="3" rtl="1"/>
            <a:r>
              <a:rPr lang="ar"/>
              <a:t>Fourth level</a:t>
            </a:r>
            <a:endParaRPr lang="en-US" dirty="0"/>
          </a:p>
          <a:p>
            <a:pPr lvl="4" rtl="1"/>
            <a:r>
              <a:rPr lang="a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fld id="{44F6AEF2-20D4-7547-BF78-1F3F36FB60DC}" type="datetimeFigureOut">
              <a:rPr lang="en-US" smtClean="0"/>
              <a:t>25/03/2025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r>
              <a:rPr lang="ar"/>
              <a:t>Confidential - Not to be shared outside of PDO/PDO contractors </a:t>
            </a:r>
            <a:endParaRPr lang="en-US" dirty="0"/>
          </a:p>
          <a:p>
            <a:pPr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45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1"/>
            <a:fld id="{7A6F64E4-CF39-E842-A871-400C57C21E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11811000" y="0"/>
            <a:ext cx="386366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93183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79418" y="1493520"/>
            <a:ext cx="7769907" cy="4970591"/>
          </a:xfrm>
          <a:prstGeom prst="rect">
            <a:avLst/>
          </a:prstGeom>
          <a:noFill/>
          <a:ln w="19050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ماذا حدث؟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  <a:p>
            <a:pPr rtl="1"/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في يوم الأربعاء الموافق الثامن من يناير في تمام الساعة </a:t>
            </a:r>
            <a:r>
              <a:rPr lang="ar-OM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1:14 ظهراً</a:t>
            </a:r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 كان مشغل الرافعة في طريقه إلى موقع العمل في سداد (منطقة بهجة) على طريق </a:t>
            </a:r>
            <a:r>
              <a:rPr lang="ar-OM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ترابيّ</a:t>
            </a:r>
            <a:r>
              <a:rPr lang="ar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 ممهد، وكانت خلفه مقطورة لنقل مقهى متنقل.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ورغم أن الطريق كان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مرصوصاً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ومستويًا، فقد مشغل الرافعة السيطرة أثناء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عبور 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منحنى / منعطف حاد وهو يقود بسرعة غير آمنة،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ما أدى إلى انقلاب الرافعة على جانبها. ويشير تقرير نظام المراقبة الداخلية للمركبة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(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IVMS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) إلى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أن مشغل الرافعة كان يقود بسرعة 56 كيلومتر في الساعة أثناء عبور المنحنى.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rtl="1"/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لم يتعرض أي شخص للإصابة جراء هذا الحادث.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342900" marR="0" lvl="0" indent="-3429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ما هي أسباب وقوع الحادث / النتائج؟</a:t>
            </a: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SimSun" panose="02010600030101010101" pitchFamily="2" charset="-122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كان مشغل الرافعة يقود بسرعة غير آمنة أثناء عبور منعطف حاد على طريق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ترابيّ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ممهد.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جاء رد فعل مشغل الرافعة متأخرًا، كما ثبت أنه أساء تقدير المخاطر التي ينطوي عليها عبور مثل هذا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  المنعطف الخطير بسرعة غير آمنة.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كان السائق على دراية بالطريق، ونتيجةً لإحساسه الزائد بالثقة فقد حسه الأمني.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نظر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ً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 لضعف التواصل بين العمال بشأن بدء العمل، افترض مشغل الرافعة أنه يتسبب في تأخير العمل،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algn="just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  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ما أدى إلى قيادته بسرعة عالية حتى يصل إلى موقع العمل في وقت أسرع.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R="0" lvl="0" indent="0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الدروس المستفادة من هذا الحادث: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  <a:p>
            <a:pPr marL="171450" marR="0" lvl="0" indent="-17145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الالتزام بحدود السرعة التي تضعها الشركة المصنّعة في جميع الأوقات، والتأكد من تدريب مشغلي الرافعات على القيادة الآمنة في جميع الظروف.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marR="0" lvl="0" indent="-17145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الحرص على إجراء تقييم نفسي وبصري خلال الرحلة، مع مراعاة نوع المركبة وظروف الطريق.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مناقشة خطة بدء العمل مع وحدات الدعم التشغيلي في جميع الأوقات، حتى يضعوا خطط رحلاتهم بناءً على ذلك، وحتى لا يشعروا أنهم مضطرون </a:t>
            </a:r>
            <a:r>
              <a:rPr lang="ar-OM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</a:t>
            </a: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لقيادة بسرعات عالية أو أخذ طرق مختصرة.   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ar" sz="1400" dirty="0">
                <a:solidFill>
                  <a:srgbClr val="000000"/>
                </a:solidFill>
                <a:latin typeface="Calibri" panose="020F0502020204030204" pitchFamily="34" charset="0"/>
                <a:cs typeface="+mj-cs"/>
              </a:rPr>
              <a:t>الامتثال التام لقواعد السلامة على الطريق</a:t>
            </a:r>
            <a:r>
              <a:rPr lang="ar" sz="1400" dirty="0">
                <a:solidFill>
                  <a:prstClr val="black"/>
                </a:solidFill>
                <a:latin typeface="Calibri" panose="020F0502020204030204" pitchFamily="34" charset="0"/>
                <a:cs typeface="+mj-cs"/>
              </a:rPr>
              <a:t>.</a:t>
            </a: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650" y="1281704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24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صورة توضيحية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650" y="3794964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24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j-cs"/>
              </a:rPr>
              <a:t>صورة توضيحية لما يجب القيام به.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j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894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التاريخ: 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08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/01/2025 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الحادث: 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حادث ذو احتمالية </a:t>
            </a:r>
            <a:r>
              <a:rPr lang="ar-OM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إصابة</a:t>
            </a:r>
            <a:r>
              <a:rPr lang="ar-OM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عالية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#01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النمط: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حادث مركبة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الشدة المحتملة:</a:t>
            </a:r>
            <a:r>
              <a:rPr lang="ar" sz="1400" b="1" dirty="0">
                <a:solidFill>
                  <a:prstClr val="black"/>
                </a:solidFill>
                <a:latin typeface="Tahoma" panose="020B0604030504040204" pitchFamily="34" charset="0"/>
                <a:cs typeface="+mj-cs"/>
              </a:rPr>
              <a:t> </a:t>
            </a:r>
            <a:r>
              <a:rPr lang="en-GB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C4P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النشاط: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قيادة رافعة 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4569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2000" b="1" i="0" u="none" strike="noStrike" kern="1200" cap="none" spc="0" normalizeH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j-cs"/>
              </a:rPr>
              <a:t>الجمهور المستهدف: </a:t>
            </a:r>
            <a:r>
              <a:rPr lang="ar" sz="1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j-cs"/>
              </a:rPr>
              <a:t>عمليات الحفر وخدمات الآبار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j-cs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 rtlCol="1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-OM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تنبيه السلامة الثاني </a:t>
            </a:r>
            <a:r>
              <a:rPr lang="ar-OM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من </a:t>
            </a:r>
            <a:r>
              <a:rPr lang="ar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شركة تنمية نفط عمان</a:t>
            </a:r>
            <a:r>
              <a:rPr lang="ar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</a:rPr>
              <a:t>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757" y="6415076"/>
            <a:ext cx="870430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-OM" b="1" noProof="0" dirty="0">
                <a:solidFill>
                  <a:srgbClr val="FFFC00"/>
                </a:solidFill>
                <a:cs typeface="+mj-cs"/>
              </a:rPr>
              <a:t>يجب تقييم ظروف الطريق ونوع المركبة وحمولتها وتحديد سرعات القيادة بناءً على ذلك.</a:t>
            </a:r>
            <a:endParaRPr kumimoji="0" lang="ar-OM" sz="1400" b="1" i="0" u="none" strike="noStrike" kern="1200" cap="none" spc="0" normalizeH="0" baseline="0" noProof="0" dirty="0">
              <a:ln>
                <a:noFill/>
              </a:ln>
              <a:solidFill>
                <a:srgbClr val="FFFC00"/>
              </a:solidFill>
              <a:effectLst/>
              <a:uLnTx/>
              <a:uFillTx/>
              <a:latin typeface="Tahoma" panose="020B0604030504040204" pitchFamily="34" charset="0"/>
              <a:ea typeface="MS PGothic" panose="020B0600070205080204" pitchFamily="34" charset="-128"/>
              <a:cs typeface="+mj-cs"/>
            </a:endParaRPr>
          </a:p>
        </p:txBody>
      </p:sp>
      <p:pic>
        <p:nvPicPr>
          <p:cNvPr id="3" name="Picture 2" descr="A yellow and black bus in the deser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2" y="1287617"/>
            <a:ext cx="3748669" cy="2274174"/>
          </a:xfrm>
          <a:prstGeom prst="rect">
            <a:avLst/>
          </a:prstGeom>
        </p:spPr>
      </p:pic>
      <p:grpSp>
        <p:nvGrpSpPr>
          <p:cNvPr id="10" name="Group 131"/>
          <p:cNvGrpSpPr/>
          <p:nvPr/>
        </p:nvGrpSpPr>
        <p:grpSpPr bwMode="auto">
          <a:xfrm>
            <a:off x="3569816" y="3096663"/>
            <a:ext cx="336550" cy="544513"/>
            <a:chOff x="3504" y="544"/>
            <a:chExt cx="2287" cy="1855"/>
          </a:xfrm>
        </p:grpSpPr>
        <p:sp>
          <p:nvSpPr>
            <p:cNvPr id="11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 rtlCol="1"/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</a:ln>
          </p:spPr>
          <p:txBody>
            <a:bodyPr rtlCol="1"/>
            <a:lstStyle/>
            <a:p>
              <a:pPr marL="0" marR="0" lvl="0" indent="0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j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50" y="3794964"/>
            <a:ext cx="3748668" cy="2286000"/>
          </a:xfrm>
          <a:prstGeom prst="rect">
            <a:avLst/>
          </a:prstGeom>
        </p:spPr>
      </p:pic>
      <p:sp>
        <p:nvSpPr>
          <p:cNvPr id="9" name="Freeform 132"/>
          <p:cNvSpPr/>
          <p:nvPr/>
        </p:nvSpPr>
        <p:spPr bwMode="auto">
          <a:xfrm>
            <a:off x="2407310" y="5777552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 rtlCol="1"/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6936" y="4086325"/>
            <a:ext cx="1128420" cy="507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1"/>
            <a:r>
              <a:rPr lang="ar" sz="900" b="1">
                <a:cs typeface="+mj-cs"/>
              </a:rPr>
              <a:t>توقع المنحنيات والشروع في تقليل السرعة بناءً على ذلك. </a:t>
            </a:r>
            <a:endParaRPr lang="en-US" sz="900" b="1" dirty="0">
              <a:cs typeface="+mj-cs"/>
            </a:endParaRPr>
          </a:p>
        </p:txBody>
      </p:sp>
      <p:sp>
        <p:nvSpPr>
          <p:cNvPr id="16" name="Arrow: Down 15"/>
          <p:cNvSpPr/>
          <p:nvPr/>
        </p:nvSpPr>
        <p:spPr>
          <a:xfrm rot="2038644">
            <a:off x="2929768" y="4586746"/>
            <a:ext cx="152400" cy="280097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70" y="-6893"/>
            <a:ext cx="12011130" cy="453819"/>
          </a:xfrm>
          <a:solidFill>
            <a:srgbClr val="FFC91D"/>
          </a:solidFill>
        </p:spPr>
        <p:txBody>
          <a:bodyPr rtlCol="1">
            <a:noAutofit/>
          </a:bodyPr>
          <a:lstStyle/>
          <a:p>
            <a:pPr algn="ctr" rtl="1"/>
            <a:br>
              <a:rPr lang="ar-OM" sz="500" b="1" dirty="0">
                <a:solidFill>
                  <a:srgbClr val="00B050"/>
                </a:solidFill>
                <a:ea typeface="MS PGothic" panose="020B0600070205080204" pitchFamily="34" charset="-128"/>
                <a:cs typeface="+mj-cs"/>
              </a:rPr>
            </a:br>
            <a:r>
              <a:rPr lang="ar" sz="3000" b="1" dirty="0">
                <a:solidFill>
                  <a:srgbClr val="00B050"/>
                </a:solidFill>
                <a:ea typeface="MS PGothic" panose="020B0600070205080204" pitchFamily="34" charset="-128"/>
                <a:cs typeface="+mj-cs"/>
              </a:rPr>
              <a:t>التعلّم الفعال </a:t>
            </a:r>
            <a:endParaRPr lang="en-US" sz="3000" dirty="0"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431" y="6498069"/>
            <a:ext cx="5590517" cy="378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805" y="1022338"/>
            <a:ext cx="10928195" cy="338554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342900" indent="-342900" rtl="1">
              <a:defRPr/>
            </a:pPr>
            <a:r>
              <a:rPr lang="ar" sz="1600" b="1" dirty="0">
                <a:latin typeface="Tahoma" panose="020B0604030504040204" pitchFamily="34" charset="0"/>
                <a:cs typeface="+mj-cs"/>
              </a:rPr>
              <a:t>لضمان الاستفادة من هذا الحادث في مواقع العمل، يجب الإجابة </a:t>
            </a:r>
            <a:r>
              <a:rPr lang="ar-OM" sz="1600" b="1" dirty="0">
                <a:latin typeface="Tahoma" panose="020B0604030504040204" pitchFamily="34" charset="0"/>
                <a:cs typeface="+mj-cs"/>
              </a:rPr>
              <a:t>عن</a:t>
            </a:r>
            <a:r>
              <a:rPr lang="ar" sz="1600" b="1" dirty="0">
                <a:latin typeface="Tahoma" panose="020B0604030504040204" pitchFamily="34" charset="0"/>
                <a:cs typeface="+mj-cs"/>
              </a:rPr>
              <a:t> الأسئلة التالية:</a:t>
            </a:r>
            <a:endParaRPr lang="en-US" sz="1600" b="1" dirty="0">
              <a:latin typeface="Tahoma" panose="020B0604030504040204" pitchFamily="34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606" y="1680481"/>
            <a:ext cx="11285754" cy="4900637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marL="342900" indent="-342900" rtl="1">
              <a:defRPr/>
            </a:pPr>
            <a:r>
              <a:rPr lang="ar-OM" b="1" noProof="0" dirty="0">
                <a:solidFill>
                  <a:srgbClr val="0000FF"/>
                </a:solidFill>
                <a:cs typeface="+mj-cs"/>
              </a:rPr>
              <a:t>كيف</a:t>
            </a:r>
            <a:r>
              <a:rPr lang="ar-OM" b="1" noProof="0" dirty="0">
                <a:cs typeface="+mj-cs"/>
              </a:rPr>
              <a:t> يمكن تطبيق </a:t>
            </a:r>
            <a:r>
              <a:rPr lang="ar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cs typeface="+mj-cs"/>
              </a:rPr>
              <a:t>الدروس المستفادة</a:t>
            </a:r>
            <a:r>
              <a:rPr b="1" dirty="0">
                <a:cs typeface="+mj-cs"/>
              </a:rPr>
              <a:t> </a:t>
            </a:r>
            <a:r>
              <a:rPr lang="ar-OM" b="1" noProof="0" dirty="0">
                <a:cs typeface="+mj-cs"/>
              </a:rPr>
              <a:t>في الموقع</a:t>
            </a:r>
            <a:r>
              <a:rPr b="1" dirty="0">
                <a:cs typeface="+mj-cs"/>
              </a:rPr>
              <a:t>؟ 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يجب مراجعة جميع العوامل التي تسببت في وقوع الحادث مع فريق الموقع، ومن ثمّ إجراء تدقيق على السائقين لتحديد ما إذا كان لدي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ه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م ثغرات مماثلة بحاجة إلى حلها.  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يجب تنظيم جلسات دورية لتوعية جميع سائقي / مشغلي الرافعات بقواعد السلامة، مع التركيز على مخاطر القيادة بسرعات غير آمنة وظروف الطريق.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وكذلك 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عرض دراسات حالة واقعية تتضمن أمثلة على حوادث سابقة من أجل توضيح المخاطر المحتملة.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 eaLnBrk="1" hangingPunct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التدريب على رأس العمل: يجب تعيين خبير لتقييم مشغلي الرافعات المتعاقدين والإشراف عليهم بشكل دوري. ويمكنه تقديم التوجيهات أثناء العمل وضمان اتباع الممارسات السليمة.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b="1" u="sng" dirty="0">
              <a:solidFill>
                <a:srgbClr val="0000FF"/>
              </a:solidFill>
              <a:latin typeface="Tahoma" panose="020B0604030504040204" pitchFamily="34" charset="0"/>
              <a:cs typeface="+mj-cs"/>
            </a:endParaRPr>
          </a:p>
          <a:p>
            <a:pPr rtl="1">
              <a:defRPr/>
            </a:pPr>
            <a:r>
              <a:rPr lang="ar-OM" b="1" noProof="0" dirty="0">
                <a:solidFill>
                  <a:srgbClr val="0000FF"/>
                </a:solidFill>
                <a:cs typeface="+mj-cs"/>
              </a:rPr>
              <a:t>كيف</a:t>
            </a:r>
            <a:r>
              <a:rPr b="1" dirty="0">
                <a:cs typeface="+mj-cs"/>
              </a:rPr>
              <a:t> </a:t>
            </a:r>
            <a:r>
              <a:rPr lang="ar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cs typeface="+mj-cs"/>
              </a:rPr>
              <a:t>يمكن</a:t>
            </a:r>
            <a:r>
              <a:rPr b="1" dirty="0">
                <a:cs typeface="+mj-cs"/>
              </a:rPr>
              <a:t> </a:t>
            </a:r>
            <a:r>
              <a:rPr lang="ar-OM" b="1" noProof="0" dirty="0">
                <a:cs typeface="+mj-cs"/>
              </a:rPr>
              <a:t>التأكد من اتباع الإجراءات المحددة</a:t>
            </a:r>
            <a:r>
              <a:rPr b="1" dirty="0">
                <a:cs typeface="+mj-cs"/>
              </a:rPr>
              <a:t>؟ </a:t>
            </a:r>
            <a:endParaRPr lang="en-US" sz="1600" b="1" dirty="0">
              <a:latin typeface="Tahoma" panose="020B0604030504040204" pitchFamily="34" charset="0"/>
              <a:cs typeface="+mj-cs"/>
            </a:endParaRPr>
          </a:p>
          <a:p>
            <a:pPr marL="342900" indent="-342900" rtl="1">
              <a:buFont typeface="+mj-lt"/>
              <a:buAutoNum type="arabicPeriod"/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التقييم الدوري لقدرة السائق على القيام بالمهام / المسؤوليات الموكلة إليه بأمان، وذلك من خلال إجراء تدقيقات ووضع خطط علاجية ومراقبة تنفيذها للتأكد من فعاليتها.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تطبيق مؤشرات أداء السلامة في مراجعات الأداء الدورية التي يخضع لها مشغلو الرافعات.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وتقدير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السلوكيات التي تراعي قواعد السلامة واتخاذ إجراءات تصحيحية عند الضرورة.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342900" indent="-342900" rtl="1">
              <a:buFont typeface="+mj-lt"/>
              <a:buAutoNum type="arabicPeriod"/>
              <a:defRPr/>
            </a:pP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تنظيم جلسات تدريبية دورية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للتذكير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ب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المعلومات، خاصةً عقب وقوع الحوادث أو الحوادث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التي لم تسفر عن إصابات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. 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و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إبلاغ الفريق بأي تغييرات في قواعد السلامة أو</a:t>
            </a:r>
            <a:r>
              <a:rPr lang="ar-OM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التقنيات المستخدمة أو</a:t>
            </a:r>
            <a:r>
              <a:rPr lang="ar" sz="1600" dirty="0">
                <a:solidFill>
                  <a:srgbClr val="0033CC"/>
                </a:solidFill>
                <a:latin typeface="Calibri" panose="020F0502020204030204" pitchFamily="34" charset="0"/>
                <a:cs typeface="+mj-cs"/>
                <a:sym typeface="Wingdings" panose="05000000000000000000" pitchFamily="2" charset="2"/>
              </a:rPr>
              <a:t> الإجراءات المتعلقة بالسلامة على الطريق.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marL="285750" indent="-285750" rtl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en-US" sz="1600" dirty="0">
              <a:effectLst/>
              <a:latin typeface="Calibri" panose="020F0502020204030204" pitchFamily="34" charset="0"/>
              <a:cs typeface="+mj-cs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  <a:p>
            <a:pPr rtl="1"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4405" y="477910"/>
            <a:ext cx="11626955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1">
            <a:spAutoFit/>
          </a:bodyPr>
          <a:lstStyle/>
          <a:p>
            <a:pPr marL="114300" marR="0" lvl="0" indent="-1143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التاريخ: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08/01/2025            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الرقم على نظام الشركة لإدارة الحوادث </a:t>
            </a:r>
            <a:r>
              <a:rPr lang="ar-EG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(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PIM</a:t>
            </a:r>
            <a:r>
              <a:rPr lang="ar-EG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)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: </a:t>
            </a:r>
            <a:r>
              <a:rPr lang="ar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1173803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	            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النمط: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</a:t>
            </a:r>
            <a:r>
              <a:rPr lang="ar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	 حادث مركبة 	</a:t>
            </a:r>
            <a:r>
              <a:rPr lang="ar" sz="16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           </a:t>
            </a:r>
            <a:r>
              <a:rPr lang="ar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الشدة المحتملة: </a:t>
            </a:r>
            <a:r>
              <a:rPr lang="en-GB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j-cs"/>
              </a:rPr>
              <a:t>C</a:t>
            </a:r>
            <a:r>
              <a:rPr lang="en-GB" sz="1200" b="1" dirty="0">
                <a:solidFill>
                  <a:srgbClr val="4472C4"/>
                </a:solidFill>
                <a:latin typeface="Tahoma" panose="020B0604030504040204" pitchFamily="34" charset="0"/>
                <a:cs typeface="+mj-cs"/>
              </a:rPr>
              <a:t>4P</a:t>
            </a:r>
            <a:endParaRPr lang="en-US" sz="1200" b="1" dirty="0">
              <a:solidFill>
                <a:srgbClr val="4472C4"/>
              </a:solidFill>
              <a:latin typeface="Tahoma" panose="020B0604030504040204" pitchFamily="34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68FCB-4E0D-4CFD-AA63-D96C1CF9C067}"/>
              </a:ext>
            </a:extLst>
          </p:cNvPr>
          <p:cNvSpPr txBox="1"/>
          <p:nvPr/>
        </p:nvSpPr>
        <p:spPr>
          <a:xfrm>
            <a:off x="3371572" y="6498069"/>
            <a:ext cx="52425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cs typeface="+mj-cs"/>
              </a:rPr>
              <a:t>سري – يحظر تداوله خارج نطاق الشركة والمتعاقدين معها</a:t>
            </a:r>
            <a:endParaRPr lang="en-US" sz="1200" b="1" dirty="0"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92939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/>
</ds:datastoreItem>
</file>

<file path=customXml/itemProps2.xml><?xml version="1.0" encoding="utf-8"?>
<ds:datastoreItem xmlns:ds="http://schemas.openxmlformats.org/officeDocument/2006/customXml" ds:itemID="{02245A50-4D51-4FEE-B579-645E4C482488}"/>
</file>

<file path=customXml/itemProps3.xml><?xml version="1.0" encoding="utf-8"?>
<ds:datastoreItem xmlns:ds="http://schemas.openxmlformats.org/officeDocument/2006/customXml" ds:itemID="{ECEB1FCF-0E89-482E-A62E-598FF58845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44</TotalTime>
  <Words>795</Words>
  <Application>Microsoft Office PowerPoint</Application>
  <PresentationFormat>Widescreen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Arial</vt:lpstr>
      <vt:lpstr>Calibri</vt:lpstr>
      <vt:lpstr>Calibri Light</vt:lpstr>
      <vt:lpstr>Segoe UI</vt:lpstr>
      <vt:lpstr>Tahoma</vt:lpstr>
      <vt:lpstr>Times New Roman</vt:lpstr>
      <vt:lpstr>Wingdings</vt:lpstr>
      <vt:lpstr>Office Theme</vt:lpstr>
      <vt:lpstr>PowerPoint Presentation</vt:lpstr>
      <vt:lpstr> التعلّم الفعال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Alert_MVI_HiPo_01_Jan 2025-ar</dc:title>
  <dc:creator>nazar@umsoman.com</dc:creator>
  <cp:lastModifiedBy>Rawahi, Ahmed MSE34</cp:lastModifiedBy>
  <cp:revision>299</cp:revision>
  <dcterms:created xsi:type="dcterms:W3CDTF">2018-09-24T07:27:00Z</dcterms:created>
  <dcterms:modified xsi:type="dcterms:W3CDTF">2025-03-25T10:32:35Z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ICV">
    <vt:lpwstr>6E3EC21EAA0849A582E9CC8411E69987_13</vt:lpwstr>
  </property>
  <property fmtid="{D5CDD505-2E9C-101B-9397-08002B2CF9AE}" pid="4" name="KSOProductBuildVer">
    <vt:lpwstr>1033-12.2.0.19805</vt:lpwstr>
  </property>
</Properties>
</file>