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147482452" r:id="rId5"/>
    <p:sldId id="35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72733D-9A19-58F9-9F4E-B67646E757B3}" name="Amri, Yahya UWZ1" initials="AYU" userId="S::Yahya.YA.Amri@pdo.co.om::bf1ccc57-4ef3-4a47-b9a4-c8cb88d009a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B050"/>
    <a:srgbClr val="FFC715"/>
    <a:srgbClr val="24A316"/>
    <a:srgbClr val="FFCB25"/>
    <a:srgbClr val="FFFC00"/>
    <a:srgbClr val="EAEAEA"/>
    <a:srgbClr val="F2F3D7"/>
    <a:srgbClr val="16942A"/>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052" autoAdjust="0"/>
    <p:restoredTop sz="96247" autoAdjust="0"/>
  </p:normalViewPr>
  <p:slideViewPr>
    <p:cSldViewPr snapToGrid="0" snapToObjects="1">
      <p:cViewPr varScale="1">
        <p:scale>
          <a:sx n="66" d="100"/>
          <a:sy n="66" d="100"/>
        </p:scale>
        <p:origin x="90" y="135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bett, Neil MSE32" userId="0adb255b-af8b-4511-851e-0ee4c08861d8" providerId="ADAL" clId="{ACD05E62-3933-4E59-AF2B-D5DD505D086D}"/>
    <pc:docChg chg="delSld modSld">
      <pc:chgData name="Corbett, Neil MSE32" userId="0adb255b-af8b-4511-851e-0ee4c08861d8" providerId="ADAL" clId="{ACD05E62-3933-4E59-AF2B-D5DD505D086D}" dt="2025-02-20T03:58:01.111" v="2"/>
      <pc:docMkLst>
        <pc:docMk/>
      </pc:docMkLst>
      <pc:sldChg chg="del">
        <pc:chgData name="Corbett, Neil MSE32" userId="0adb255b-af8b-4511-851e-0ee4c08861d8" providerId="ADAL" clId="{ACD05E62-3933-4E59-AF2B-D5DD505D086D}" dt="2025-02-20T03:57:02.781" v="0" actId="47"/>
        <pc:sldMkLst>
          <pc:docMk/>
          <pc:sldMk cId="3358147903" sldId="282"/>
        </pc:sldMkLst>
      </pc:sldChg>
      <pc:sldChg chg="del">
        <pc:chgData name="Corbett, Neil MSE32" userId="0adb255b-af8b-4511-851e-0ee4c08861d8" providerId="ADAL" clId="{ACD05E62-3933-4E59-AF2B-D5DD505D086D}" dt="2025-02-20T03:57:02.781" v="0" actId="47"/>
        <pc:sldMkLst>
          <pc:docMk/>
          <pc:sldMk cId="636484790" sldId="308"/>
        </pc:sldMkLst>
      </pc:sldChg>
      <pc:sldChg chg="del">
        <pc:chgData name="Corbett, Neil MSE32" userId="0adb255b-af8b-4511-851e-0ee4c08861d8" providerId="ADAL" clId="{ACD05E62-3933-4E59-AF2B-D5DD505D086D}" dt="2025-02-20T03:57:02.781" v="0" actId="47"/>
        <pc:sldMkLst>
          <pc:docMk/>
          <pc:sldMk cId="3821367243" sldId="331"/>
        </pc:sldMkLst>
      </pc:sldChg>
      <pc:sldChg chg="del">
        <pc:chgData name="Corbett, Neil MSE32" userId="0adb255b-af8b-4511-851e-0ee4c08861d8" providerId="ADAL" clId="{ACD05E62-3933-4E59-AF2B-D5DD505D086D}" dt="2025-02-20T03:57:02.781" v="0" actId="47"/>
        <pc:sldMkLst>
          <pc:docMk/>
          <pc:sldMk cId="1252605230" sldId="334"/>
        </pc:sldMkLst>
      </pc:sldChg>
      <pc:sldChg chg="del">
        <pc:chgData name="Corbett, Neil MSE32" userId="0adb255b-af8b-4511-851e-0ee4c08861d8" providerId="ADAL" clId="{ACD05E62-3933-4E59-AF2B-D5DD505D086D}" dt="2025-02-20T03:57:02.781" v="0" actId="47"/>
        <pc:sldMkLst>
          <pc:docMk/>
          <pc:sldMk cId="3766341829" sldId="335"/>
        </pc:sldMkLst>
      </pc:sldChg>
      <pc:sldChg chg="modSp mod">
        <pc:chgData name="Corbett, Neil MSE32" userId="0adb255b-af8b-4511-851e-0ee4c08861d8" providerId="ADAL" clId="{ACD05E62-3933-4E59-AF2B-D5DD505D086D}" dt="2025-02-20T03:58:01.111" v="2"/>
        <pc:sldMkLst>
          <pc:docMk/>
          <pc:sldMk cId="2429660822" sldId="351"/>
        </pc:sldMkLst>
        <pc:spChg chg="mod">
          <ac:chgData name="Corbett, Neil MSE32" userId="0adb255b-af8b-4511-851e-0ee4c08861d8" providerId="ADAL" clId="{ACD05E62-3933-4E59-AF2B-D5DD505D086D}" dt="2025-02-20T03:58:01.111" v="2"/>
          <ac:spMkLst>
            <pc:docMk/>
            <pc:sldMk cId="2429660822" sldId="351"/>
            <ac:spMk id="8" creationId="{FD577DAC-99C0-A79C-E9AD-B6BB1A6B79FB}"/>
          </ac:spMkLst>
        </pc:spChg>
      </pc:sldChg>
      <pc:sldChg chg="del">
        <pc:chgData name="Corbett, Neil MSE32" userId="0adb255b-af8b-4511-851e-0ee4c08861d8" providerId="ADAL" clId="{ACD05E62-3933-4E59-AF2B-D5DD505D086D}" dt="2025-02-20T03:57:02.781" v="0" actId="47"/>
        <pc:sldMkLst>
          <pc:docMk/>
          <pc:sldMk cId="4159925671" sldId="359"/>
        </pc:sldMkLst>
      </pc:sldChg>
      <pc:sldChg chg="del">
        <pc:chgData name="Corbett, Neil MSE32" userId="0adb255b-af8b-4511-851e-0ee4c08861d8" providerId="ADAL" clId="{ACD05E62-3933-4E59-AF2B-D5DD505D086D}" dt="2025-02-20T03:57:07.553" v="1" actId="47"/>
        <pc:sldMkLst>
          <pc:docMk/>
          <pc:sldMk cId="2133963816" sldId="2134804194"/>
        </pc:sldMkLst>
      </pc:sldChg>
      <pc:sldChg chg="del">
        <pc:chgData name="Corbett, Neil MSE32" userId="0adb255b-af8b-4511-851e-0ee4c08861d8" providerId="ADAL" clId="{ACD05E62-3933-4E59-AF2B-D5DD505D086D}" dt="2025-02-20T03:57:02.781" v="0" actId="47"/>
        <pc:sldMkLst>
          <pc:docMk/>
          <pc:sldMk cId="73386786" sldId="2147376964"/>
        </pc:sldMkLst>
      </pc:sldChg>
      <pc:sldChg chg="del">
        <pc:chgData name="Corbett, Neil MSE32" userId="0adb255b-af8b-4511-851e-0ee4c08861d8" providerId="ADAL" clId="{ACD05E62-3933-4E59-AF2B-D5DD505D086D}" dt="2025-02-20T03:57:02.781" v="0" actId="47"/>
        <pc:sldMkLst>
          <pc:docMk/>
          <pc:sldMk cId="3493486333" sldId="2147376990"/>
        </pc:sldMkLst>
      </pc:sldChg>
      <pc:sldChg chg="del">
        <pc:chgData name="Corbett, Neil MSE32" userId="0adb255b-af8b-4511-851e-0ee4c08861d8" providerId="ADAL" clId="{ACD05E62-3933-4E59-AF2B-D5DD505D086D}" dt="2025-02-20T03:57:02.781" v="0" actId="47"/>
        <pc:sldMkLst>
          <pc:docMk/>
          <pc:sldMk cId="3850519858" sldId="2147482455"/>
        </pc:sldMkLst>
      </pc:sldChg>
      <pc:sldChg chg="del">
        <pc:chgData name="Corbett, Neil MSE32" userId="0adb255b-af8b-4511-851e-0ee4c08861d8" providerId="ADAL" clId="{ACD05E62-3933-4E59-AF2B-D5DD505D086D}" dt="2025-02-20T03:57:02.781" v="0" actId="47"/>
        <pc:sldMkLst>
          <pc:docMk/>
          <pc:sldMk cId="1261349746" sldId="2147482480"/>
        </pc:sldMkLst>
      </pc:sldChg>
      <pc:sldChg chg="del">
        <pc:chgData name="Corbett, Neil MSE32" userId="0adb255b-af8b-4511-851e-0ee4c08861d8" providerId="ADAL" clId="{ACD05E62-3933-4E59-AF2B-D5DD505D086D}" dt="2025-02-20T03:57:02.781" v="0" actId="47"/>
        <pc:sldMkLst>
          <pc:docMk/>
          <pc:sldMk cId="3675437494" sldId="214748249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3/10/2025</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3/10/2025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spcAft>
                <a:spcPts val="200"/>
              </a:spcAft>
            </a:pPr>
            <a:r>
              <a:rPr lang="en-US" sz="1800" dirty="0">
                <a:solidFill>
                  <a:srgbClr val="000000"/>
                </a:solidFill>
                <a:effectLst/>
                <a:latin typeface="Calibri" panose="020F0502020204030204" pitchFamily="34" charset="0"/>
              </a:rPr>
              <a:t>Guideline for Effective Learning &amp; Sustainability</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Can be</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replicated</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across</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similar</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contractor</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activities</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Shall be SMART- Specific ,Measurable , Achievable ,Realistic &amp; Timebound</a:t>
            </a:r>
            <a:endParaRPr lang="en-US" sz="1800" dirty="0">
              <a:effectLst/>
              <a:latin typeface="Calibri" panose="020F0502020204030204" pitchFamily="34" charset="0"/>
            </a:endParaRPr>
          </a:p>
          <a:p>
            <a:pPr>
              <a:lnSpc>
                <a:spcPct val="107000"/>
              </a:lnSpc>
              <a:spcBef>
                <a:spcPts val="200"/>
              </a:spcBef>
              <a:spcAft>
                <a:spcPts val="200"/>
              </a:spcAft>
            </a:pPr>
            <a:r>
              <a:rPr lang="en-US" sz="1800" dirty="0">
                <a:effectLst/>
                <a:latin typeface="Times New Roman" panose="02020603050405020304" pitchFamily="18" charset="0"/>
              </a:rPr>
              <a:t>•</a:t>
            </a:r>
            <a:r>
              <a:rPr lang="en-US" sz="1800" dirty="0">
                <a:solidFill>
                  <a:srgbClr val="000000"/>
                </a:solidFill>
                <a:effectLst/>
                <a:latin typeface="Calibri" panose="020F0502020204030204" pitchFamily="34" charset="0"/>
              </a:rPr>
              <a:t>Can be</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implemented</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in</a:t>
            </a:r>
            <a:r>
              <a:rPr lang="en-US" sz="1800" dirty="0">
                <a:effectLst/>
                <a:latin typeface="Times New Roman" panose="02020603050405020304" pitchFamily="18" charset="0"/>
              </a:rPr>
              <a:t> </a:t>
            </a:r>
            <a:r>
              <a:rPr lang="en-US" sz="1800" dirty="0">
                <a:solidFill>
                  <a:srgbClr val="000000"/>
                </a:solidFill>
                <a:effectLst/>
                <a:latin typeface="Calibri" panose="020F0502020204030204" pitchFamily="34" charset="0"/>
              </a:rPr>
              <a:t>a months' time</a:t>
            </a:r>
            <a:r>
              <a:rPr lang="en-US" sz="1800" dirty="0">
                <a:solidFill>
                  <a:srgbClr val="000000"/>
                </a:solidFill>
                <a:effectLst/>
                <a:latin typeface="Segoe UI" panose="020B0502040204020203" pitchFamily="34" charset="0"/>
              </a:rPr>
              <a:t> </a:t>
            </a:r>
            <a:endParaRPr lang="en-US" sz="1800" dirty="0">
              <a:effectLst/>
              <a:latin typeface="Calibri" panose="020F0502020204030204" pitchFamily="34" charset="0"/>
            </a:endParaRPr>
          </a:p>
          <a:p>
            <a:pPr>
              <a:lnSpc>
                <a:spcPct val="107000"/>
              </a:lnSpc>
              <a:spcAft>
                <a:spcPts val="800"/>
              </a:spcAft>
            </a:pPr>
            <a:r>
              <a:rPr lang="en-US" sz="1800" dirty="0">
                <a:solidFill>
                  <a:srgbClr val="4E586A"/>
                </a:solidFill>
                <a:effectLst/>
                <a:latin typeface="Segoe UI" panose="020B0502040204020203" pitchFamily="34" charset="0"/>
              </a:rPr>
              <a:t> </a:t>
            </a:r>
            <a:endParaRPr lang="en-US" sz="1800" dirty="0">
              <a:effectLst/>
              <a:latin typeface="Calibri" panose="020F0502020204030204" pitchFamily="34" charset="0"/>
            </a:endParaRPr>
          </a:p>
          <a:p>
            <a:pPr>
              <a:lnSpc>
                <a:spcPct val="107000"/>
              </a:lnSpc>
              <a:spcAft>
                <a:spcPts val="800"/>
              </a:spcAft>
            </a:pPr>
            <a:r>
              <a:rPr lang="en-US" sz="1800" dirty="0">
                <a:effectLst/>
                <a:latin typeface="Calibri" panose="020F0502020204030204" pitchFamily="34" charset="0"/>
              </a:rPr>
              <a:t> </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3/10/2025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3/10/2025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3/10/2025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3/10/2025</a:t>
            </a:fld>
            <a:endParaRPr lang="en-US" dirty="0"/>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3/10/2025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3/10/2025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3/10/2025</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3/10/2025</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3/10/2025</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3/10/2025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3/10/2025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3/10/2025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7791263" cy="4755148"/>
          </a:xfrm>
          <a:prstGeom prst="rect">
            <a:avLst/>
          </a:prstGeom>
          <a:noFill/>
          <a:ln w="19050">
            <a:noFill/>
            <a:miter lim="800000"/>
            <a:headEnd/>
            <a:tailEnd/>
          </a:ln>
        </p:spPr>
        <p:txBody>
          <a:bodyPr wrap="square">
            <a:spAutoFit/>
          </a:bodyPr>
          <a:lstStyle/>
          <a:p>
            <a:pPr marL="114300" indent="-114300" algn="just">
              <a:defRPr/>
            </a:pPr>
            <a:r>
              <a:rPr lang="hi-IN" b="1" dirty="0">
                <a:solidFill>
                  <a:srgbClr val="FF0000"/>
                </a:solidFill>
                <a:latin typeface="Kokila" panose="020B0604020202020204" pitchFamily="34" charset="0"/>
                <a:cs typeface="Kokila" panose="020B0604020202020204" pitchFamily="34" charset="0"/>
              </a:rPr>
              <a:t>क्या हुआ? </a:t>
            </a:r>
            <a:endParaRPr kumimoji="0" lang="en-US" b="0" i="0" u="none" strike="noStrike" kern="1200" cap="none" spc="0" normalizeH="0" baseline="0" noProof="0" dirty="0">
              <a:ln>
                <a:noFill/>
              </a:ln>
              <a:solidFill>
                <a:srgbClr val="FF0000"/>
              </a:solidFill>
              <a:effectLst/>
              <a:uLnTx/>
              <a:uFillTx/>
              <a:latin typeface="Kokila" panose="020B0604020202020204" pitchFamily="34" charset="0"/>
              <a:cs typeface="Kokila" panose="020B0604020202020204" pitchFamily="34" charset="0"/>
            </a:endParaRPr>
          </a:p>
          <a:p>
            <a:r>
              <a:rPr lang="hi-IN" sz="1400" dirty="0">
                <a:solidFill>
                  <a:srgbClr val="000000"/>
                </a:solidFill>
                <a:latin typeface="Kokila" panose="020B0604020202020204" pitchFamily="34" charset="0"/>
                <a:cs typeface="Kokila" panose="020B0604020202020204" pitchFamily="34" charset="0"/>
              </a:rPr>
              <a:t>बुधवार, 8 जनवरी को दोपहर 1:14 बजे, एक क्रेन चालक सादाद (बहजा क्षेत्र) में एक काम की जगह पर जा रहा था। वह एक </a:t>
            </a:r>
            <a:r>
              <a:rPr lang="hi-IN" sz="1400" dirty="0">
                <a:latin typeface="Kokila" panose="020B0604020202020204" pitchFamily="34" charset="0"/>
                <a:cs typeface="Kokila" panose="020B0604020202020204" pitchFamily="34" charset="0"/>
              </a:rPr>
              <a:t>ग्रेडेड </a:t>
            </a:r>
            <a:r>
              <a:rPr lang="hi-IN" sz="1400" dirty="0">
                <a:solidFill>
                  <a:srgbClr val="000000"/>
                </a:solidFill>
                <a:latin typeface="Kokila" panose="020B0604020202020204" pitchFamily="34" charset="0"/>
                <a:cs typeface="Kokila" panose="020B0604020202020204" pitchFamily="34" charset="0"/>
              </a:rPr>
              <a:t>सड़क पर क्रेन चला रहा था और उसके पीछे एक सुरक्षित दूरी पर एक पोर्टेबल टीरूम ट्रांसपोर्ट ट्रेलर भी चल रहा था। </a:t>
            </a:r>
            <a:r>
              <a:rPr lang="hi-IN" sz="1400" dirty="0">
                <a:latin typeface="Kokila" panose="020B0604020202020204" pitchFamily="34" charset="0"/>
                <a:cs typeface="Kokila" panose="020B0604020202020204" pitchFamily="34" charset="0"/>
              </a:rPr>
              <a:t>ग्रेडेड</a:t>
            </a:r>
            <a:r>
              <a:rPr lang="hi-IN" sz="1400" dirty="0">
                <a:solidFill>
                  <a:srgbClr val="000000"/>
                </a:solidFill>
                <a:latin typeface="Kokila" panose="020B0604020202020204" pitchFamily="34" charset="0"/>
                <a:cs typeface="Kokila" panose="020B0604020202020204" pitchFamily="34" charset="0"/>
              </a:rPr>
              <a:t> सड़क अच्छी तरह से जमी हुई और सपाट थी, लेकिन क्रेन चालक ने सड़क पर एक तेज मोड़ को असुरक्षित गति से लेने की कोशिश की और नियंत्रण खो दिया। इससे क्रेन एक तरफ झुक गई। आईवीएमएस सेक-सेक रिपोर्ट से पता चलता है कि क्रेन चालक मोड़ पर 56 किमी/घंटा की गति से गाड़ी चला रहा था। </a:t>
            </a:r>
            <a:r>
              <a:rPr lang="en-US" sz="1400" dirty="0">
                <a:solidFill>
                  <a:srgbClr val="000000"/>
                </a:solidFill>
                <a:latin typeface="Kokila" panose="020B0604020202020204" pitchFamily="34" charset="0"/>
                <a:cs typeface="Kokila" panose="020B0604020202020204" pitchFamily="34" charset="0"/>
              </a:rPr>
              <a:t> </a:t>
            </a:r>
          </a:p>
          <a:p>
            <a:r>
              <a:rPr lang="hi-IN" sz="1400" dirty="0">
                <a:solidFill>
                  <a:srgbClr val="000000"/>
                </a:solidFill>
                <a:latin typeface="Kokila" panose="020B0604020202020204" pitchFamily="34" charset="0"/>
                <a:cs typeface="Kokila" panose="020B0604020202020204" pitchFamily="34" charset="0"/>
              </a:rPr>
              <a:t>इस एमवीआई के परिणामस्वरूप कोई भी व्यक्ति घायल नहीं हुआ। </a:t>
            </a:r>
            <a:endParaRPr lang="en-US" sz="1400" dirty="0">
              <a:solidFill>
                <a:srgbClr val="000000"/>
              </a:solidFill>
              <a:latin typeface="Kokila" panose="020B0604020202020204" pitchFamily="34" charset="0"/>
              <a:cs typeface="Kokila"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Kokila" panose="020B0604020202020204" pitchFamily="34" charset="0"/>
              <a:cs typeface="Kokila" panose="020B0604020202020204" pitchFamily="34" charset="0"/>
            </a:endParaRPr>
          </a:p>
          <a:p>
            <a:pPr>
              <a:defRPr/>
            </a:pPr>
            <a:r>
              <a:rPr lang="hi-IN" altLang="zh-CN" b="1" dirty="0">
                <a:solidFill>
                  <a:srgbClr val="0070C0"/>
                </a:solidFill>
                <a:latin typeface="Kokila" panose="020B0604020202020204" pitchFamily="34" charset="0"/>
                <a:cs typeface="Kokila" panose="020B0604020202020204" pitchFamily="34" charset="0"/>
              </a:rPr>
              <a:t>ऐसा क्यों हुआ/निष्कर्ष: </a:t>
            </a:r>
            <a:endParaRPr kumimoji="0" lang="en-GB" altLang="zh-CN" b="1" i="0" u="none" strike="noStrike" kern="1200" cap="none" spc="0" normalizeH="0" baseline="0" noProof="0" dirty="0">
              <a:ln>
                <a:noFill/>
              </a:ln>
              <a:solidFill>
                <a:prstClr val="black"/>
              </a:solidFill>
              <a:effectLst/>
              <a:uLnTx/>
              <a:uFillTx/>
              <a:latin typeface="Kokila" panose="020B0604020202020204" pitchFamily="34" charset="0"/>
              <a:ea typeface="宋体" panose="02010600030101010101" pitchFamily="2" charset="-122"/>
              <a:cs typeface="Kokila" panose="020B0604020202020204" pitchFamily="34" charset="0"/>
            </a:endParaRPr>
          </a:p>
          <a:p>
            <a:pPr>
              <a:buFont typeface="Arial" pitchFamily="34" charset="0"/>
              <a:buChar char="•"/>
              <a:defRPr/>
            </a:pPr>
            <a:r>
              <a:rPr lang="en-US" sz="1400" dirty="0">
                <a:solidFill>
                  <a:srgbClr val="000000"/>
                </a:solidFill>
                <a:latin typeface="Kokila" panose="020B0604020202020204" pitchFamily="34" charset="0"/>
                <a:cs typeface="Kokila" panose="020B0604020202020204" pitchFamily="34" charset="0"/>
              </a:rPr>
              <a:t> </a:t>
            </a:r>
            <a:r>
              <a:rPr lang="hi-IN" sz="1400" dirty="0">
                <a:solidFill>
                  <a:srgbClr val="000000"/>
                </a:solidFill>
                <a:latin typeface="Kokila" panose="020B0604020202020204" pitchFamily="34" charset="0"/>
                <a:cs typeface="Kokila" panose="020B0604020202020204" pitchFamily="34" charset="0"/>
              </a:rPr>
              <a:t>क्रेन चालक </a:t>
            </a:r>
            <a:r>
              <a:rPr lang="hi-IN" sz="1400" dirty="0">
                <a:latin typeface="Kokila" panose="020B0604020202020204" pitchFamily="34" charset="0"/>
                <a:cs typeface="Kokila" panose="020B0604020202020204" pitchFamily="34" charset="0"/>
              </a:rPr>
              <a:t>ग्रेडेड</a:t>
            </a:r>
            <a:r>
              <a:rPr lang="hi-IN" sz="1400" dirty="0">
                <a:solidFill>
                  <a:srgbClr val="000000"/>
                </a:solidFill>
                <a:latin typeface="Kokila" panose="020B0604020202020204" pitchFamily="34" charset="0"/>
                <a:cs typeface="Kokila" panose="020B0604020202020204" pitchFamily="34" charset="0"/>
              </a:rPr>
              <a:t> सड़क पर तेज मोड़ लेते समय असुरक्षित गति से गाड़ी चला रहा था। </a:t>
            </a:r>
            <a:endParaRPr lang="en-US" sz="1400" dirty="0">
              <a:solidFill>
                <a:srgbClr val="000000"/>
              </a:solidFill>
              <a:latin typeface="Kokila" panose="020B0604020202020204" pitchFamily="34" charset="0"/>
              <a:cs typeface="Kokila" panose="020B0604020202020204" pitchFamily="34" charset="0"/>
            </a:endParaRPr>
          </a:p>
          <a:p>
            <a:pPr lvl="0">
              <a:buFont typeface="Arial" pitchFamily="34" charset="0"/>
              <a:buChar char="•"/>
              <a:defRPr/>
            </a:pPr>
            <a:r>
              <a:rPr lang="en-US" sz="1400" dirty="0">
                <a:solidFill>
                  <a:srgbClr val="000000"/>
                </a:solidFill>
                <a:latin typeface="Kokila" panose="020B0604020202020204" pitchFamily="34" charset="0"/>
                <a:cs typeface="Kokila" panose="020B0604020202020204" pitchFamily="34" charset="0"/>
              </a:rPr>
              <a:t> </a:t>
            </a:r>
            <a:r>
              <a:rPr lang="hi-IN" sz="1400" dirty="0">
                <a:solidFill>
                  <a:srgbClr val="000000"/>
                </a:solidFill>
                <a:latin typeface="Kokila" panose="020B0604020202020204" pitchFamily="34" charset="0"/>
                <a:cs typeface="Kokila" panose="020B0604020202020204" pitchFamily="34" charset="0"/>
              </a:rPr>
              <a:t>क्रेन चालक की प्रतिक्रिया में देरी हुई और उसने खराब निर्णय लिया, जिससे उसने तेज मोड़ को असुरक्षित गति पर लेने के जोखिम को कम करके आंका। </a:t>
            </a:r>
            <a:endParaRPr lang="en-US" sz="1400" dirty="0">
              <a:solidFill>
                <a:srgbClr val="000000"/>
              </a:solidFill>
              <a:latin typeface="Kokila" panose="020B0604020202020204" pitchFamily="34" charset="0"/>
              <a:cs typeface="Kokila" panose="020B0604020202020204" pitchFamily="34" charset="0"/>
            </a:endParaRPr>
          </a:p>
          <a:p>
            <a:pPr>
              <a:buFont typeface="Arial" pitchFamily="34" charset="0"/>
              <a:buChar char="•"/>
              <a:defRPr/>
            </a:pPr>
            <a:r>
              <a:rPr lang="en-US" sz="1400" dirty="0">
                <a:solidFill>
                  <a:srgbClr val="000000"/>
                </a:solidFill>
                <a:latin typeface="Kokila" panose="020B0604020202020204" pitchFamily="34" charset="0"/>
                <a:cs typeface="Kokila" panose="020B0604020202020204" pitchFamily="34" charset="0"/>
              </a:rPr>
              <a:t> </a:t>
            </a:r>
            <a:r>
              <a:rPr lang="hi-IN" sz="1400" dirty="0">
                <a:solidFill>
                  <a:srgbClr val="000000"/>
                </a:solidFill>
                <a:latin typeface="Kokila" panose="020B0604020202020204" pitchFamily="34" charset="0"/>
                <a:cs typeface="Kokila" panose="020B0604020202020204" pitchFamily="34" charset="0"/>
              </a:rPr>
              <a:t>चालक सड़क से परिचित था और उसे जरूरत से ज्यादा आत्मविश्वास था, जिसके कारण उसे गलत सुरक्षा का भ्रम हुआ। </a:t>
            </a:r>
            <a:endParaRPr lang="en-US" sz="1400" dirty="0">
              <a:solidFill>
                <a:srgbClr val="000000"/>
              </a:solidFill>
              <a:latin typeface="Kokila" panose="020B0604020202020204" pitchFamily="34" charset="0"/>
              <a:cs typeface="Kokila" panose="020B0604020202020204" pitchFamily="34" charset="0"/>
            </a:endParaRPr>
          </a:p>
          <a:p>
            <a:pPr lvl="0">
              <a:buFont typeface="Arial" pitchFamily="34" charset="0"/>
              <a:buChar char="•"/>
              <a:defRPr/>
            </a:pPr>
            <a:r>
              <a:rPr lang="en-US" sz="1400" dirty="0">
                <a:solidFill>
                  <a:srgbClr val="000000"/>
                </a:solidFill>
                <a:latin typeface="Kokila" panose="020B0604020202020204" pitchFamily="34" charset="0"/>
                <a:cs typeface="Kokila" panose="020B0604020202020204" pitchFamily="34" charset="0"/>
              </a:rPr>
              <a:t> </a:t>
            </a:r>
            <a:r>
              <a:rPr lang="hi-IN" sz="1400" dirty="0">
                <a:solidFill>
                  <a:srgbClr val="000000"/>
                </a:solidFill>
                <a:latin typeface="Kokila" panose="020B0604020202020204" pitchFamily="34" charset="0"/>
                <a:cs typeface="Kokila" panose="020B0604020202020204" pitchFamily="34" charset="0"/>
              </a:rPr>
              <a:t>काम शुरू करने से पहले संवाद की कमी के कारण क्रेन चालक को लगा कि वह संचालन में देरी कर रहा है, जिसके चलते वह काम की जगह पर जल्दी पहुंचने के लिए तेज गति से चला। </a:t>
            </a:r>
            <a:endParaRPr lang="en-US" sz="1400" dirty="0">
              <a:solidFill>
                <a:srgbClr val="000000"/>
              </a:solidFill>
              <a:latin typeface="Kokila" panose="020B0604020202020204" pitchFamily="34" charset="0"/>
              <a:cs typeface="Kokila" panose="020B0604020202020204" pitchFamily="34" charset="0"/>
            </a:endParaRPr>
          </a:p>
          <a:p>
            <a:pPr marR="0" lvl="0" indent="0" fontAlgn="auto">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14300" indent="-114300" algn="just">
              <a:defRPr/>
            </a:pPr>
            <a:r>
              <a:rPr lang="hi-IN" b="1" dirty="0">
                <a:solidFill>
                  <a:srgbClr val="0070C0"/>
                </a:solidFill>
                <a:latin typeface="Kokila" panose="020B0604020202020204" pitchFamily="34" charset="0"/>
                <a:ea typeface="宋体" panose="02010600030101010101" pitchFamily="2" charset="-122"/>
                <a:cs typeface="Kokila" panose="020B0604020202020204" pitchFamily="34" charset="0"/>
              </a:rPr>
              <a:t>इस घटना से आपकी सीख... </a:t>
            </a:r>
            <a:endParaRPr kumimoji="0" lang="en-US" sz="12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buFont typeface="Arial" panose="020B0604020202020204" pitchFamily="34" charset="0"/>
              <a:buChar char="•"/>
              <a:defRPr/>
            </a:pPr>
            <a:r>
              <a:rPr lang="hi-IN" sz="1400" dirty="0">
                <a:solidFill>
                  <a:srgbClr val="000000"/>
                </a:solidFill>
                <a:latin typeface="Kokila" panose="020B0604020202020204" pitchFamily="34" charset="0"/>
                <a:cs typeface="Kokila" panose="020B0604020202020204" pitchFamily="34" charset="0"/>
              </a:rPr>
              <a:t>हमेशा निर्माता द्वारा सुझाई गई गति सीमा का पालन करें और सुनिश्चित करें कि क्रेन चालकों को विभिन्न परिस्थितियों के लिए सुरक्षित यात्रा गति समझने की ट्रेनिंग दी जाए।</a:t>
            </a:r>
          </a:p>
          <a:p>
            <a:pPr marL="171450" lvl="0" indent="-171450">
              <a:buFont typeface="Arial" panose="020B0604020202020204" pitchFamily="34" charset="0"/>
              <a:buChar char="•"/>
              <a:defRPr/>
            </a:pPr>
            <a:r>
              <a:rPr lang="hi-IN" sz="1400" dirty="0">
                <a:solidFill>
                  <a:srgbClr val="000000"/>
                </a:solidFill>
                <a:latin typeface="Kokila" panose="020B0604020202020204" pitchFamily="34" charset="0"/>
                <a:cs typeface="Kokila" panose="020B0604020202020204" pitchFamily="34" charset="0"/>
              </a:rPr>
              <a:t>यात्रा के दौरान हमेशा मानसिक और दृश्य जोखिम मूल्यांकन करें, जिसमें चलाए जा रहे वाहन के प्रकार और सड़क की स्थिति को ध्यान में रखें।</a:t>
            </a:r>
          </a:p>
          <a:p>
            <a:pPr marL="171450" lvl="0" indent="-171450">
              <a:buFont typeface="Arial" panose="020B0604020202020204" pitchFamily="34" charset="0"/>
              <a:buChar char="•"/>
              <a:defRPr/>
            </a:pPr>
            <a:r>
              <a:rPr lang="hi-IN" sz="1400" dirty="0">
                <a:solidFill>
                  <a:srgbClr val="000000"/>
                </a:solidFill>
                <a:latin typeface="Kokila" panose="020B0604020202020204" pitchFamily="34" charset="0"/>
                <a:cs typeface="Kokila" panose="020B0604020202020204" pitchFamily="34" charset="0"/>
              </a:rPr>
              <a:t>हमेशा अन्य संचालन सहायता इकाइयों के साथ काम शुरू करने की योजना स्पष्ट रूप से चर्चा करें, ताकि वे अपनी यात्रा की योजना बना सकें और जल्दबाजी या शॉर्टकट लेने का दबाव महसूस न करें।</a:t>
            </a:r>
          </a:p>
          <a:p>
            <a:pPr marL="171450" lvl="0" indent="-171450">
              <a:buFont typeface="Arial" panose="020B0604020202020204" pitchFamily="34" charset="0"/>
              <a:buChar char="•"/>
              <a:defRPr/>
            </a:pPr>
            <a:r>
              <a:rPr lang="hi-IN" sz="1400" dirty="0">
                <a:solidFill>
                  <a:srgbClr val="000000"/>
                </a:solidFill>
                <a:latin typeface="Kokila" panose="020B0604020202020204" pitchFamily="34" charset="0"/>
                <a:cs typeface="Kokila" panose="020B0604020202020204" pitchFamily="34" charset="0"/>
              </a:rPr>
              <a:t>हमेशा सड़क सुरक्षा मानकों का पालन करें। </a:t>
            </a:r>
            <a:endParaRPr lang="en-US" sz="1400" dirty="0">
              <a:solidFill>
                <a:prstClr val="black"/>
              </a:solidFill>
              <a:latin typeface="Kokila" panose="020B0604020202020204" pitchFamily="34" charset="0"/>
              <a:cs typeface="Kokila" panose="020B0604020202020204" pitchFamily="34" charset="0"/>
            </a:endParaRPr>
          </a:p>
        </p:txBody>
      </p:sp>
      <p:sp>
        <p:nvSpPr>
          <p:cNvPr id="7" name="Rectangle 6">
            <a:extLst>
              <a:ext uri="{FF2B5EF4-FFF2-40B4-BE49-F238E27FC236}">
                <a16:creationId xmlns:a16="http://schemas.microsoft.com/office/drawing/2014/main" id="{C9406DC3-6140-45AE-93A8-1D6947A73029}"/>
              </a:ext>
            </a:extLst>
          </p:cNvPr>
          <p:cNvSpPr/>
          <p:nvPr/>
        </p:nvSpPr>
        <p:spPr>
          <a:xfrm>
            <a:off x="8294647" y="1295352"/>
            <a:ext cx="3748669"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what was done wrong</a:t>
            </a:r>
          </a:p>
        </p:txBody>
      </p:sp>
      <p:sp>
        <p:nvSpPr>
          <p:cNvPr id="8" name="Rectangle 7">
            <a:extLst>
              <a:ext uri="{FF2B5EF4-FFF2-40B4-BE49-F238E27FC236}">
                <a16:creationId xmlns:a16="http://schemas.microsoft.com/office/drawing/2014/main" id="{AA16C3A5-10F2-408B-9D18-ED534C5F017C}"/>
              </a:ext>
            </a:extLst>
          </p:cNvPr>
          <p:cNvSpPr/>
          <p:nvPr/>
        </p:nvSpPr>
        <p:spPr>
          <a:xfrm>
            <a:off x="8294647" y="3808612"/>
            <a:ext cx="3748668" cy="2286000"/>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how it should be done right</a:t>
            </a: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69332"/>
          </a:xfrm>
          <a:prstGeom prst="rect">
            <a:avLst/>
          </a:prstGeom>
          <a:noFill/>
          <a:ln w="9525">
            <a:noFill/>
            <a:miter lim="800000"/>
            <a:headEnd/>
            <a:tailEnd/>
          </a:ln>
        </p:spPr>
        <p:txBody>
          <a:bodyPr wrap="square">
            <a:spAutoFit/>
          </a:bodyPr>
          <a:lstStyle/>
          <a:p>
            <a:pPr marL="114300" indent="-114300" algn="just">
              <a:defRPr/>
            </a:pPr>
            <a:r>
              <a:rPr lang="hi-IN" b="1" dirty="0">
                <a:solidFill>
                  <a:prstClr val="black"/>
                </a:solidFill>
                <a:latin typeface="Kokila" panose="020B0604020202020204" pitchFamily="34" charset="0"/>
                <a:cs typeface="Kokila" panose="020B0604020202020204" pitchFamily="34" charset="0"/>
              </a:rPr>
              <a:t>तारीख</a:t>
            </a:r>
            <a:r>
              <a:rPr kumimoji="0" lang="en-GB"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r>
              <a:rPr lang="en-GB" b="1" dirty="0">
                <a:solidFill>
                  <a:srgbClr val="4472C4"/>
                </a:solidFill>
                <a:latin typeface="Kokila" panose="020B0604020202020204" pitchFamily="34" charset="0"/>
                <a:cs typeface="Kokila" panose="020B0604020202020204" pitchFamily="34" charset="0"/>
              </a:rPr>
              <a:t>08</a:t>
            </a:r>
            <a:r>
              <a:rPr kumimoji="0" lang="en-GB" b="1" i="0"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/01/2025</a:t>
            </a:r>
            <a:r>
              <a:rPr kumimoji="0" lang="en-US" b="1" i="0"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r>
              <a:rPr lang="hi-IN" b="1" dirty="0">
                <a:solidFill>
                  <a:prstClr val="black"/>
                </a:solidFill>
                <a:latin typeface="Kokila" panose="020B0604020202020204" pitchFamily="34" charset="0"/>
                <a:cs typeface="Kokila" panose="020B0604020202020204" pitchFamily="34" charset="0"/>
              </a:rPr>
              <a:t>घटना का शीर्षक</a:t>
            </a:r>
            <a:r>
              <a:rPr kumimoji="0" lang="en-US"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r>
              <a:rPr lang="hi-IN" b="1" dirty="0">
                <a:solidFill>
                  <a:srgbClr val="4472C4"/>
                </a:solidFill>
                <a:latin typeface="Kokila" panose="020B0604020202020204" pitchFamily="34" charset="0"/>
                <a:cs typeface="Kokila" panose="020B0604020202020204" pitchFamily="34" charset="0"/>
              </a:rPr>
              <a:t>हाईपो#01 </a:t>
            </a:r>
            <a:r>
              <a:rPr kumimoji="0" lang="en-US" b="1" i="0"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r>
              <a:rPr lang="hi-IN" b="1" dirty="0">
                <a:solidFill>
                  <a:prstClr val="black"/>
                </a:solidFill>
                <a:latin typeface="Kokila" panose="020B0604020202020204" pitchFamily="34" charset="0"/>
                <a:cs typeface="Kokila" panose="020B0604020202020204" pitchFamily="34" charset="0"/>
              </a:rPr>
              <a:t>पैटर्न</a:t>
            </a:r>
            <a:r>
              <a:rPr kumimoji="0" lang="en-US"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r>
              <a:rPr lang="hi-IN" b="1" dirty="0">
                <a:solidFill>
                  <a:srgbClr val="4472C4"/>
                </a:solidFill>
                <a:latin typeface="Kokila" panose="020B0604020202020204" pitchFamily="34" charset="0"/>
                <a:cs typeface="Kokila" panose="020B0604020202020204" pitchFamily="34" charset="0"/>
              </a:rPr>
              <a:t>एमवीआई </a:t>
            </a:r>
            <a:r>
              <a:rPr lang="en-US" b="1" dirty="0">
                <a:solidFill>
                  <a:srgbClr val="4472C4"/>
                </a:solidFill>
                <a:latin typeface="Kokila" panose="020B0604020202020204" pitchFamily="34" charset="0"/>
                <a:cs typeface="Kokila" panose="020B0604020202020204" pitchFamily="34" charset="0"/>
              </a:rPr>
              <a:t>              </a:t>
            </a:r>
            <a:r>
              <a:rPr lang="hi-IN" b="1" dirty="0">
                <a:solidFill>
                  <a:prstClr val="black"/>
                </a:solidFill>
                <a:latin typeface="Kokila" panose="020B0604020202020204" pitchFamily="34" charset="0"/>
                <a:cs typeface="Kokila" panose="020B0604020202020204" pitchFamily="34" charset="0"/>
              </a:rPr>
              <a:t>संभावित गंभीरता</a:t>
            </a:r>
            <a:r>
              <a:rPr kumimoji="0" lang="en-US"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r>
              <a:rPr lang="en-US" b="1" dirty="0">
                <a:solidFill>
                  <a:prstClr val="black"/>
                </a:solidFill>
                <a:latin typeface="Kokila" panose="020B0604020202020204" pitchFamily="34" charset="0"/>
                <a:cs typeface="Kokila" panose="020B0604020202020204" pitchFamily="34" charset="0"/>
              </a:rPr>
              <a:t> </a:t>
            </a:r>
            <a:r>
              <a:rPr lang="hi-IN" b="1" dirty="0">
                <a:solidFill>
                  <a:srgbClr val="4472C4"/>
                </a:solidFill>
                <a:latin typeface="Kokila" panose="020B0604020202020204" pitchFamily="34" charset="0"/>
                <a:cs typeface="Kokila" panose="020B0604020202020204" pitchFamily="34" charset="0"/>
              </a:rPr>
              <a:t>बी4पी </a:t>
            </a:r>
            <a:r>
              <a:rPr kumimoji="0" lang="en-US" b="1" i="0"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r>
              <a:rPr lang="hi-IN" b="1" dirty="0">
                <a:solidFill>
                  <a:prstClr val="black"/>
                </a:solidFill>
                <a:latin typeface="Kokila" panose="020B0604020202020204" pitchFamily="34" charset="0"/>
                <a:cs typeface="Kokila" panose="020B0604020202020204" pitchFamily="34" charset="0"/>
              </a:rPr>
              <a:t>गतिविधि</a:t>
            </a:r>
            <a:r>
              <a:rPr kumimoji="0" lang="en-US"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r>
              <a:rPr kumimoji="0" lang="en-US" b="1" i="0"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r>
              <a:rPr lang="hi-IN" b="1" dirty="0">
                <a:solidFill>
                  <a:srgbClr val="4472C4"/>
                </a:solidFill>
                <a:latin typeface="Kokila" panose="020B0604020202020204" pitchFamily="34" charset="0"/>
                <a:cs typeface="Kokila" panose="020B0604020202020204" pitchFamily="34" charset="0"/>
              </a:rPr>
              <a:t>क्रेन चलाना </a:t>
            </a:r>
            <a:r>
              <a:rPr kumimoji="0" lang="en-US" b="1" i="0"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61665"/>
          </a:xfrm>
          <a:prstGeom prst="rect">
            <a:avLst/>
          </a:prstGeom>
          <a:solidFill>
            <a:srgbClr val="FFC000"/>
          </a:solidFill>
        </p:spPr>
        <p:txBody>
          <a:bodyPr wrap="square">
            <a:spAutoFit/>
          </a:bodyPr>
          <a:lstStyle/>
          <a:p>
            <a:pPr>
              <a:defRPr/>
            </a:pPr>
            <a:r>
              <a:rPr lang="hi-IN" sz="2400" b="1" dirty="0">
                <a:solidFill>
                  <a:srgbClr val="0D38B3"/>
                </a:solidFill>
                <a:latin typeface="Kokila" panose="020B0604020202020204" pitchFamily="34" charset="0"/>
                <a:cs typeface="Kokila" panose="020B0604020202020204" pitchFamily="34" charset="0"/>
              </a:rPr>
              <a:t>लक्षित दर्शक </a:t>
            </a:r>
            <a:r>
              <a:rPr kumimoji="0" lang="en-US" sz="2400" b="1" i="0" u="none" strike="noStrike" kern="1200" cap="none" spc="0" normalizeH="0" baseline="0" noProof="0" dirty="0">
                <a:ln>
                  <a:noFill/>
                </a:ln>
                <a:solidFill>
                  <a:srgbClr val="0D38B3"/>
                </a:solidFill>
                <a:effectLst/>
                <a:uLnTx/>
                <a:uFillTx/>
                <a:latin typeface="Kokila" panose="020B0604020202020204" pitchFamily="34" charset="0"/>
                <a:cs typeface="Kokila" panose="020B0604020202020204" pitchFamily="34" charset="0"/>
              </a:rPr>
              <a:t>: </a:t>
            </a:r>
            <a:r>
              <a:rPr lang="hi-IN" sz="2000" b="1" dirty="0">
                <a:solidFill>
                  <a:srgbClr val="FF0000"/>
                </a:solidFill>
                <a:latin typeface="Kokila" panose="020B0604020202020204" pitchFamily="34" charset="0"/>
                <a:cs typeface="Kokila" panose="020B0604020202020204" pitchFamily="34" charset="0"/>
              </a:rPr>
              <a:t>ड्रिलिंग और कुएं सेवा संचालन </a:t>
            </a:r>
            <a:endParaRPr kumimoji="0" lang="en-US" sz="2000" b="1" i="0" u="none" strike="noStrike" kern="1200" cap="none" spc="0" normalizeH="0" baseline="0" noProof="0" dirty="0">
              <a:ln>
                <a:noFill/>
              </a:ln>
              <a:solidFill>
                <a:srgbClr val="FF0000"/>
              </a:solidFill>
              <a:effectLst/>
              <a:uLnTx/>
              <a:uFillTx/>
              <a:latin typeface="Kokila" panose="020B0604020202020204" pitchFamily="34" charset="0"/>
              <a:cs typeface="Kokila" panose="020B0604020202020204"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algn="ctr">
              <a:defRPr/>
            </a:pPr>
            <a:r>
              <a:rPr lang="hi-IN" sz="3600" b="1" dirty="0">
                <a:solidFill>
                  <a:srgbClr val="00B050"/>
                </a:solidFill>
                <a:latin typeface="Kokila" panose="020B0604020202020204" pitchFamily="34" charset="0"/>
                <a:ea typeface="Tahoma" panose="020B0604030504040204" pitchFamily="34" charset="0"/>
                <a:cs typeface="Kokila" panose="020B0604020202020204" pitchFamily="34" charset="0"/>
              </a:rPr>
              <a:t>पीडीओ दूसरी चेतावनी </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201572" y="6415076"/>
            <a:ext cx="8704304" cy="400110"/>
          </a:xfrm>
          <a:prstGeom prst="rect">
            <a:avLst/>
          </a:prstGeom>
          <a:solidFill>
            <a:schemeClr val="accent1"/>
          </a:solidFill>
        </p:spPr>
        <p:txBody>
          <a:bodyPr wrap="square" rtlCol="0">
            <a:spAutoFit/>
          </a:bodyPr>
          <a:lstStyle/>
          <a:p>
            <a:pPr algn="ctr" fontAlgn="base">
              <a:spcBef>
                <a:spcPct val="0"/>
              </a:spcBef>
              <a:spcAft>
                <a:spcPct val="0"/>
              </a:spcAft>
              <a:defRPr/>
            </a:pPr>
            <a:r>
              <a:rPr lang="hi-IN" sz="2000" b="1" dirty="0">
                <a:solidFill>
                  <a:srgbClr val="FFFF00"/>
                </a:solidFill>
                <a:latin typeface="Kokila" panose="020B0604020202020204" pitchFamily="34" charset="0"/>
                <a:ea typeface="MS PGothic" pitchFamily="34" charset="-128"/>
                <a:cs typeface="Kokila" panose="020B0604020202020204" pitchFamily="34" charset="0"/>
              </a:rPr>
              <a:t>सड़क की स्थिति, वाहन के प्रकार और भार के अनुसार गति प्रबंधन का मूल्यांकन करें और लागू करें। </a:t>
            </a:r>
            <a:endParaRPr kumimoji="0" lang="en-US" sz="2000" b="1" i="0" u="none" strike="noStrike" kern="1200" cap="none" spc="0" normalizeH="0" baseline="0" noProof="0" dirty="0">
              <a:ln>
                <a:noFill/>
              </a:ln>
              <a:solidFill>
                <a:srgbClr val="FFFF00"/>
              </a:solidFill>
              <a:effectLst/>
              <a:uLnTx/>
              <a:uFillTx/>
              <a:latin typeface="Kokila" panose="020B0604020202020204" pitchFamily="34" charset="0"/>
              <a:ea typeface="MS PGothic" pitchFamily="34" charset="-128"/>
              <a:cs typeface="Kokila" panose="020B0604020202020204" pitchFamily="34" charset="0"/>
            </a:endParaRPr>
          </a:p>
        </p:txBody>
      </p:sp>
      <p:pic>
        <p:nvPicPr>
          <p:cNvPr id="3" name="Picture 2" descr="A yellow and black bus in the desert&#10;&#10;Description automatically generated">
            <a:extLst>
              <a:ext uri="{FF2B5EF4-FFF2-40B4-BE49-F238E27FC236}">
                <a16:creationId xmlns:a16="http://schemas.microsoft.com/office/drawing/2014/main" id="{F7AE1CF8-0308-A1F1-45C6-44CABA7174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4646" y="1301265"/>
            <a:ext cx="3748669" cy="2274174"/>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672780" y="3110311"/>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5" name="Picture 4">
            <a:extLst>
              <a:ext uri="{FF2B5EF4-FFF2-40B4-BE49-F238E27FC236}">
                <a16:creationId xmlns:a16="http://schemas.microsoft.com/office/drawing/2014/main" id="{F0283021-72AA-9321-B8DB-D0CEB0380129}"/>
              </a:ext>
            </a:extLst>
          </p:cNvPr>
          <p:cNvPicPr>
            <a:picLocks noChangeAspect="1"/>
          </p:cNvPicPr>
          <p:nvPr/>
        </p:nvPicPr>
        <p:blipFill>
          <a:blip r:embed="rId4"/>
          <a:stretch>
            <a:fillRect/>
          </a:stretch>
        </p:blipFill>
        <p:spPr>
          <a:xfrm>
            <a:off x="8309514" y="3808612"/>
            <a:ext cx="3748668" cy="2286000"/>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615849" y="57912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TextBox 5">
            <a:extLst>
              <a:ext uri="{FF2B5EF4-FFF2-40B4-BE49-F238E27FC236}">
                <a16:creationId xmlns:a16="http://schemas.microsoft.com/office/drawing/2014/main" id="{60B42840-8D06-9546-E7C0-78193922395A}"/>
              </a:ext>
            </a:extLst>
          </p:cNvPr>
          <p:cNvSpPr txBox="1"/>
          <p:nvPr/>
        </p:nvSpPr>
        <p:spPr>
          <a:xfrm>
            <a:off x="10629900" y="4099973"/>
            <a:ext cx="1128420" cy="5078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900" b="1" dirty="0"/>
              <a:t>Anticipate curve &amp; start to reduce speed accordingly </a:t>
            </a:r>
          </a:p>
        </p:txBody>
      </p:sp>
      <p:sp>
        <p:nvSpPr>
          <p:cNvPr id="16" name="Arrow: Down 15">
            <a:extLst>
              <a:ext uri="{FF2B5EF4-FFF2-40B4-BE49-F238E27FC236}">
                <a16:creationId xmlns:a16="http://schemas.microsoft.com/office/drawing/2014/main" id="{93E212D2-46AA-677A-BEB9-ED9EE329D8C9}"/>
              </a:ext>
            </a:extLst>
          </p:cNvPr>
          <p:cNvSpPr/>
          <p:nvPr/>
        </p:nvSpPr>
        <p:spPr>
          <a:xfrm rot="2038644">
            <a:off x="10984219" y="4600394"/>
            <a:ext cx="152400" cy="280097"/>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0FE75F5-A5E5-1B47-8EA0-06FCDA9B2187}"/>
              </a:ext>
            </a:extLst>
          </p:cNvPr>
          <p:cNvSpPr/>
          <p:nvPr/>
        </p:nvSpPr>
        <p:spPr>
          <a:xfrm>
            <a:off x="10603527" y="3984765"/>
            <a:ext cx="1388291" cy="6230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1200" b="1" dirty="0">
                <a:solidFill>
                  <a:schemeClr val="tx1"/>
                </a:solidFill>
                <a:latin typeface="Kokila" panose="020B0604020202020204" pitchFamily="34" charset="0"/>
                <a:cs typeface="Kokila" panose="020B0604020202020204" pitchFamily="34" charset="0"/>
              </a:rPr>
              <a:t>मोड़ का अनुमान लगाएं और उसके अनुसार गति कम करें</a:t>
            </a:r>
            <a:r>
              <a:rPr lang="en-IN" sz="1200" b="1" dirty="0">
                <a:solidFill>
                  <a:schemeClr val="tx1"/>
                </a:solidFill>
                <a:latin typeface="Kokila" panose="020B0604020202020204" pitchFamily="34" charset="0"/>
                <a:cs typeface="Kokila" panose="020B0604020202020204" pitchFamily="34" charset="0"/>
              </a:rPr>
              <a:t> </a:t>
            </a:r>
            <a:endParaRPr lang="en-US" sz="1200" b="1" dirty="0">
              <a:solidFill>
                <a:schemeClr val="tx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61620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Autofit/>
          </a:bodyPr>
          <a:lstStyle/>
          <a:p>
            <a:pPr algn="ctr"/>
            <a:br>
              <a:rPr lang="en-GB" sz="2400" b="1" dirty="0">
                <a:solidFill>
                  <a:srgbClr val="00B050"/>
                </a:solidFill>
                <a:latin typeface="Kokila" panose="020B0604020202020204" pitchFamily="34" charset="0"/>
                <a:ea typeface="MS PGothic" pitchFamily="34" charset="-128"/>
                <a:cs typeface="Kokila" panose="020B0604020202020204" pitchFamily="34" charset="0"/>
              </a:rPr>
            </a:br>
            <a:br>
              <a:rPr lang="en-GB" sz="2400" b="1" dirty="0">
                <a:solidFill>
                  <a:srgbClr val="00B050"/>
                </a:solidFill>
                <a:latin typeface="Kokila" panose="020B0604020202020204" pitchFamily="34" charset="0"/>
                <a:ea typeface="MS PGothic" pitchFamily="34" charset="-128"/>
                <a:cs typeface="Kokila" panose="020B0604020202020204" pitchFamily="34" charset="0"/>
              </a:rPr>
            </a:br>
            <a:br>
              <a:rPr lang="en-GB" sz="2400" b="1" dirty="0">
                <a:solidFill>
                  <a:srgbClr val="00B050"/>
                </a:solidFill>
                <a:latin typeface="Kokila" panose="020B0604020202020204" pitchFamily="34" charset="0"/>
                <a:ea typeface="MS PGothic" pitchFamily="34" charset="-128"/>
                <a:cs typeface="Kokila" panose="020B0604020202020204" pitchFamily="34" charset="0"/>
              </a:rPr>
            </a:br>
            <a:r>
              <a:rPr lang="hi-IN" sz="2800" b="1" dirty="0">
                <a:solidFill>
                  <a:srgbClr val="00B050"/>
                </a:solidFill>
                <a:latin typeface="Kokila" panose="020B0604020202020204" pitchFamily="34" charset="0"/>
                <a:ea typeface="MS PGothic" pitchFamily="34" charset="-128"/>
                <a:cs typeface="Kokila" panose="020B0604020202020204" pitchFamily="34" charset="0"/>
              </a:rPr>
              <a:t>प्रभावी सीख </a:t>
            </a:r>
            <a:r>
              <a:rPr lang="en-GB" sz="2800" b="1" dirty="0">
                <a:solidFill>
                  <a:srgbClr val="00B050"/>
                </a:solidFill>
                <a:latin typeface="Kokila" panose="020B0604020202020204" pitchFamily="34" charset="0"/>
                <a:ea typeface="MS PGothic" pitchFamily="34" charset="-128"/>
                <a:cs typeface="Kokila" panose="020B0604020202020204" pitchFamily="34" charset="0"/>
              </a:rPr>
              <a:t> </a:t>
            </a:r>
            <a:br>
              <a:rPr lang="en-GB" sz="2800" b="1" dirty="0">
                <a:solidFill>
                  <a:srgbClr val="00B050"/>
                </a:solidFill>
                <a:latin typeface="Kokila" panose="020B0604020202020204" pitchFamily="34" charset="0"/>
                <a:ea typeface="MS PGothic" pitchFamily="34" charset="-128"/>
                <a:cs typeface="Kokila" panose="020B0604020202020204" pitchFamily="34" charset="0"/>
              </a:rPr>
            </a:br>
            <a:br>
              <a:rPr lang="en-GB" sz="2400" b="1" dirty="0">
                <a:solidFill>
                  <a:srgbClr val="00B050"/>
                </a:solidFill>
                <a:latin typeface="Kokila" panose="020B0604020202020204" pitchFamily="34" charset="0"/>
                <a:ea typeface="MS PGothic" pitchFamily="34" charset="-128"/>
                <a:cs typeface="Kokila" panose="020B0604020202020204" pitchFamily="34" charset="0"/>
              </a:rPr>
            </a:br>
            <a:endParaRPr lang="en-US" dirty="0">
              <a:latin typeface="Kokila" panose="020B0604020202020204" pitchFamily="34" charset="0"/>
              <a:cs typeface="Kokila" panose="020B0604020202020204" pitchFamily="34" charset="0"/>
            </a:endParaRPr>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369332"/>
          </a:xfrm>
          <a:prstGeom prst="rect">
            <a:avLst/>
          </a:prstGeom>
        </p:spPr>
        <p:txBody>
          <a:bodyPr wrap="square">
            <a:spAutoFit/>
          </a:bodyPr>
          <a:lstStyle/>
          <a:p>
            <a:pPr marL="342900" indent="-342900">
              <a:defRPr/>
            </a:pPr>
            <a:r>
              <a:rPr lang="hi-IN" b="1" dirty="0">
                <a:latin typeface="Kokila" panose="020B0604020202020204" pitchFamily="34" charset="0"/>
                <a:cs typeface="Kokila" panose="020B0604020202020204" pitchFamily="34" charset="0"/>
              </a:rPr>
              <a:t>यह सुनिश्चित करने के लिए कि सीख को साइट पर रोजमर्रा की गतिविधियों में लागू किया जाए, कृपया नीचे दिए गए सवालों के जवाब दें: </a:t>
            </a:r>
            <a:endParaRPr lang="en-US" b="1" dirty="0">
              <a:latin typeface="Kokila" panose="020B0604020202020204" pitchFamily="34" charset="0"/>
              <a:cs typeface="Kokila" panose="020B0604020202020204" pitchFamily="34" charset="0"/>
            </a:endParaRPr>
          </a:p>
        </p:txBody>
      </p:sp>
      <p:sp>
        <p:nvSpPr>
          <p:cNvPr id="7" name="Rectangle 6">
            <a:extLst>
              <a:ext uri="{FF2B5EF4-FFF2-40B4-BE49-F238E27FC236}">
                <a16:creationId xmlns:a16="http://schemas.microsoft.com/office/drawing/2014/main" id="{4D883F2B-B3CE-4AB4-AB99-0AA90A5717A9}"/>
              </a:ext>
            </a:extLst>
          </p:cNvPr>
          <p:cNvSpPr/>
          <p:nvPr/>
        </p:nvSpPr>
        <p:spPr>
          <a:xfrm>
            <a:off x="425606" y="1680481"/>
            <a:ext cx="11134492" cy="5889817"/>
          </a:xfrm>
          <a:prstGeom prst="rect">
            <a:avLst/>
          </a:prstGeom>
        </p:spPr>
        <p:txBody>
          <a:bodyPr wrap="square">
            <a:spAutoFit/>
          </a:bodyPr>
          <a:lstStyle/>
          <a:p>
            <a:pPr marL="342900" indent="-342900">
              <a:defRPr/>
            </a:pPr>
            <a:r>
              <a:rPr lang="hi-IN" sz="2000" b="1" dirty="0">
                <a:latin typeface="Kokila" panose="020B0604020202020204" pitchFamily="34" charset="0"/>
                <a:cs typeface="Kokila" panose="020B0604020202020204" pitchFamily="34" charset="0"/>
              </a:rPr>
              <a:t>सीख को साइट पर </a:t>
            </a:r>
            <a:r>
              <a:rPr lang="hi-IN" sz="2000" b="1" dirty="0">
                <a:solidFill>
                  <a:srgbClr val="0000FF"/>
                </a:solidFill>
                <a:latin typeface="Kokila" panose="020B0604020202020204" pitchFamily="34" charset="0"/>
                <a:cs typeface="Kokila" panose="020B0604020202020204" pitchFamily="34" charset="0"/>
              </a:rPr>
              <a:t>कैसे</a:t>
            </a:r>
            <a:r>
              <a:rPr lang="hi-IN" sz="2000" b="1" dirty="0">
                <a:latin typeface="Kokila" panose="020B0604020202020204" pitchFamily="34" charset="0"/>
                <a:cs typeface="Kokila" panose="020B0604020202020204" pitchFamily="34" charset="0"/>
              </a:rPr>
              <a:t> लागू किया जा सकता है? </a:t>
            </a:r>
            <a:r>
              <a:rPr lang="en-US" sz="2000" b="1" dirty="0">
                <a:latin typeface="Kokila" panose="020B0604020202020204" pitchFamily="34" charset="0"/>
                <a:cs typeface="Kokila" panose="020B0604020202020204" pitchFamily="34" charset="0"/>
              </a:rPr>
              <a:t> </a:t>
            </a:r>
            <a:endParaRPr lang="en-US" dirty="0">
              <a:solidFill>
                <a:srgbClr val="000000"/>
              </a:solidFill>
              <a:latin typeface="Kokila" panose="020B0604020202020204" pitchFamily="34" charset="0"/>
              <a:cs typeface="Kokila" panose="020B0604020202020204" pitchFamily="34" charset="0"/>
            </a:endParaRPr>
          </a:p>
          <a:p>
            <a:pPr>
              <a:defRPr/>
            </a:pPr>
            <a:endParaRPr lang="en-US" dirty="0">
              <a:solidFill>
                <a:srgbClr val="0033CC"/>
              </a:solidFill>
              <a:latin typeface="Kokila" panose="020B0604020202020204" pitchFamily="34" charset="0"/>
              <a:cs typeface="Kokila" panose="020B0604020202020204" pitchFamily="34" charset="0"/>
              <a:sym typeface="Wingdings" pitchFamily="2" charset="2"/>
            </a:endParaRPr>
          </a:p>
          <a:p>
            <a:pPr marL="342900" indent="-342900">
              <a:buFont typeface="+mj-lt"/>
              <a:buAutoNum type="arabicPeriod"/>
              <a:defRPr/>
            </a:pPr>
            <a:r>
              <a:rPr lang="hi-IN" dirty="0">
                <a:solidFill>
                  <a:srgbClr val="0033CC"/>
                </a:solidFill>
                <a:latin typeface="Kokila" panose="020B0604020202020204" pitchFamily="34" charset="0"/>
                <a:cs typeface="Kokila" panose="020B0604020202020204" pitchFamily="34" charset="0"/>
                <a:sym typeface="Wingdings" pitchFamily="2" charset="2"/>
              </a:rPr>
              <a:t>इस घटना के सभी कारणों की समीक्षा साइट टीम के साथ करें, फिर अपने चालकों के साथ एक आश्वासन सत्यापन ऑडिट करें ताकि यह पता लगाया जा सके कि आपके पास भी ऐसी कमियां हैं जिन्हें ठीक करने की जरूरत है।</a:t>
            </a:r>
          </a:p>
          <a:p>
            <a:pPr marL="342900" indent="-342900">
              <a:buFont typeface="+mj-lt"/>
              <a:buAutoNum type="arabicPeriod"/>
              <a:defRPr/>
            </a:pPr>
            <a:r>
              <a:rPr lang="hi-IN" dirty="0">
                <a:solidFill>
                  <a:srgbClr val="0033CC"/>
                </a:solidFill>
                <a:latin typeface="Kokila" panose="020B0604020202020204" pitchFamily="34" charset="0"/>
                <a:cs typeface="Kokila" panose="020B0604020202020204" pitchFamily="34" charset="0"/>
                <a:sym typeface="Wingdings" pitchFamily="2" charset="2"/>
              </a:rPr>
              <a:t>सभी चालकों/क्रेन ऑपरेटरों के लिए नियमित सुरक्षा जागरूकता सत्र आयोजित करें, जिसमें खास तौर पर असुरक्षित गति से गाड़ी चलाने और सड़क की स्थिति के खतरों पर ध्यान दिया जाए। वास्तविक जीवन के मामले और पिछले घटनाओं के उदाहरणों का उपयोग करके संभावित जोखिमों को समझाएं।</a:t>
            </a:r>
          </a:p>
          <a:p>
            <a:pPr marL="342900" indent="-342900">
              <a:buFont typeface="+mj-lt"/>
              <a:buAutoNum type="arabicPeriod"/>
              <a:defRPr/>
            </a:pPr>
            <a:r>
              <a:rPr lang="hi-IN" dirty="0">
                <a:solidFill>
                  <a:srgbClr val="0033CC"/>
                </a:solidFill>
                <a:latin typeface="Kokila" panose="020B0604020202020204" pitchFamily="34" charset="0"/>
                <a:cs typeface="Kokila" panose="020B0604020202020204" pitchFamily="34" charset="0"/>
                <a:sym typeface="Wingdings" pitchFamily="2" charset="2"/>
              </a:rPr>
              <a:t>कार्यस्थल पर क्रॉस कोचिंग: एक अनुभवी क्रेन मूल्यांकनकर्ता को समय-समय पर क्रेन चालकों को मार्गदर्शन और मूल्यांकन के लिए नियुक्त करें। वे कार्यस्थल पर सही तरीकों का पालन सुनिश्चित कर सकते हैं। </a:t>
            </a:r>
            <a:endParaRPr lang="en-US" dirty="0">
              <a:solidFill>
                <a:srgbClr val="0033CC"/>
              </a:solidFill>
              <a:latin typeface="Kokila" panose="020B0604020202020204" pitchFamily="34" charset="0"/>
              <a:cs typeface="Kokila" panose="020B0604020202020204" pitchFamily="34" charset="0"/>
              <a:sym typeface="Wingdings" pitchFamily="2" charset="2"/>
            </a:endParaRPr>
          </a:p>
          <a:p>
            <a:pPr>
              <a:defRPr/>
            </a:pPr>
            <a:endParaRPr lang="en-US" b="1" u="sng" dirty="0">
              <a:solidFill>
                <a:srgbClr val="0000FF"/>
              </a:solidFill>
              <a:latin typeface="Kokila" panose="020B0604020202020204" pitchFamily="34" charset="0"/>
              <a:cs typeface="Kokila" panose="020B0604020202020204" pitchFamily="34" charset="0"/>
            </a:endParaRPr>
          </a:p>
          <a:p>
            <a:pPr>
              <a:defRPr/>
            </a:pPr>
            <a:r>
              <a:rPr lang="hi-IN" sz="2000" b="1" dirty="0">
                <a:latin typeface="Kokila" panose="020B0604020202020204" pitchFamily="34" charset="0"/>
                <a:cs typeface="Kokila" panose="020B0604020202020204" pitchFamily="34" charset="0"/>
              </a:rPr>
              <a:t>आप इस कार्रवाई को </a:t>
            </a:r>
            <a:r>
              <a:rPr lang="hi-IN" sz="2000" b="1" dirty="0">
                <a:solidFill>
                  <a:srgbClr val="0000FF"/>
                </a:solidFill>
                <a:latin typeface="Kokila" panose="020B0604020202020204" pitchFamily="34" charset="0"/>
                <a:cs typeface="Kokila" panose="020B0604020202020204" pitchFamily="34" charset="0"/>
              </a:rPr>
              <a:t>कैसे</a:t>
            </a:r>
            <a:r>
              <a:rPr lang="hi-IN" sz="2000" b="1" dirty="0">
                <a:latin typeface="Kokila" panose="020B0604020202020204" pitchFamily="34" charset="0"/>
                <a:cs typeface="Kokila" panose="020B0604020202020204" pitchFamily="34" charset="0"/>
              </a:rPr>
              <a:t> बनाए रख सकते हैं? </a:t>
            </a:r>
            <a:r>
              <a:rPr lang="en-US" b="1" dirty="0">
                <a:latin typeface="Kokila" panose="020B0604020202020204" pitchFamily="34" charset="0"/>
                <a:cs typeface="Kokila" panose="020B0604020202020204" pitchFamily="34" charset="0"/>
              </a:rPr>
              <a:t> </a:t>
            </a:r>
            <a:endParaRPr lang="en-US" dirty="0">
              <a:latin typeface="Kokila" panose="020B0604020202020204" pitchFamily="34" charset="0"/>
              <a:cs typeface="Kokila" panose="020B0604020202020204" pitchFamily="34" charset="0"/>
            </a:endParaRPr>
          </a:p>
          <a:p>
            <a:pPr marL="342900" indent="-342900">
              <a:buFont typeface="+mj-lt"/>
              <a:buAutoNum type="arabicPeriod"/>
              <a:defRPr/>
            </a:pPr>
            <a:endParaRPr lang="en-US" dirty="0">
              <a:solidFill>
                <a:srgbClr val="0033CC"/>
              </a:solidFill>
              <a:latin typeface="Kokila" panose="020B0604020202020204" pitchFamily="34" charset="0"/>
              <a:cs typeface="Kokila" panose="020B0604020202020204" pitchFamily="34" charset="0"/>
              <a:sym typeface="Wingdings" pitchFamily="2" charset="2"/>
            </a:endParaRPr>
          </a:p>
          <a:p>
            <a:pPr marL="342900" indent="-342900">
              <a:buFont typeface="+mj-lt"/>
              <a:buAutoNum type="arabicPeriod"/>
              <a:defRPr/>
            </a:pPr>
            <a:r>
              <a:rPr lang="hi-IN" dirty="0">
                <a:solidFill>
                  <a:srgbClr val="0033CC"/>
                </a:solidFill>
                <a:latin typeface="Kokila" panose="020B0604020202020204" pitchFamily="34" charset="0"/>
                <a:cs typeface="Kokila" panose="020B0604020202020204" pitchFamily="34" charset="0"/>
                <a:sym typeface="Wingdings" pitchFamily="2" charset="2"/>
              </a:rPr>
              <a:t>1- अपने चालकों के ज्ञान और कार्यों को सुरक्षित रूप से संभालने की क्षमता का बार-बार मूल्यांकन करें। आश्वासन सत्यापन ऑडिट करें, सुधार योजना बनाएं और उनकी प्रभावशीलता की निगरानी करें।</a:t>
            </a:r>
          </a:p>
          <a:p>
            <a:pPr marL="342900" indent="-342900">
              <a:buFont typeface="+mj-lt"/>
              <a:buAutoNum type="arabicPeriod"/>
              <a:defRPr/>
            </a:pPr>
            <a:r>
              <a:rPr lang="hi-IN" dirty="0">
                <a:solidFill>
                  <a:srgbClr val="0033CC"/>
                </a:solidFill>
                <a:latin typeface="Kokila" panose="020B0604020202020204" pitchFamily="34" charset="0"/>
                <a:cs typeface="Kokila" panose="020B0604020202020204" pitchFamily="34" charset="0"/>
                <a:sym typeface="Wingdings" pitchFamily="2" charset="2"/>
              </a:rPr>
              <a:t>2- क्रेन चालकों की नियमित प्रदर्शन समीक्षा में सुरक्षा प्रदर्शन मापदंडों को शामिल करें। सुरक्षित व्यवहार को पुरस्कृत करें और जरूरत पड़ने पर सुधारात्मक कदम उठाएं।</a:t>
            </a:r>
          </a:p>
          <a:p>
            <a:pPr marL="342900" indent="-342900">
              <a:buFont typeface="+mj-lt"/>
              <a:buAutoNum type="arabicPeriod"/>
              <a:defRPr/>
            </a:pPr>
            <a:r>
              <a:rPr lang="hi-IN" dirty="0">
                <a:solidFill>
                  <a:srgbClr val="0033CC"/>
                </a:solidFill>
                <a:latin typeface="Kokila" panose="020B0604020202020204" pitchFamily="34" charset="0"/>
                <a:cs typeface="Kokila" panose="020B0604020202020204" pitchFamily="34" charset="0"/>
                <a:sym typeface="Wingdings" pitchFamily="2" charset="2"/>
              </a:rPr>
              <a:t>3- समय-समय पर ताजगी प्रशिक्षण सत्र आयोजित करें, खासकर किसी घटना या लगभग होने वाली घटना के बाद। टीम को सड़क सुरक्षा से संबंधित मानकों, तकनीकों या प्रक्रियाओं में बदलावों के बारे में अपडेट रखें। </a:t>
            </a:r>
            <a:endParaRPr lang="en-US" dirty="0">
              <a:solidFill>
                <a:srgbClr val="0033CC"/>
              </a:solidFill>
              <a:latin typeface="Kokila" panose="020B0604020202020204" pitchFamily="34" charset="0"/>
              <a:cs typeface="Kokila" panose="020B0604020202020204" pitchFamily="34" charset="0"/>
              <a:sym typeface="Wingdings" pitchFamily="2" charset="2"/>
            </a:endParaRPr>
          </a:p>
          <a:p>
            <a:pPr>
              <a:defRPr/>
            </a:pPr>
            <a:endParaRPr lang="en-US" sz="2000" dirty="0">
              <a:solidFill>
                <a:srgbClr val="0033CC"/>
              </a:solidFill>
              <a:latin typeface="Kokila" panose="020B0604020202020204" pitchFamily="34" charset="0"/>
              <a:cs typeface="Kokila" panose="020B0604020202020204" pitchFamily="34" charset="0"/>
              <a:sym typeface="Wingdings" pitchFamily="2" charset="2"/>
            </a:endParaRPr>
          </a:p>
          <a:p>
            <a:pPr marL="285750" indent="-285750">
              <a:lnSpc>
                <a:spcPct val="107000"/>
              </a:lnSpc>
              <a:spcBef>
                <a:spcPts val="200"/>
              </a:spcBef>
              <a:spcAft>
                <a:spcPts val="200"/>
              </a:spcAft>
              <a:buFont typeface="Wingdings" panose="05000000000000000000" pitchFamily="2" charset="2"/>
              <a:buChar char="ü"/>
            </a:pPr>
            <a:endParaRPr lang="en-US" sz="2000" dirty="0">
              <a:effectLst/>
              <a:latin typeface="Kokila" panose="020B0604020202020204" pitchFamily="34" charset="0"/>
              <a:cs typeface="Kokila" panose="020B0604020202020204" pitchFamily="34" charset="0"/>
            </a:endParaRPr>
          </a:p>
          <a:p>
            <a:pPr>
              <a:defRPr/>
            </a:pPr>
            <a:endParaRPr lang="en-US" sz="2000" dirty="0">
              <a:solidFill>
                <a:srgbClr val="0033CC"/>
              </a:solidFill>
              <a:latin typeface="Kokila" panose="020B0604020202020204" pitchFamily="34" charset="0"/>
              <a:cs typeface="Kokila" panose="020B0604020202020204" pitchFamily="34" charset="0"/>
              <a:sym typeface="Wingdings" pitchFamily="2" charset="2"/>
            </a:endParaRPr>
          </a:p>
          <a:p>
            <a:pPr>
              <a:defRPr/>
            </a:pPr>
            <a:endParaRPr lang="en-US" sz="2000" dirty="0">
              <a:solidFill>
                <a:srgbClr val="0033CC"/>
              </a:solidFill>
              <a:latin typeface="Kokila" panose="020B0604020202020204" pitchFamily="34" charset="0"/>
              <a:cs typeface="Kokila" panose="020B0604020202020204" pitchFamily="34" charset="0"/>
              <a:sym typeface="Wingdings" pitchFamily="2" charset="2"/>
            </a:endParaRPr>
          </a:p>
        </p:txBody>
      </p:sp>
      <p:sp>
        <p:nvSpPr>
          <p:cNvPr id="8" name="Rectangle 8">
            <a:extLst>
              <a:ext uri="{FF2B5EF4-FFF2-40B4-BE49-F238E27FC236}">
                <a16:creationId xmlns:a16="http://schemas.microsoft.com/office/drawing/2014/main" id="{FD577DAC-99C0-A79C-E9AD-B6BB1A6B79FB}"/>
              </a:ext>
            </a:extLst>
          </p:cNvPr>
          <p:cNvSpPr>
            <a:spLocks noChangeArrowheads="1"/>
          </p:cNvSpPr>
          <p:nvPr/>
        </p:nvSpPr>
        <p:spPr bwMode="auto">
          <a:xfrm>
            <a:off x="425605" y="477910"/>
            <a:ext cx="11626955" cy="461665"/>
          </a:xfrm>
          <a:prstGeom prst="rect">
            <a:avLst/>
          </a:prstGeom>
          <a:noFill/>
          <a:ln w="9525">
            <a:noFill/>
            <a:miter lim="800000"/>
            <a:headEnd/>
            <a:tailEnd/>
          </a:ln>
        </p:spPr>
        <p:txBody>
          <a:bodyPr wrap="square">
            <a:spAutoFit/>
          </a:bodyPr>
          <a:lstStyle/>
          <a:p>
            <a:pPr marL="114300" indent="-114300" algn="just">
              <a:defRPr/>
            </a:pPr>
            <a:r>
              <a:rPr lang="hi-IN" sz="2000" b="1" dirty="0">
                <a:solidFill>
                  <a:prstClr val="black"/>
                </a:solidFill>
                <a:latin typeface="Kokila" panose="020B0604020202020204" pitchFamily="34" charset="0"/>
                <a:cs typeface="Kokila" panose="020B0604020202020204" pitchFamily="34" charset="0"/>
              </a:rPr>
              <a:t>तारीख</a:t>
            </a:r>
            <a:r>
              <a:rPr kumimoji="0" lang="en-GB" sz="2000"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r>
              <a:rPr kumimoji="0" lang="en-US" b="1" i="0"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08/01/2025                          </a:t>
            </a:r>
            <a:r>
              <a:rPr lang="hi-IN" sz="2000" b="1" dirty="0">
                <a:solidFill>
                  <a:prstClr val="black"/>
                </a:solidFill>
                <a:latin typeface="Kokila" panose="020B0604020202020204" pitchFamily="34" charset="0"/>
                <a:cs typeface="Kokila" panose="020B0604020202020204" pitchFamily="34" charset="0"/>
              </a:rPr>
              <a:t>पीआईएम नंबर</a:t>
            </a:r>
            <a:r>
              <a:rPr kumimoji="0" lang="en-US" sz="2000"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r>
              <a:rPr lang="en-US" b="1" dirty="0">
                <a:solidFill>
                  <a:srgbClr val="4472C4"/>
                </a:solidFill>
                <a:latin typeface="Kokila" panose="020B0604020202020204" pitchFamily="34" charset="0"/>
                <a:cs typeface="Kokila" panose="020B0604020202020204" pitchFamily="34" charset="0"/>
              </a:rPr>
              <a:t>1173803</a:t>
            </a:r>
            <a:r>
              <a:rPr kumimoji="0" lang="en-US" b="1" i="0"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r>
              <a:rPr lang="hi-IN" sz="2000" b="1" dirty="0">
                <a:solidFill>
                  <a:prstClr val="black"/>
                </a:solidFill>
                <a:latin typeface="Kokila" panose="020B0604020202020204" pitchFamily="34" charset="0"/>
                <a:cs typeface="Kokila" panose="020B0604020202020204" pitchFamily="34" charset="0"/>
              </a:rPr>
              <a:t>पैटर्न</a:t>
            </a:r>
            <a:r>
              <a:rPr kumimoji="0" lang="en-US" sz="2000"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r>
              <a:rPr kumimoji="0" lang="en-US"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r>
              <a:rPr lang="hi-IN" b="1" dirty="0">
                <a:solidFill>
                  <a:srgbClr val="4472C4"/>
                </a:solidFill>
                <a:latin typeface="Kokila" panose="020B0604020202020204" pitchFamily="34" charset="0"/>
                <a:cs typeface="Kokila" panose="020B0604020202020204" pitchFamily="34" charset="0"/>
              </a:rPr>
              <a:t>एमवीआई </a:t>
            </a:r>
            <a:r>
              <a:rPr kumimoji="0" lang="en-US" b="1" i="0"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r>
              <a:rPr kumimoji="0" lang="en-US" sz="2400" b="1" i="0"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r>
              <a:rPr lang="hi-IN" sz="2000" b="1" dirty="0">
                <a:solidFill>
                  <a:prstClr val="black"/>
                </a:solidFill>
                <a:latin typeface="Kokila" panose="020B0604020202020204" pitchFamily="34" charset="0"/>
                <a:cs typeface="Kokila" panose="020B0604020202020204" pitchFamily="34" charset="0"/>
              </a:rPr>
              <a:t>संभावित गंभीरता</a:t>
            </a:r>
            <a:r>
              <a:rPr kumimoji="0" lang="en-US" sz="2000"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r>
              <a:rPr lang="hi-IN" b="1" dirty="0">
                <a:solidFill>
                  <a:srgbClr val="4472C4"/>
                </a:solidFill>
                <a:latin typeface="Kokila" panose="020B0604020202020204" pitchFamily="34" charset="0"/>
                <a:cs typeface="Kokila" panose="020B0604020202020204" pitchFamily="34" charset="0"/>
              </a:rPr>
              <a:t>बी4पी </a:t>
            </a:r>
            <a:endParaRPr lang="en-US" b="1" dirty="0">
              <a:solidFill>
                <a:srgbClr val="4472C4"/>
              </a:solidFill>
              <a:latin typeface="Kokila" panose="020B0604020202020204" pitchFamily="34" charset="0"/>
              <a:cs typeface="Kokila" panose="020B0604020202020204" pitchFamily="34" charset="0"/>
            </a:endParaRPr>
          </a:p>
        </p:txBody>
      </p:sp>
      <p:sp>
        <p:nvSpPr>
          <p:cNvPr id="10" name="Rectangle 9">
            <a:extLst>
              <a:ext uri="{FF2B5EF4-FFF2-40B4-BE49-F238E27FC236}">
                <a16:creationId xmlns:a16="http://schemas.microsoft.com/office/drawing/2014/main" id="{109D84A9-1593-E246-8FA7-89A0E2DC87B0}"/>
              </a:ext>
            </a:extLst>
          </p:cNvPr>
          <p:cNvSpPr/>
          <p:nvPr/>
        </p:nvSpPr>
        <p:spPr>
          <a:xfrm>
            <a:off x="3550638" y="6540641"/>
            <a:ext cx="4616968" cy="192606"/>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hi-IN" sz="1600" dirty="0">
                <a:latin typeface="Kokila" panose="020B0604020202020204" pitchFamily="34" charset="0"/>
                <a:cs typeface="Kokila" panose="020B0604020202020204" pitchFamily="34" charset="0"/>
              </a:rPr>
              <a:t>गोपनीय </a:t>
            </a:r>
            <a:r>
              <a:rPr lang="en-US" sz="1600" dirty="0">
                <a:latin typeface="Kokila" panose="020B0604020202020204" pitchFamily="34" charset="0"/>
                <a:cs typeface="Kokila" panose="020B0604020202020204" pitchFamily="34" charset="0"/>
              </a:rPr>
              <a:t>– </a:t>
            </a:r>
            <a:r>
              <a:rPr lang="hi-IN" sz="1600" dirty="0">
                <a:latin typeface="Kokila" panose="020B0604020202020204" pitchFamily="34" charset="0"/>
                <a:cs typeface="Kokila" panose="020B0604020202020204" pitchFamily="34" charset="0"/>
              </a:rPr>
              <a:t>पीडीओ/पीडीओ ठेकेदारों के बाहर साझा न करें</a:t>
            </a:r>
            <a:endParaRPr lang="en-US" sz="300" dirty="0">
              <a:solidFill>
                <a:srgbClr val="FF0000"/>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429660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Hindi</Language>
    <DocId xmlns="4880e4f8-4b7d-4bdd-91e3-e10d47036eca">92939</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A5EAF902-1E7A-44AF-BD56-EF8445A89204}"/>
</file>

<file path=customXml/itemProps3.xml><?xml version="1.0" encoding="utf-8"?>
<ds:datastoreItem xmlns:ds="http://schemas.openxmlformats.org/officeDocument/2006/customXml" ds:itemID="{ECEB1FCF-0E89-482E-A62E-598FF58845D8}">
  <ds:schemaRefs>
    <ds:schemaRef ds:uri="http://purl.org/dc/elements/1.1/"/>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3ad483c2-a27c-44cd-acb6-8713d8ff8005"/>
  </ds:schemaRefs>
</ds:datastoreItem>
</file>

<file path=docProps/app.xml><?xml version="1.0" encoding="utf-8"?>
<Properties xmlns="http://schemas.openxmlformats.org/officeDocument/2006/extended-properties" xmlns:vt="http://schemas.openxmlformats.org/officeDocument/2006/docPropsVTypes">
  <Template>TM02892315[[fn=Wisp]]</Template>
  <TotalTime>11873</TotalTime>
  <Words>949</Words>
  <Application>Microsoft Office PowerPoint</Application>
  <PresentationFormat>Widescreen</PresentationFormat>
  <Paragraphs>59</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Kokila</vt:lpstr>
      <vt:lpstr>Segoe UI</vt:lpstr>
      <vt:lpstr>Tahoma</vt:lpstr>
      <vt:lpstr>Times New Roman</vt:lpstr>
      <vt:lpstr>Wingdings</vt:lpstr>
      <vt:lpstr>Office Theme</vt:lpstr>
      <vt:lpstr>PowerPoint Presentation</vt:lpstr>
      <vt:lpstr>   प्रभावी सीख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Alert_MVI_HiPo_01_Jan 2025_Hindi</dc:title>
  <dc:creator>nazar@umsoman.com</dc:creator>
  <cp:lastModifiedBy>A PC</cp:lastModifiedBy>
  <cp:revision>302</cp:revision>
  <dcterms:created xsi:type="dcterms:W3CDTF">2018-09-24T07:27:56Z</dcterms:created>
  <dcterms:modified xsi:type="dcterms:W3CDTF">2025-03-10T09:54:10Z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