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6776020" r:id="rId5"/>
    <p:sldId id="351" r:id="rId6"/>
  </p:sldIdLst>
  <p:sldSz cx="12192000" cy="6858000"/>
  <p:notesSz cx="7010400" cy="9296400"/>
  <p:defaultTextStyle>
    <a:defPPr algn="r" rtl="1"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  <p:cmAuthor id="2" name="Shaleem HSE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3CF"/>
    <a:srgbClr val="EBF1E9"/>
    <a:srgbClr val="00B050"/>
    <a:srgbClr val="16942A"/>
    <a:srgbClr val="FFC715"/>
    <a:srgbClr val="24A316"/>
    <a:srgbClr val="FFCB25"/>
    <a:srgbClr val="FFF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5246" autoAdjust="0"/>
    <p:restoredTop sz="29692" autoAdjust="0"/>
  </p:normalViewPr>
  <p:slideViewPr>
    <p:cSldViewPr snapToGrid="0" snapToObjects="1">
      <p:cViewPr varScale="1">
        <p:scale>
          <a:sx n="108" d="100"/>
          <a:sy n="108" d="100"/>
        </p:scale>
        <p:origin x="1272" y="108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/>
            </a:lvl1pPr>
          </a:lstStyle>
          <a:p>
            <a:pPr rtl="1"/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25/03/2025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r>
              <a:rPr lang="ar">
                <a:latin typeface="Calibri" panose="020F0502020204030204" pitchFamily="34" charset="0"/>
              </a:rPr>
              <a:t>Confidential - Not to be shared outside of PDO/PDO contractors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/>
            </a:lvl1pPr>
          </a:lstStyle>
          <a:p>
            <a:pPr rtl="1"/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EF51F27E-834E-4F26-A38E-D9AD78458120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pPr rtl="1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 rtl="1"/>
            <a:r>
              <a:rPr lang="ar"/>
              <a:t>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4993061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100">
                <a:latin typeface="Calibri" panose="020F0502020204030204" pitchFamily="34" charset="0"/>
              </a:defRPr>
            </a:lvl1pPr>
          </a:lstStyle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Confidential - Not to be shared outside of PDO/PDO contractors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F88714CE-FB4E-4316-BED5-DE0DF6B1D8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a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التأكد من تسجيل جميع التواريخ والمسميات. 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a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يجب تقديم وصف موجز دون ذكر أسماء المتعاقدين أو الأفراد.  يجب تسجيل ما حدث ومن تعرض لما حدث (من خلال ذكر المسمى الوظيفي) والإصابات الناجمة.  فقط لا غير!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a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نتائج التحقيق الأساسية في نقاط:  تذكر أن الجمهور المستهدف يشمل موظفي الخطوط الأمامية، لذلك يجب صياغة المعلومات بلغة بسيطة يفهمها الجميع.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a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يجب التركيز على إيصال الفكرة الرئيسية للجمهور.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31545" rtl="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ar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يجب أن تكون الصور واضحة لتبرز الخطأ (وفي حال قيامك بإعادة إنشائها، يرجى التأكد من عدم تعريض الأفراد للخطر) كما هو مبيّن أدناه.   </a:t>
            </a:r>
            <a:endParaRPr lang="en-US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defTabSz="931545" rtl="1">
              <a:defRPr/>
            </a:pPr>
            <a:r>
              <a:rPr lang="ar">
                <a:solidFill>
                  <a:srgbClr val="000000"/>
                </a:solidFill>
              </a:rPr>
              <a:t>سري - يحظر تداوله خارج نطاق الشركة / المتعاقدين معها. </a:t>
            </a:r>
            <a:endParaRPr lang="en-US" dirty="0">
              <a:solidFill>
                <a:srgbClr val="000000"/>
              </a:solidFill>
            </a:endParaRPr>
          </a:p>
          <a:p>
            <a:pPr defTabSz="931545" rtl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defTabSz="931545" rtl="1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rPr lang="ar" sz="1800">
                <a:solidFill>
                  <a:srgbClr val="000000"/>
                </a:solidFill>
              </a:rPr>
              <a:t>المبادئ التوجيهية للتعلم الفعال والاستدامة</a:t>
            </a:r>
            <a:endParaRPr lang="en-US" sz="1800" dirty="0"/>
          </a:p>
          <a:p>
            <a:pPr rtl="1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t>يجوز تكرار هذه الإجراءات في الأنشطة المماثلة للمتعاقدين.</a:t>
            </a:r>
            <a:endParaRPr lang="en-US" sz="1800" dirty="0"/>
          </a:p>
          <a:p>
            <a:pPr rtl="1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t>يجب أن تكون الأهداف في صيغة «SMART»، أي تكون قابلة للقياس وقابلة للتحقيق وواقعية ومحددة زمنيًا.</a:t>
            </a:r>
            <a:endParaRPr lang="en-US" sz="1800" dirty="0"/>
          </a:p>
          <a:p>
            <a:pPr rtl="1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rPr lang="ar" sz="1800">
                <a:latin typeface="Times New Roman" panose="02020603050405020304" pitchFamily="18" charset="0"/>
              </a:rPr>
              <a:t>يجب أن تكون قابلة للتنفيذ في غضون شهور.</a:t>
            </a:r>
            <a:r>
              <a:rPr lang="ar" sz="180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1800" dirty="0"/>
          </a:p>
          <a:p>
            <a:pPr rtl="1">
              <a:lnSpc>
                <a:spcPct val="107000"/>
              </a:lnSpc>
              <a:spcAft>
                <a:spcPts val="815"/>
              </a:spcAft>
            </a:pPr>
            <a:r>
              <a:rPr lang="ar" sz="1800">
                <a:solidFill>
                  <a:srgbClr val="4E586A"/>
                </a:solidFill>
                <a:latin typeface="Segoe UI" panose="020B0502040204020203" pitchFamily="34" charset="0"/>
              </a:rPr>
              <a:t> </a:t>
            </a:r>
            <a:endParaRPr lang="en-US" sz="1800" dirty="0"/>
          </a:p>
          <a:p>
            <a:pPr rtl="1">
              <a:lnSpc>
                <a:spcPct val="107000"/>
              </a:lnSpc>
              <a:spcAft>
                <a:spcPts val="815"/>
              </a:spcAft>
            </a:pPr>
            <a:r>
              <a:rPr lang="ar" sz="1800"/>
              <a:t> </a:t>
            </a:r>
            <a:endParaRPr lang="en-US" sz="1800" dirty="0"/>
          </a:p>
          <a:p>
            <a:pPr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سري - يحظر تداوله خارج نطاق الشركة / المتعاقدين معها.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r>
              <a:rPr lang="ar-EG" sz="1200" dirty="0"/>
              <a:t>سري – يحظر تداوله خارج نطاق الشركة والمتعاقدين معها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r>
              <a:rPr lang="ar"/>
              <a:t>Confidential - Not to be shared outside of PDO/PDO contractors 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1811000" y="0"/>
            <a:ext cx="386366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298917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7955" y="1193230"/>
            <a:ext cx="3322887" cy="2544461"/>
            <a:chOff x="3467775" y="3262674"/>
            <a:chExt cx="3322887" cy="25444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5433" t="5266" r="9501" b="22351"/>
            <a:stretch>
              <a:fillRect/>
            </a:stretch>
          </p:blipFill>
          <p:spPr>
            <a:xfrm>
              <a:off x="3467775" y="3262674"/>
              <a:ext cx="3322887" cy="240136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5751576" y="4313282"/>
              <a:ext cx="94375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86200" y="3891050"/>
              <a:ext cx="10152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ar" sz="1200" b="1">
                  <a:cs typeface="+mj-cs"/>
                </a:rPr>
                <a:t> اتجاه موقع أجهزة الحفر</a:t>
              </a:r>
              <a:endParaRPr lang="en-US" sz="1200" b="1" dirty="0">
                <a:cs typeface="+mj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706" b="72451" l="41250" r="59479">
                          <a14:foregroundMark x1="45052" y1="32647" x2="45052" y2="35686"/>
                          <a14:foregroundMark x1="54219" y1="33725" x2="54219" y2="33725"/>
                          <a14:foregroundMark x1="54219" y1="33235" x2="54219" y2="33235"/>
                          <a14:foregroundMark x1="54219" y1="33235" x2="54219" y2="33235"/>
                          <a14:foregroundMark x1="54219" y1="33235" x2="54219" y2="33235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7448" y1="29706" x2="47448" y2="29706"/>
                          <a14:foregroundMark x1="42240" y1="40490" x2="43385" y2="32549"/>
                          <a14:foregroundMark x1="43385" y1="32549" x2="46927" y2="29706"/>
                          <a14:foregroundMark x1="46927" y1="29706" x2="50573" y2="29608"/>
                          <a14:foregroundMark x1="50573" y1="29608" x2="55677" y2="30686"/>
                          <a14:foregroundMark x1="55677" y1="30686" x2="58229" y2="37451"/>
                          <a14:foregroundMark x1="58229" y1="37451" x2="59323" y2="52451"/>
                          <a14:foregroundMark x1="59323" y1="52451" x2="58646" y2="67745"/>
                          <a14:foregroundMark x1="58646" y1="67745" x2="54844" y2="70294"/>
                          <a14:foregroundMark x1="54844" y1="70294" x2="50990" y2="68039"/>
                          <a14:foregroundMark x1="50990" y1="68039" x2="47083" y2="68333"/>
                          <a14:foregroundMark x1="47083" y1="68333" x2="43802" y2="71275"/>
                          <a14:foregroundMark x1="43802" y1="71275" x2="41302" y2="66176"/>
                          <a14:foregroundMark x1="41302" y1="66176" x2="41979" y2="40784"/>
                          <a14:foregroundMark x1="43698" y1="31078" x2="43698" y2="31078"/>
                          <a14:foregroundMark x1="43698" y1="30588" x2="43698" y2="30588"/>
                          <a14:foregroundMark x1="43281" y1="30392" x2="43281" y2="30392"/>
                          <a14:foregroundMark x1="43073" y1="31373" x2="43073" y2="31373"/>
                          <a14:foregroundMark x1="43073" y1="31373" x2="43073" y2="31373"/>
                          <a14:foregroundMark x1="45104" y1="30000" x2="45104" y2="30000"/>
                          <a14:foregroundMark x1="44948" y1="30000" x2="44948" y2="30000"/>
                          <a14:foregroundMark x1="44896" y1="30000" x2="44896" y2="30000"/>
                          <a14:foregroundMark x1="44688" y1="29706" x2="42552" y2="33431"/>
                          <a14:foregroundMark x1="44635" y1="29706" x2="48854" y2="28725"/>
                          <a14:foregroundMark x1="48854" y1="28725" x2="56563" y2="29608"/>
                          <a14:foregroundMark x1="56563" y1="29608" x2="58490" y2="35588"/>
                          <a14:foregroundMark x1="58490" y1="35588" x2="59479" y2="57843"/>
                          <a14:foregroundMark x1="59479" y1="57843" x2="56458" y2="61373"/>
                          <a14:backgroundMark x1="41146" y1="28137" x2="41146" y2="35686"/>
                          <a14:backgroundMark x1="41146" y1="35686" x2="42341" y2="33104"/>
                          <a14:backgroundMark x1="59856" y1="34186" x2="59844" y2="34412"/>
                          <a14:backgroundMark x1="59638" y1="38379" x2="59819" y2="34896"/>
                          <a14:backgroundMark x1="57284" y1="28867" x2="57083" y2="28431"/>
                          <a14:backgroundMark x1="59844" y1="34412" x2="59244" y2="33112"/>
                          <a14:backgroundMark x1="43529" y1="28349" x2="40885" y2="28333"/>
                          <a14:backgroundMark x1="45058" y1="28358" x2="43813" y2="28350"/>
                          <a14:backgroundMark x1="76042" y1="41471" x2="76042" y2="41471"/>
                        </a14:backgroundRemoval>
                      </a14:imgEffect>
                    </a14:imgLayer>
                  </a14:imgProps>
                </a:ext>
              </a:extLst>
            </a:blip>
            <a:srcRect l="41111" t="28301" r="40347" b="22549"/>
            <a:stretch>
              <a:fillRect/>
            </a:stretch>
          </p:blipFill>
          <p:spPr>
            <a:xfrm>
              <a:off x="4985154" y="4497970"/>
              <a:ext cx="720702" cy="1101989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4796178" y="4389003"/>
              <a:ext cx="0" cy="99364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80951" y="4976138"/>
              <a:ext cx="101522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ar" sz="1200" b="1">
                  <a:cs typeface="+mj-cs"/>
                </a:rPr>
                <a:t>الطريق الذي اتخذته الحافلة</a:t>
              </a:r>
              <a:endParaRPr lang="en-US" sz="1200" b="1" dirty="0">
                <a:cs typeface="+mj-cs"/>
              </a:endParaRPr>
            </a:p>
            <a:p>
              <a:pPr rtl="1"/>
              <a:r>
                <a:rPr lang="ar" sz="1200" b="1">
                  <a:cs typeface="+mj-cs"/>
                </a:rPr>
                <a:t>تقاطع طرق ثلاثي</a:t>
              </a:r>
              <a:endParaRPr lang="en-US" sz="1200" b="1" dirty="0">
                <a:cs typeface="+mj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815228" y="4168049"/>
              <a:ext cx="70851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93942" y="4168049"/>
              <a:ext cx="0" cy="2209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38700" y="3926232"/>
              <a:ext cx="708509" cy="230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/>
              <a:r>
                <a:rPr lang="ar" sz="900" b="1">
                  <a:solidFill>
                    <a:srgbClr val="C00000"/>
                  </a:solidFill>
                  <a:cs typeface="+mj-cs"/>
                </a:rPr>
                <a:t>تقاطع طرق</a:t>
              </a:r>
              <a:endParaRPr lang="en-US" sz="900" b="1" dirty="0">
                <a:solidFill>
                  <a:srgbClr val="C00000"/>
                </a:solidFill>
                <a:cs typeface="+mj-cs"/>
              </a:endParaRP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23304" y="1492438"/>
            <a:ext cx="8127433" cy="510909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ماذا حدث؟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ar" sz="1300" dirty="0">
                <a:cs typeface="+mj-cs"/>
              </a:rPr>
              <a:t>في تمام الساعة 2:45 </a:t>
            </a:r>
            <a:r>
              <a:rPr lang="ar-OM" sz="1300" dirty="0">
                <a:cs typeface="+mj-cs"/>
              </a:rPr>
              <a:t>ظهراً</a:t>
            </a:r>
            <a:r>
              <a:rPr lang="ar" sz="1300" dirty="0">
                <a:cs typeface="+mj-cs"/>
              </a:rPr>
              <a:t> قام سائق لجهاز الحفر بنقل اثنين من الركاب من معسكر أجهزة الحفر إلى موقع أجهزة الحفر، وذلك باستخدام حافلة الطاقم. وفي طريقه إلى موقع أجهزة الحفر، وفي تمام الثالثة </a:t>
            </a:r>
            <a:r>
              <a:rPr lang="ar-OM" sz="1300" dirty="0">
                <a:cs typeface="+mj-cs"/>
              </a:rPr>
              <a:t>ظهراً</a:t>
            </a:r>
            <a:r>
              <a:rPr lang="ar" sz="1300" dirty="0">
                <a:cs typeface="+mj-cs"/>
              </a:rPr>
              <a:t>، تلقي السائق تعليمات باستلام طرد لجهاز الحفر من موقع قريب على طريق إسفلتي. وبعد استلام الطرد، واصل السائق القيادة على طريق </a:t>
            </a:r>
            <a:r>
              <a:rPr lang="ar-OM" sz="1300" dirty="0">
                <a:cs typeface="+mj-cs"/>
              </a:rPr>
              <a:t>ترابيّ</a:t>
            </a:r>
            <a:r>
              <a:rPr lang="ar" sz="1300" dirty="0">
                <a:cs typeface="+mj-cs"/>
              </a:rPr>
              <a:t> ممهد، وكان من المفترض أن </a:t>
            </a:r>
            <a:r>
              <a:rPr lang="ar-OM" sz="1300" dirty="0">
                <a:cs typeface="+mj-cs"/>
              </a:rPr>
              <a:t>ينعطف يميناً </a:t>
            </a:r>
            <a:r>
              <a:rPr lang="ar" sz="1300" dirty="0">
                <a:cs typeface="+mj-cs"/>
              </a:rPr>
              <a:t>عند تقاطع الطرق الثلاثي</a:t>
            </a:r>
            <a:r>
              <a:rPr lang="ar-OM" sz="1300" dirty="0">
                <a:cs typeface="+mj-cs"/>
              </a:rPr>
              <a:t> (على شكل الحرف </a:t>
            </a:r>
            <a:r>
              <a:rPr lang="en-GB" sz="1300" dirty="0">
                <a:cs typeface="+mj-cs"/>
              </a:rPr>
              <a:t>T</a:t>
            </a:r>
            <a:r>
              <a:rPr lang="ar-OM" sz="1300" dirty="0">
                <a:cs typeface="+mj-cs"/>
              </a:rPr>
              <a:t>).</a:t>
            </a:r>
            <a:endParaRPr lang="en-US" sz="13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sz="10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ar" sz="1300" dirty="0">
                <a:cs typeface="+mj-cs"/>
              </a:rPr>
              <a:t>غير أنه </a:t>
            </a:r>
            <a:r>
              <a:rPr lang="ar-OM" sz="1300" dirty="0">
                <a:cs typeface="+mj-cs"/>
              </a:rPr>
              <a:t>في</a:t>
            </a:r>
            <a:r>
              <a:rPr lang="ar" sz="1300" dirty="0">
                <a:cs typeface="+mj-cs"/>
              </a:rPr>
              <a:t> الساعة 3:15</a:t>
            </a:r>
            <a:r>
              <a:rPr lang="ar-OM" sz="1300" dirty="0">
                <a:cs typeface="+mj-cs"/>
              </a:rPr>
              <a:t> </a:t>
            </a:r>
            <a:r>
              <a:rPr lang="ar" sz="1300" dirty="0">
                <a:cs typeface="+mj-cs"/>
              </a:rPr>
              <a:t>مع اقتراب</a:t>
            </a:r>
            <a:r>
              <a:rPr lang="ar-OM" sz="1300" dirty="0">
                <a:cs typeface="+mj-cs"/>
              </a:rPr>
              <a:t>ه </a:t>
            </a:r>
            <a:r>
              <a:rPr lang="ar" sz="1300" dirty="0">
                <a:cs typeface="+mj-cs"/>
              </a:rPr>
              <a:t>من تقاطع الطرق الثلاثي استمر السائق في سيره في اتجاه مباشر بدلًا من </a:t>
            </a:r>
            <a:r>
              <a:rPr lang="ar-OM" sz="1300" dirty="0">
                <a:cs typeface="+mj-cs"/>
              </a:rPr>
              <a:t>الانعطاف إلى</a:t>
            </a:r>
            <a:r>
              <a:rPr lang="ar" sz="1300" dirty="0">
                <a:cs typeface="+mj-cs"/>
              </a:rPr>
              <a:t> </a:t>
            </a:r>
            <a:r>
              <a:rPr lang="ar-OM" sz="1300" dirty="0">
                <a:cs typeface="+mj-cs"/>
              </a:rPr>
              <a:t>ا</a:t>
            </a:r>
            <a:r>
              <a:rPr lang="ar" sz="1300" dirty="0">
                <a:cs typeface="+mj-cs"/>
              </a:rPr>
              <a:t>ليمين، وكان</a:t>
            </a:r>
            <a:r>
              <a:rPr lang="ar-OM" sz="1300" dirty="0">
                <a:cs typeface="+mj-cs"/>
              </a:rPr>
              <a:t>ت</a:t>
            </a:r>
            <a:r>
              <a:rPr lang="ar" sz="1300" dirty="0">
                <a:cs typeface="+mj-cs"/>
              </a:rPr>
              <a:t> سرعته 70 كيلومتر في الساعة، </a:t>
            </a:r>
            <a:r>
              <a:rPr lang="ar-OM" sz="1300" dirty="0">
                <a:cs typeface="+mj-cs"/>
              </a:rPr>
              <a:t>م</a:t>
            </a:r>
            <a:r>
              <a:rPr lang="ar" sz="1300" dirty="0">
                <a:cs typeface="+mj-cs"/>
              </a:rPr>
              <a:t>ما تسبب في تعرض الحافلة لاهتزاز مفاجئ. </a:t>
            </a:r>
            <a:r>
              <a:rPr lang="ar-OM" sz="1300" dirty="0">
                <a:cs typeface="+mj-cs"/>
              </a:rPr>
              <a:t>وقد </a:t>
            </a:r>
            <a:r>
              <a:rPr lang="ar" sz="1300" dirty="0">
                <a:cs typeface="+mj-cs"/>
              </a:rPr>
              <a:t>تمكن السائق من إيقاف الحافلة بأمان</a:t>
            </a:r>
            <a:r>
              <a:rPr lang="ar-OM" sz="1300" dirty="0">
                <a:cs typeface="+mj-cs"/>
              </a:rPr>
              <a:t> إلا أنه</a:t>
            </a:r>
            <a:r>
              <a:rPr lang="ar" sz="1300" dirty="0">
                <a:cs typeface="+mj-cs"/>
              </a:rPr>
              <a:t> أبلغ عن ألم </a:t>
            </a:r>
            <a:r>
              <a:rPr lang="ar-OM" sz="1300" dirty="0">
                <a:cs typeface="+mj-cs"/>
              </a:rPr>
              <a:t>ظهره</a:t>
            </a:r>
            <a:r>
              <a:rPr lang="ar" sz="1300" dirty="0">
                <a:cs typeface="+mj-cs"/>
              </a:rPr>
              <a:t>، </a:t>
            </a:r>
            <a:r>
              <a:rPr lang="ar-OM" sz="1300" dirty="0">
                <a:cs typeface="+mj-cs"/>
              </a:rPr>
              <a:t>نُقل على إثره </a:t>
            </a:r>
            <a:r>
              <a:rPr lang="ar" sz="1300" dirty="0">
                <a:cs typeface="+mj-cs"/>
              </a:rPr>
              <a:t>إلى مستشفى هيما برفقة المسؤول الطبي لجهاز الحفر.</a:t>
            </a:r>
            <a:endParaRPr lang="en-US" sz="13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sz="11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ar" sz="1300" dirty="0">
                <a:cs typeface="+mj-cs"/>
              </a:rPr>
              <a:t>وفقًا للتقييم الطبي، تعرض السائق لإصابة في العمود الفقري. ولم </a:t>
            </a:r>
            <a:r>
              <a:rPr lang="ar-OM" sz="1300" dirty="0">
                <a:cs typeface="+mj-cs"/>
              </a:rPr>
              <a:t>يلحق</a:t>
            </a:r>
            <a:r>
              <a:rPr lang="ar" sz="1300" dirty="0">
                <a:cs typeface="+mj-cs"/>
              </a:rPr>
              <a:t> الركاب أي إصابات، علمًا أن جميع ركاب الحافلة كانوا يرتدون أحزمة الأمان.</a:t>
            </a:r>
            <a:endParaRPr lang="en-US" sz="13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sz="1100" dirty="0"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ما هي أسباب وقوع الحادث / النتائج؟</a:t>
            </a:r>
            <a:endParaRPr kumimoji="0" lang="en-GB" altLang="zh-CN" sz="1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كانت ظروف الطريق </a:t>
            </a:r>
            <a:r>
              <a:rPr lang="ar-OM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الترابيّ الممهّد </a:t>
            </a:r>
            <a:r>
              <a:rPr lang="a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جيدة، </a:t>
            </a:r>
            <a:r>
              <a:rPr lang="ar-OM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إلا أنه لم توضَع </a:t>
            </a:r>
            <a:r>
              <a:rPr lang="a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لافتة في مفترق الطرق الثلاثي لتحذير السائقين. </a:t>
            </a:r>
            <a:endParaRPr lang="en-US" sz="1300" dirty="0"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solidFill>
                  <a:schemeClr val="tx1"/>
                </a:solidFill>
                <a:cs typeface="+mj-cs"/>
              </a:rPr>
              <a:t>لم </a:t>
            </a:r>
            <a:r>
              <a:rPr lang="ar-OM" sz="1300" dirty="0">
                <a:solidFill>
                  <a:schemeClr val="tx1"/>
                </a:solidFill>
                <a:cs typeface="+mj-cs"/>
              </a:rPr>
              <a:t>تكن</a:t>
            </a:r>
            <a:r>
              <a:rPr lang="ar" sz="1300" dirty="0">
                <a:solidFill>
                  <a:schemeClr val="tx1"/>
                </a:solidFill>
                <a:cs typeface="+mj-cs"/>
              </a:rPr>
              <a:t> </a:t>
            </a:r>
            <a:r>
              <a:rPr lang="ar-OM" sz="1300" dirty="0">
                <a:solidFill>
                  <a:schemeClr val="tx1"/>
                </a:solidFill>
                <a:cs typeface="+mj-cs"/>
              </a:rPr>
              <a:t>أ</a:t>
            </a:r>
            <a:r>
              <a:rPr lang="ar" sz="1300" dirty="0">
                <a:solidFill>
                  <a:schemeClr val="tx1"/>
                </a:solidFill>
                <a:cs typeface="+mj-cs"/>
              </a:rPr>
              <a:t>عمدة لافتات الطريق (رغم عدم تعليق اللافتات عليها) </a:t>
            </a:r>
            <a:r>
              <a:rPr lang="ar-OM" sz="1300" dirty="0">
                <a:solidFill>
                  <a:schemeClr val="tx1"/>
                </a:solidFill>
                <a:cs typeface="+mj-cs"/>
              </a:rPr>
              <a:t>كافية ل</a:t>
            </a:r>
            <a:r>
              <a:rPr lang="ar" sz="1300" dirty="0">
                <a:solidFill>
                  <a:schemeClr val="tx1"/>
                </a:solidFill>
                <a:cs typeface="+mj-cs"/>
              </a:rPr>
              <a:t>فهم السائق </a:t>
            </a:r>
            <a:r>
              <a:rPr lang="ar-OM" sz="1300" dirty="0">
                <a:solidFill>
                  <a:schemeClr val="tx1"/>
                </a:solidFill>
                <a:cs typeface="+mj-cs"/>
              </a:rPr>
              <a:t>ب</a:t>
            </a:r>
            <a:r>
              <a:rPr lang="ar" sz="1300" dirty="0">
                <a:solidFill>
                  <a:schemeClr val="tx1"/>
                </a:solidFill>
                <a:cs typeface="+mj-cs"/>
              </a:rPr>
              <a:t>وجود مفترق طرق أمامه. </a:t>
            </a:r>
            <a:endParaRPr lang="en-US" sz="1300" dirty="0">
              <a:solidFill>
                <a:schemeClr val="tx1"/>
              </a:solidFill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kern="1200" dirty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لم يعلم السائق أنه كان في تقاطع طرق ثلاثي نتيجةً لنقص التركيز، ربما بسبب الإرهاق.</a:t>
            </a:r>
            <a:endParaRPr lang="en-US" sz="1300" b="0" dirty="0">
              <a:solidFill>
                <a:schemeClr val="tx1"/>
              </a:solidFill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لم يكن نظام إدارة </a:t>
            </a:r>
            <a:r>
              <a:rPr lang="ar-OM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إرهاق</a:t>
            </a:r>
            <a:r>
              <a:rPr lang="ar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السائقين (DFMS) مفعلًا</a:t>
            </a:r>
            <a:r>
              <a:rPr lang="ar" sz="13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، وبالتالي لم يكن بالإمكان الاستعانة به كدليل على </a:t>
            </a:r>
            <a:r>
              <a:rPr lang="ar-OM" sz="13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إرهاق</a:t>
            </a:r>
            <a:r>
              <a:rPr lang="ar" sz="13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السائق. </a:t>
            </a:r>
            <a:endParaRPr lang="en-US" sz="1300" dirty="0"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100" noProof="0" dirty="0"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الدروس المستفادة من الحادث</a:t>
            </a:r>
            <a:r>
              <a:rPr lang="ar" sz="1300" b="1" dirty="0">
                <a:solidFill>
                  <a:srgbClr val="0070C0"/>
                </a:solidFill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: </a:t>
            </a:r>
            <a:endParaRPr lang="en-US" sz="1300" b="1" dirty="0">
              <a:solidFill>
                <a:srgbClr val="0070C0"/>
              </a:solidFill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1" dirty="0">
              <a:solidFill>
                <a:srgbClr val="0070C0"/>
              </a:solidFill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cs typeface="+mj-cs"/>
              </a:rPr>
              <a:t>لا تتوقع العثور على لافتات على جميع التقاطعات على الطرق </a:t>
            </a:r>
            <a:r>
              <a:rPr lang="ar-OM" sz="1300" dirty="0">
                <a:cs typeface="+mj-cs"/>
              </a:rPr>
              <a:t>الترابيّة</a:t>
            </a:r>
            <a:r>
              <a:rPr lang="ar" sz="1300" dirty="0">
                <a:cs typeface="+mj-cs"/>
              </a:rPr>
              <a:t> الممهدة التي يقل استخدامها.</a:t>
            </a:r>
            <a:endParaRPr lang="en-US" sz="1300" dirty="0"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cs typeface="+mj-cs"/>
              </a:rPr>
              <a:t>يجب التحكم في سرعة المركبة أثناء القيادة على الطرق </a:t>
            </a:r>
            <a:r>
              <a:rPr lang="ar-OM" sz="1300" dirty="0">
                <a:cs typeface="+mj-cs"/>
              </a:rPr>
              <a:t>الترابية </a:t>
            </a:r>
            <a:r>
              <a:rPr lang="ar" sz="1300" dirty="0">
                <a:cs typeface="+mj-cs"/>
              </a:rPr>
              <a:t>تحسبًا لأي طارئ غير متوقع. </a:t>
            </a:r>
            <a:endParaRPr lang="en-US" sz="1300" dirty="0"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cs typeface="+mj-cs"/>
              </a:rPr>
              <a:t>يجب تحديد جميع تقاطعات الطرق الثلاثية في خطة الرحلة قبل التحرك. </a:t>
            </a:r>
            <a:endParaRPr lang="en-US" sz="1300" dirty="0">
              <a:cs typeface="+mj-cs"/>
            </a:endParaRP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ar" sz="1300" dirty="0">
                <a:cs typeface="+mj-cs"/>
              </a:rPr>
              <a:t>يجب مراعاة أن يكون نظام إدارة </a:t>
            </a:r>
            <a:r>
              <a:rPr lang="ar-OM" sz="1300" dirty="0">
                <a:cs typeface="+mj-cs"/>
              </a:rPr>
              <a:t>إرهاق</a:t>
            </a:r>
            <a:r>
              <a:rPr lang="ar" sz="1300" dirty="0">
                <a:cs typeface="+mj-cs"/>
              </a:rPr>
              <a:t> السائق</a:t>
            </a:r>
            <a:r>
              <a:rPr lang="ar-OM" sz="1300" dirty="0">
                <a:cs typeface="+mj-cs"/>
              </a:rPr>
              <a:t>ين</a:t>
            </a:r>
            <a:r>
              <a:rPr lang="ar" sz="1300" dirty="0">
                <a:cs typeface="+mj-cs"/>
              </a:rPr>
              <a:t> واضحًا ومفعلًا في جميع الأوقات، فهذا النظام ضروري للحفاظ </a:t>
            </a:r>
            <a:r>
              <a:rPr lang="ar-OM" sz="1300" dirty="0">
                <a:cs typeface="+mj-cs"/>
              </a:rPr>
              <a:t>على </a:t>
            </a:r>
            <a:r>
              <a:rPr lang="ar" sz="1300" dirty="0">
                <a:cs typeface="+mj-cs"/>
              </a:rPr>
              <a:t>سلامة السائق من </a:t>
            </a:r>
            <a:r>
              <a:rPr lang="ar-OM" sz="1300" dirty="0">
                <a:cs typeface="+mj-cs"/>
              </a:rPr>
              <a:t>مخاطر </a:t>
            </a:r>
            <a:r>
              <a:rPr lang="ar" sz="1300" dirty="0">
                <a:cs typeface="+mj-cs"/>
              </a:rPr>
              <a:t>الإرهاق.</a:t>
            </a:r>
            <a:endParaRPr lang="en-US" sz="1300" dirty="0">
              <a:solidFill>
                <a:schemeClr val="dk1"/>
              </a:solidFill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6104" y="984640"/>
            <a:ext cx="723279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2000" b="1" i="0" u="none" strike="noStrike" kern="1200" cap="none" spc="0" normalizeH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الجمهور المستهدف: </a:t>
            </a:r>
            <a:r>
              <a:rPr lang="ar-EG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عمليات ا</a:t>
            </a:r>
            <a:r>
              <a:rPr lang="a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لحفر واللوجستيات والتشغيل </a:t>
            </a:r>
            <a:r>
              <a:rPr lang="ar-OM" b="1" dirty="0">
                <a:solidFill>
                  <a:srgbClr val="FF0000"/>
                </a:solidFill>
                <a:latin typeface="Calibri" panose="020F0502020204030204"/>
                <a:cs typeface="+mj-cs"/>
              </a:rPr>
              <a:t>والإنشاءات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j-c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 rtlCol="1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OM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التنبيه الثاني للسلامة ب</a:t>
            </a:r>
            <a:r>
              <a:rPr lang="ar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شركة تنمية نفط عمان</a:t>
            </a:r>
            <a:r>
              <a:rPr lang="ar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283" y="6479545"/>
            <a:ext cx="740213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marR="29210" rtl="1"/>
            <a:r>
              <a:rPr lang="ar" sz="1600" b="1">
                <a:solidFill>
                  <a:srgbClr val="FFFF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+mj-cs"/>
              </a:rPr>
              <a:t>يجب أن يكون السائق يقظًا ومنتبهًا أثناء القيادة، وعليه أن يتوقف في مفترق الطرق الثلاثي.</a:t>
            </a:r>
            <a:endParaRPr lang="en-US" sz="1600" b="1" dirty="0">
              <a:solidFill>
                <a:srgbClr val="FFFF00"/>
              </a:solidFill>
              <a:latin typeface="Tahoma" panose="020B0604030504040204" pitchFamily="34" charset="0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12" y="3676963"/>
            <a:ext cx="3344730" cy="2380429"/>
          </a:xfrm>
          <a:prstGeom prst="rect">
            <a:avLst/>
          </a:prstGeom>
        </p:spPr>
      </p:pic>
      <p:sp>
        <p:nvSpPr>
          <p:cNvPr id="7" name="Freeform 132"/>
          <p:cNvSpPr/>
          <p:nvPr/>
        </p:nvSpPr>
        <p:spPr bwMode="auto">
          <a:xfrm>
            <a:off x="2807816" y="5294521"/>
            <a:ext cx="495496" cy="547648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 rtlCol="1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grpSp>
        <p:nvGrpSpPr>
          <p:cNvPr id="9" name="Group 131"/>
          <p:cNvGrpSpPr/>
          <p:nvPr/>
        </p:nvGrpSpPr>
        <p:grpSpPr bwMode="auto">
          <a:xfrm>
            <a:off x="2717557" y="2900514"/>
            <a:ext cx="495496" cy="463861"/>
            <a:chOff x="3504" y="544"/>
            <a:chExt cx="2287" cy="1855"/>
          </a:xfrm>
        </p:grpSpPr>
        <p:sp>
          <p:nvSpPr>
            <p:cNvPr id="1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  <p:sp>
          <p:nvSpPr>
            <p:cNvPr id="11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5109" y="630421"/>
            <a:ext cx="1162695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 16  يناير 2025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الحادثة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: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إصابة مضيعة للوقت#01 (1174063) 	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إصابة في الظهر بسبب حادث مركبة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 </a:t>
            </a:r>
            <a:r>
              <a:rPr lang="en-GB" sz="1200" b="1" i="0" u="none" strike="noStrike" kern="1200" cap="none" spc="0" normalizeH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D4P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	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النشاط: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قيادة غير روتينية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6" b="72451" l="41250" r="59479">
                        <a14:foregroundMark x1="45052" y1="32647" x2="45052" y2="35686"/>
                        <a14:foregroundMark x1="54219" y1="33725" x2="54219" y2="33725"/>
                        <a14:foregroundMark x1="54219" y1="33235" x2="54219" y2="33235"/>
                        <a14:foregroundMark x1="54219" y1="33235" x2="54219" y2="33235"/>
                        <a14:foregroundMark x1="54219" y1="33235" x2="54219" y2="33235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7448" y1="29706" x2="47448" y2="29706"/>
                        <a14:foregroundMark x1="42240" y1="40490" x2="43385" y2="32549"/>
                        <a14:foregroundMark x1="43385" y1="32549" x2="46927" y2="29706"/>
                        <a14:foregroundMark x1="46927" y1="29706" x2="50573" y2="29608"/>
                        <a14:foregroundMark x1="50573" y1="29608" x2="55677" y2="30686"/>
                        <a14:foregroundMark x1="55677" y1="30686" x2="58229" y2="37451"/>
                        <a14:foregroundMark x1="58229" y1="37451" x2="59323" y2="52451"/>
                        <a14:foregroundMark x1="59323" y1="52451" x2="58646" y2="67745"/>
                        <a14:foregroundMark x1="58646" y1="67745" x2="54844" y2="70294"/>
                        <a14:foregroundMark x1="54844" y1="70294" x2="50990" y2="68039"/>
                        <a14:foregroundMark x1="50990" y1="68039" x2="47083" y2="68333"/>
                        <a14:foregroundMark x1="47083" y1="68333" x2="43802" y2="71275"/>
                        <a14:foregroundMark x1="43802" y1="71275" x2="41302" y2="66176"/>
                        <a14:foregroundMark x1="41302" y1="66176" x2="41979" y2="40784"/>
                        <a14:foregroundMark x1="43698" y1="31078" x2="43698" y2="31078"/>
                        <a14:foregroundMark x1="43698" y1="30588" x2="43698" y2="30588"/>
                        <a14:foregroundMark x1="43281" y1="30392" x2="43281" y2="30392"/>
                        <a14:foregroundMark x1="43073" y1="31373" x2="43073" y2="31373"/>
                        <a14:foregroundMark x1="43073" y1="31373" x2="43073" y2="31373"/>
                        <a14:foregroundMark x1="45104" y1="30000" x2="45104" y2="30000"/>
                        <a14:foregroundMark x1="44948" y1="30000" x2="44948" y2="30000"/>
                        <a14:foregroundMark x1="44896" y1="30000" x2="44896" y2="30000"/>
                        <a14:foregroundMark x1="44688" y1="29706" x2="42552" y2="33431"/>
                        <a14:foregroundMark x1="44635" y1="29706" x2="48854" y2="28725"/>
                        <a14:foregroundMark x1="48854" y1="28725" x2="56563" y2="29608"/>
                        <a14:foregroundMark x1="56563" y1="29608" x2="58490" y2="35588"/>
                        <a14:foregroundMark x1="58490" y1="35588" x2="59479" y2="57843"/>
                        <a14:foregroundMark x1="59479" y1="57843" x2="56458" y2="61373"/>
                        <a14:backgroundMark x1="41146" y1="28137" x2="41146" y2="35686"/>
                        <a14:backgroundMark x1="41146" y1="35686" x2="42341" y2="33104"/>
                        <a14:backgroundMark x1="59856" y1="34186" x2="59844" y2="34412"/>
                        <a14:backgroundMark x1="59638" y1="38379" x2="59819" y2="34896"/>
                        <a14:backgroundMark x1="57284" y1="28867" x2="57083" y2="28431"/>
                        <a14:backgroundMark x1="59844" y1="34412" x2="59244" y2="33112"/>
                        <a14:backgroundMark x1="43529" y1="28349" x2="40885" y2="28333"/>
                        <a14:backgroundMark x1="45058" y1="28358" x2="43813" y2="28350"/>
                        <a14:backgroundMark x1="76042" y1="41471" x2="76042" y2="41471"/>
                      </a14:backgroundRemoval>
                    </a14:imgEffect>
                  </a14:imgLayer>
                </a14:imgProps>
              </a:ext>
            </a:extLst>
          </a:blip>
          <a:srcRect l="41111" t="28301" r="40347" b="22549"/>
          <a:stretch>
            <a:fillRect/>
          </a:stretch>
        </p:blipFill>
        <p:spPr>
          <a:xfrm>
            <a:off x="1605458" y="4904396"/>
            <a:ext cx="720702" cy="110198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3314" y="4747121"/>
            <a:ext cx="720488" cy="739447"/>
            <a:chOff x="8990935" y="5102722"/>
            <a:chExt cx="720488" cy="739447"/>
          </a:xfrm>
        </p:grpSpPr>
        <p:sp>
          <p:nvSpPr>
            <p:cNvPr id="36" name="Rectangle 35"/>
            <p:cNvSpPr/>
            <p:nvPr/>
          </p:nvSpPr>
          <p:spPr>
            <a:xfrm>
              <a:off x="9036050" y="5305424"/>
              <a:ext cx="641350" cy="33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1"/>
              <a:endParaRPr lang="en-US" dirty="0">
                <a:cs typeface="+mj-cs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9804" b="60686" l="73802" r="84740">
                          <a14:foregroundMark x1="77188" y1="40980" x2="74115" y2="47353"/>
                          <a14:foregroundMark x1="74115" y1="47353" x2="74375" y2="55000"/>
                          <a14:foregroundMark x1="74375" y1="55000" x2="77344" y2="60392"/>
                          <a14:foregroundMark x1="77344" y1="60392" x2="81354" y2="60882"/>
                          <a14:foregroundMark x1="81354" y1="60882" x2="84479" y2="55294"/>
                          <a14:foregroundMark x1="84479" y1="55294" x2="85417" y2="48137"/>
                          <a14:foregroundMark x1="85417" y1="48137" x2="82969" y2="41667"/>
                          <a14:foregroundMark x1="82969" y1="41667" x2="79063" y2="39020"/>
                          <a14:foregroundMark x1="79063" y1="39020" x2="75365" y2="43235"/>
                          <a14:foregroundMark x1="75365" y1="43235" x2="74010" y2="46176"/>
                          <a14:foregroundMark x1="79063" y1="39804" x2="79063" y2="39804"/>
                          <a14:foregroundMark x1="80469" y1="50980" x2="80469" y2="50980"/>
                          <a14:foregroundMark x1="84063" y1="47451" x2="84063" y2="47451"/>
                          <a14:foregroundMark x1="84740" y1="47059" x2="84740" y2="47059"/>
                          <a14:foregroundMark x1="80573" y1="60686" x2="80573" y2="60686"/>
                          <a14:foregroundMark x1="83333" y1="48333" x2="83333" y2="48333"/>
                        </a14:backgroundRemoval>
                      </a14:imgEffect>
                    </a14:imgLayer>
                  </a14:imgProps>
                </a:ext>
              </a:extLst>
            </a:blip>
            <a:srcRect l="73726" t="39030" r="14799" b="38801"/>
            <a:stretch>
              <a:fillRect/>
            </a:stretch>
          </p:blipFill>
          <p:spPr>
            <a:xfrm>
              <a:off x="8990935" y="5102722"/>
              <a:ext cx="720488" cy="739447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255944" y="5486568"/>
            <a:ext cx="10152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endParaRPr lang="en-US" sz="900" b="1" dirty="0">
              <a:solidFill>
                <a:srgbClr val="002060"/>
              </a:solidFill>
              <a:cs typeface="+mj-cs"/>
            </a:endParaRPr>
          </a:p>
          <a:p>
            <a:pPr rtl="1"/>
            <a:r>
              <a:rPr lang="ar" sz="900" b="1" dirty="0">
                <a:solidFill>
                  <a:srgbClr val="002060"/>
                </a:solidFill>
                <a:cs typeface="+mj-cs"/>
              </a:rPr>
              <a:t>مفترق طرق </a:t>
            </a:r>
            <a:r>
              <a:rPr lang="ar-EG" sz="900" b="1" dirty="0">
                <a:solidFill>
                  <a:srgbClr val="002060"/>
                </a:solidFill>
                <a:cs typeface="+mj-cs"/>
              </a:rPr>
              <a:t>ث</a:t>
            </a:r>
            <a:r>
              <a:rPr lang="ar" sz="900" b="1" dirty="0">
                <a:solidFill>
                  <a:srgbClr val="002060"/>
                </a:solidFill>
                <a:cs typeface="+mj-cs"/>
              </a:rPr>
              <a:t>لاثي!</a:t>
            </a:r>
            <a:endParaRPr lang="en-US" sz="900" b="1" dirty="0">
              <a:solidFill>
                <a:srgbClr val="00206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 rtlCol="1">
            <a:normAutofit fontScale="90000"/>
          </a:bodyPr>
          <a:lstStyle/>
          <a:p>
            <a:pPr algn="ctr" rtl="1"/>
            <a:r>
              <a:rPr lang="ar" sz="2800" b="1">
                <a:solidFill>
                  <a:srgbClr val="00B050"/>
                </a:solidFill>
                <a:ea typeface="MS PGothic" panose="020B0600070205080204" pitchFamily="34" charset="-128"/>
              </a:rPr>
              <a:t>التعلّم الفعال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7485" y="1022338"/>
            <a:ext cx="10928195" cy="30777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" sz="1400" b="1" dirty="0">
                <a:latin typeface="Tahoma" panose="020B0604030504040204" pitchFamily="34" charset="0"/>
              </a:rPr>
              <a:t>لضمان الاستفادة من هذا الحادث في مواقع العمل، يجب الإجابة </a:t>
            </a:r>
            <a:r>
              <a:rPr lang="ar-OM" sz="1400" b="1" dirty="0">
                <a:latin typeface="Tahoma" panose="020B0604030504040204" pitchFamily="34" charset="0"/>
              </a:rPr>
              <a:t>عن</a:t>
            </a:r>
            <a:r>
              <a:rPr lang="ar" sz="1400" b="1" dirty="0">
                <a:latin typeface="Tahoma" panose="020B0604030504040204" pitchFamily="34" charset="0"/>
              </a:rPr>
              <a:t> الأسئلة التالية:</a:t>
            </a:r>
            <a:endParaRPr lang="en-US" sz="1400" b="1" dirty="0"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148" y="1680481"/>
            <a:ext cx="11134492" cy="3908762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-OM" b="1" noProof="0" dirty="0">
                <a:solidFill>
                  <a:srgbClr val="0000FF"/>
                </a:solidFill>
              </a:rPr>
              <a:t>كيف</a:t>
            </a:r>
            <a:r>
              <a:rPr lang="ar-OM" b="1" noProof="0" dirty="0"/>
              <a:t> يمكن تطبيق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الدروس المستفادة</a:t>
            </a:r>
            <a:r>
              <a:rPr b="1" dirty="0"/>
              <a:t> </a:t>
            </a:r>
            <a:r>
              <a:rPr lang="ar-OM" b="1" noProof="0" dirty="0"/>
              <a:t>في الموقع</a:t>
            </a:r>
            <a:r>
              <a:rPr b="1" dirty="0"/>
              <a:t>؟ </a:t>
            </a:r>
            <a:endParaRPr lang="en-US" b="1" dirty="0">
              <a:latin typeface="Tahoma" panose="020B0604030504040204" pitchFamily="34" charset="0"/>
            </a:endParaRPr>
          </a:p>
          <a:p>
            <a:pPr marL="342900" indent="-342900" rtl="1">
              <a:defRPr/>
            </a:pPr>
            <a:endParaRPr lang="en-US" b="1" dirty="0">
              <a:latin typeface="Tahoma" panose="020B060403050404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-OM" sz="1600" dirty="0">
                <a:latin typeface="Calibri" panose="020F0502020204030204" pitchFamily="34" charset="0"/>
              </a:rPr>
              <a:t>يجب</a:t>
            </a:r>
            <a:r>
              <a:rPr lang="ar" sz="1600" dirty="0">
                <a:latin typeface="Calibri" panose="020F0502020204030204" pitchFamily="34" charset="0"/>
              </a:rPr>
              <a:t> التأكد من تفعيل نظام إدارة </a:t>
            </a:r>
            <a:r>
              <a:rPr lang="ar-OM" sz="1600" dirty="0">
                <a:latin typeface="Calibri" panose="020F0502020204030204" pitchFamily="34" charset="0"/>
              </a:rPr>
              <a:t>إرهاق السائقين </a:t>
            </a:r>
            <a:r>
              <a:rPr lang="ar" sz="1600" dirty="0">
                <a:latin typeface="Calibri" panose="020F0502020204030204" pitchFamily="34" charset="0"/>
              </a:rPr>
              <a:t>في جميع المركبات. 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latin typeface="Calibri" panose="020F0502020204030204" pitchFamily="34" charset="0"/>
              </a:rPr>
              <a:t>يجب التحقق من تثبيت لافتات الطريق أثناء مسوحات الطرق.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-OM" sz="1600" noProof="0" dirty="0"/>
              <a:t>يجب تنفيذ إجراءات رقابية لتحسين وعي السائقين والتأكد من يقظتهم وتركيزهم أثناء القيادة، خاصةً في المناطق المجاورة لتقاطعات الطرق الثلاثية</a:t>
            </a:r>
            <a:r>
              <a:rPr sz="1600" dirty="0"/>
              <a:t>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b="1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marL="342900" indent="-342900" rtl="1">
              <a:defRPr/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1">
              <a:defRPr/>
            </a:pPr>
            <a:endParaRPr lang="en-US" sz="1600" b="1" dirty="0">
              <a:solidFill>
                <a:srgbClr val="0033CC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rtl="1">
              <a:defRPr/>
            </a:pPr>
            <a:r>
              <a:rPr lang="ar-OM" b="1" noProof="0" dirty="0">
                <a:solidFill>
                  <a:srgbClr val="0000FF"/>
                </a:solidFill>
              </a:rPr>
              <a:t>كيف</a:t>
            </a:r>
            <a:r>
              <a:rPr b="1" dirty="0"/>
              <a:t>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</a:rPr>
              <a:t>يمكن</a:t>
            </a:r>
            <a:r>
              <a:rPr b="1" dirty="0"/>
              <a:t> </a:t>
            </a:r>
            <a:r>
              <a:rPr lang="ar-OM" b="1" noProof="0" dirty="0"/>
              <a:t>التأكد من اتباع الإجراءات المحددة</a:t>
            </a:r>
            <a:r>
              <a:rPr b="1" dirty="0"/>
              <a:t>؟ </a:t>
            </a:r>
            <a:endParaRPr lang="en-US" sz="1600" b="1" dirty="0">
              <a:latin typeface="Tahoma" panose="020B060403050404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latin typeface="Calibri" panose="020F0502020204030204" pitchFamily="34" charset="0"/>
              </a:rPr>
              <a:t>تنفيذ برنامج تقييم السائقين بفعالية. 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latin typeface="Calibri" panose="020F0502020204030204" pitchFamily="34" charset="0"/>
              </a:rPr>
              <a:t>يجب تضمين الدروس المستفادة من الحادث في برنامج التحقق الذاتي للإدارة.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-OM" sz="1600" dirty="0">
                <a:latin typeface="Calibri" panose="020F0502020204030204" pitchFamily="34" charset="0"/>
              </a:rPr>
              <a:t>يجب</a:t>
            </a:r>
            <a:r>
              <a:rPr lang="ar" sz="1600" dirty="0">
                <a:latin typeface="Calibri" panose="020F0502020204030204" pitchFamily="34" charset="0"/>
              </a:rPr>
              <a:t> التشديد على أهمية سلوك السائق في المناطق القريبة من تقاطعات الطرق الثلاثية.</a:t>
            </a:r>
            <a:endParaRPr lang="en-US" sz="1600" dirty="0">
              <a:latin typeface="Calibri" panose="020F0502020204030204" pitchFamily="34" charset="0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0346" y="589760"/>
            <a:ext cx="1162695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التاريخ: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16  يناير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2025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       </a:t>
            </a:r>
            <a:r>
              <a:rPr lang="ar-OM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الحادثة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إصابة في الظهر بسبب حادث مركبة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النمط: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الشدة المحتملة: </a:t>
            </a:r>
            <a:r>
              <a:rPr lang="en-GB" sz="1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D3P</a:t>
            </a:r>
            <a:endParaRPr kumimoji="0" lang="ar-OM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46679-96C0-4916-BDB8-C7BC335C0D67}"/>
              </a:ext>
            </a:extLst>
          </p:cNvPr>
          <p:cNvSpPr txBox="1"/>
          <p:nvPr/>
        </p:nvSpPr>
        <p:spPr>
          <a:xfrm>
            <a:off x="3371572" y="6438572"/>
            <a:ext cx="524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/>
              <a:t>سري – يحظر تداوله خارج نطاق الشركة والمتعاقدين معها</a:t>
            </a:r>
            <a:endParaRPr lang="en-US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92916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RIG-128-Site, RIG128</DisplayName>
        <AccountId>18773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F15315-2A2C-4731-8E39-AB16A16947D4}"/>
</file>

<file path=customXml/itemProps2.xml><?xml version="1.0" encoding="utf-8"?>
<ds:datastoreItem xmlns:ds="http://schemas.openxmlformats.org/officeDocument/2006/customXml" ds:itemID="{5643A46C-72B3-4012-8CB2-E0E23D8B71D1}">
  <ds:schemaRefs/>
</ds:datastoreItem>
</file>

<file path=customXml/itemProps3.xml><?xml version="1.0" encoding="utf-8"?>
<ds:datastoreItem xmlns:ds="http://schemas.openxmlformats.org/officeDocument/2006/customXml" ds:itemID="{ECEB1FCF-0E89-482E-A62E-598FF58845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473</TotalTime>
  <Words>742</Words>
  <Application>Microsoft Office PowerPoint</Application>
  <PresentationFormat>Widescreen</PresentationFormat>
  <Paragraphs>67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PowerPoint Presentation</vt:lpstr>
      <vt:lpstr>التعلّم الفعال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Alert_MVI_LTI#01_Jan 2025-AR</dc:title>
  <dc:creator>nazar@umsoman.com</dc:creator>
  <cp:lastModifiedBy>Rawahi, Ahmed MSE34</cp:lastModifiedBy>
  <cp:revision>829</cp:revision>
  <cp:lastPrinted>2025-01-08T08:46:00Z</cp:lastPrinted>
  <dcterms:created xsi:type="dcterms:W3CDTF">2018-09-24T07:27:00Z</dcterms:created>
  <dcterms:modified xsi:type="dcterms:W3CDTF">2025-03-25T10:39:07Z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ECC24239C9684459A541ACFB61B52BBE_13</vt:lpwstr>
  </property>
  <property fmtid="{D5CDD505-2E9C-101B-9397-08002B2CF9AE}" pid="4" name="KSOProductBuildVer">
    <vt:lpwstr>1033-12.2.0.19805</vt:lpwstr>
  </property>
  <property fmtid="{D5CDD505-2E9C-101B-9397-08002B2CF9AE}" pid="5" name="MediaServiceImageTags">
    <vt:lpwstr/>
  </property>
</Properties>
</file>