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147482452" r:id="rId5"/>
    <p:sldId id="35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EF5965-7C91-1432-FD05-DF42F418AFB1}" name="Rashid Al Gharibi" initials="RA" userId="S::rashid.algharibi@shaleem.co::0e4ca820-9deb-44f6-abf5-da3eb08446a9" providerId="AD"/>
  <p188:author id="{E9A3B76B-E886-630D-7167-6D6F47492107}" name="Dohani, Saud UWN5" initials="DSU" userId="S::Saud.Dohani@pdo.co.om::76361e99-5d33-41fc-8390-9b26defd3717" providerId="AD"/>
  <p188:author id="{DDC630C6-0AB5-B2C9-FB07-6ABFA395E3A3}" name="AbduAlraheem Al-Ghailani" initials="AAG" userId="S::abdualraheem.alghailani@shaleem.co::fc589ed9-3398-458a-bde7-9a12694ec7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  <p:cmAuthor id="2" name="Shaleem HSE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3CF"/>
    <a:srgbClr val="EBF1E9"/>
    <a:srgbClr val="00B050"/>
    <a:srgbClr val="16942A"/>
    <a:srgbClr val="0000FF"/>
    <a:srgbClr val="FFC715"/>
    <a:srgbClr val="24A316"/>
    <a:srgbClr val="FFCB25"/>
    <a:srgbClr val="FFFC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7001" autoAdjust="0"/>
    <p:restoredTop sz="96247" autoAdjust="0"/>
  </p:normalViewPr>
  <p:slideViewPr>
    <p:cSldViewPr snapToGrid="0" snapToObjects="1">
      <p:cViewPr varScale="1">
        <p:scale>
          <a:sx n="108" d="100"/>
          <a:sy n="108" d="100"/>
        </p:scale>
        <p:origin x="1272" y="114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bett, Neil MSE32" userId="0adb255b-af8b-4511-851e-0ee4c08861d8" providerId="ADAL" clId="{93018424-CC4C-4F6F-9212-2794FF107E11}"/>
    <pc:docChg chg="delSld modSld">
      <pc:chgData name="Corbett, Neil MSE32" userId="0adb255b-af8b-4511-851e-0ee4c08861d8" providerId="ADAL" clId="{93018424-CC4C-4F6F-9212-2794FF107E11}" dt="2025-02-20T03:59:57.092" v="3" actId="20577"/>
      <pc:docMkLst>
        <pc:docMk/>
      </pc:docMkLst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0" sldId="282"/>
        </pc:sldMkLst>
      </pc:sldChg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2198497549" sldId="331"/>
        </pc:sldMkLst>
      </pc:sldChg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0" sldId="16670532"/>
        </pc:sldMkLst>
      </pc:sldChg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0" sldId="16776105"/>
        </pc:sldMkLst>
      </pc:sldChg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3493486333" sldId="2147376990"/>
        </pc:sldMkLst>
      </pc:sldChg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0" sldId="2147376998"/>
        </pc:sldMkLst>
      </pc:sldChg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0" sldId="2147377001"/>
        </pc:sldMkLst>
      </pc:sldChg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0" sldId="2147377007"/>
        </pc:sldMkLst>
      </pc:sldChg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118973418" sldId="2147377015"/>
        </pc:sldMkLst>
      </pc:sldChg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16793184" sldId="2147377016"/>
        </pc:sldMkLst>
      </pc:sldChg>
      <pc:sldChg chg="modSp mod">
        <pc:chgData name="Corbett, Neil MSE32" userId="0adb255b-af8b-4511-851e-0ee4c08861d8" providerId="ADAL" clId="{93018424-CC4C-4F6F-9212-2794FF107E11}" dt="2025-02-20T03:59:57.092" v="3" actId="20577"/>
        <pc:sldMkLst>
          <pc:docMk/>
          <pc:sldMk cId="3616206955" sldId="2147482452"/>
        </pc:sldMkLst>
        <pc:spChg chg="mod">
          <ac:chgData name="Corbett, Neil MSE32" userId="0adb255b-af8b-4511-851e-0ee4c08861d8" providerId="ADAL" clId="{93018424-CC4C-4F6F-9212-2794FF107E11}" dt="2025-02-20T03:59:57.092" v="3" actId="20577"/>
          <ac:spMkLst>
            <pc:docMk/>
            <pc:sldMk cId="3616206955" sldId="2147482452"/>
            <ac:spMk id="38" creationId="{0769B0E3-7A3D-AC0A-24EB-DF388CD04449}"/>
          </ac:spMkLst>
        </pc:spChg>
      </pc:sldChg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3746235365" sldId="2147482454"/>
        </pc:sldMkLst>
      </pc:sldChg>
      <pc:sldChg chg="del">
        <pc:chgData name="Corbett, Neil MSE32" userId="0adb255b-af8b-4511-851e-0ee4c08861d8" providerId="ADAL" clId="{93018424-CC4C-4F6F-9212-2794FF107E11}" dt="2025-02-20T03:59:35.136" v="0" actId="47"/>
        <pc:sldMkLst>
          <pc:docMk/>
          <pc:sldMk cId="2763627262" sldId="21474824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25/03/2025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4993061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point you want to get across</a:t>
            </a: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pPr defTabSz="93177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F88714CE-FB4E-4316-BED5-DE0DF6B1D8E5}" type="slidenum">
              <a:rPr lang="en-US">
                <a:solidFill>
                  <a:prstClr val="black"/>
                </a:solidFill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4"/>
              </a:spcBef>
              <a:spcAft>
                <a:spcPts val="204"/>
              </a:spcAft>
            </a:pPr>
            <a:r>
              <a:rPr lang="en-US" sz="1800" dirty="0">
                <a:solidFill>
                  <a:srgbClr val="000000"/>
                </a:solidFill>
              </a:rPr>
              <a:t>Guideline for Effective Learning &amp; Sustainability</a:t>
            </a:r>
            <a:endParaRPr lang="en-US" sz="1800" dirty="0"/>
          </a:p>
          <a:p>
            <a:pPr>
              <a:lnSpc>
                <a:spcPct val="107000"/>
              </a:lnSpc>
              <a:spcBef>
                <a:spcPts val="204"/>
              </a:spcBef>
              <a:spcAft>
                <a:spcPts val="204"/>
              </a:spcAft>
            </a:pPr>
            <a:r>
              <a:rPr lang="en-US" sz="1800" dirty="0"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</a:rPr>
              <a:t>Can be</a:t>
            </a:r>
            <a:r>
              <a:rPr lang="en-US" sz="1800" dirty="0"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</a:rPr>
              <a:t>replicated</a:t>
            </a:r>
            <a:r>
              <a:rPr lang="en-US" sz="1800" dirty="0"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</a:rPr>
              <a:t>across</a:t>
            </a:r>
            <a:r>
              <a:rPr lang="en-US" sz="1800" dirty="0"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</a:rPr>
              <a:t>similar</a:t>
            </a:r>
            <a:r>
              <a:rPr lang="en-US" sz="1800" dirty="0"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</a:rPr>
              <a:t>contractor</a:t>
            </a:r>
            <a:r>
              <a:rPr lang="en-US" sz="1800" dirty="0"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</a:rPr>
              <a:t>activities</a:t>
            </a:r>
            <a:endParaRPr lang="en-US" sz="1800" dirty="0"/>
          </a:p>
          <a:p>
            <a:pPr>
              <a:lnSpc>
                <a:spcPct val="107000"/>
              </a:lnSpc>
              <a:spcBef>
                <a:spcPts val="204"/>
              </a:spcBef>
              <a:spcAft>
                <a:spcPts val="204"/>
              </a:spcAft>
            </a:pPr>
            <a:r>
              <a:rPr lang="en-US" sz="1800" dirty="0"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</a:rPr>
              <a:t>Shall be SMART- Specific ,Measurable , Achievable ,Realistic &amp; Timebound</a:t>
            </a:r>
            <a:endParaRPr lang="en-US" sz="1800" dirty="0"/>
          </a:p>
          <a:p>
            <a:pPr>
              <a:lnSpc>
                <a:spcPct val="107000"/>
              </a:lnSpc>
              <a:spcBef>
                <a:spcPts val="204"/>
              </a:spcBef>
              <a:spcAft>
                <a:spcPts val="204"/>
              </a:spcAft>
            </a:pPr>
            <a:r>
              <a:rPr lang="en-US" sz="1800" dirty="0"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</a:rPr>
              <a:t>Can be</a:t>
            </a:r>
            <a:r>
              <a:rPr lang="en-US" sz="1800" dirty="0"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</a:rPr>
              <a:t>implemented</a:t>
            </a:r>
            <a:r>
              <a:rPr lang="en-US" sz="1800" dirty="0"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</a:rPr>
              <a:t>in</a:t>
            </a:r>
            <a:r>
              <a:rPr lang="en-US" sz="1800" dirty="0"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</a:rPr>
              <a:t>a months' time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en-US" sz="1800" dirty="0"/>
          </a:p>
          <a:p>
            <a:pPr>
              <a:lnSpc>
                <a:spcPct val="107000"/>
              </a:lnSpc>
              <a:spcAft>
                <a:spcPts val="815"/>
              </a:spcAft>
            </a:pPr>
            <a:r>
              <a:rPr lang="en-US" sz="1800" dirty="0">
                <a:solidFill>
                  <a:srgbClr val="4E586A"/>
                </a:solidFill>
                <a:latin typeface="Segoe UI" panose="020B0502040204020203" pitchFamily="34" charset="0"/>
              </a:rPr>
              <a:t> </a:t>
            </a:r>
            <a:endParaRPr lang="en-US" sz="1800" dirty="0"/>
          </a:p>
          <a:p>
            <a:pPr>
              <a:lnSpc>
                <a:spcPct val="107000"/>
              </a:lnSpc>
              <a:spcAft>
                <a:spcPts val="815"/>
              </a:spcAft>
            </a:pPr>
            <a:r>
              <a:rPr lang="en-US" sz="1800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4246384-F663-B764-1A3B-161A0E65A8C7}"/>
              </a:ext>
            </a:extLst>
          </p:cNvPr>
          <p:cNvGrpSpPr/>
          <p:nvPr/>
        </p:nvGrpSpPr>
        <p:grpSpPr>
          <a:xfrm>
            <a:off x="8725576" y="1193230"/>
            <a:ext cx="3322887" cy="2401364"/>
            <a:chOff x="3467775" y="3262674"/>
            <a:chExt cx="3322887" cy="24013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FBF097-8FD4-EECA-1EDD-CEDFC4DAD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33" t="5266" r="9501" b="22351"/>
            <a:stretch/>
          </p:blipFill>
          <p:spPr>
            <a:xfrm>
              <a:off x="3467775" y="3262674"/>
              <a:ext cx="3322887" cy="2401364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15D5F2-E74C-6C79-5CF4-3F3A67D7432C}"/>
                </a:ext>
              </a:extLst>
            </p:cNvPr>
            <p:cNvCxnSpPr>
              <a:cxnSpLocks/>
            </p:cNvCxnSpPr>
            <p:nvPr/>
          </p:nvCxnSpPr>
          <p:spPr>
            <a:xfrm>
              <a:off x="5751576" y="4313282"/>
              <a:ext cx="94375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BD1E2E-77CE-85DC-3FD5-6725B1CFF552}"/>
                </a:ext>
              </a:extLst>
            </p:cNvPr>
            <p:cNvSpPr txBox="1"/>
            <p:nvPr/>
          </p:nvSpPr>
          <p:spPr>
            <a:xfrm>
              <a:off x="5686200" y="3891050"/>
              <a:ext cx="10152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Rig Direction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89E367-0B20-E472-573F-0CA5C16FF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706" b="72451" l="41250" r="59479">
                          <a14:foregroundMark x1="45052" y1="32647" x2="45052" y2="35686"/>
                          <a14:foregroundMark x1="54219" y1="33725" x2="54219" y2="33725"/>
                          <a14:foregroundMark x1="54219" y1="33235" x2="54219" y2="33235"/>
                          <a14:foregroundMark x1="54219" y1="33235" x2="54219" y2="33235"/>
                          <a14:foregroundMark x1="54219" y1="33235" x2="54219" y2="33235"/>
                          <a14:foregroundMark x1="47448" y1="29706" x2="47448" y2="29706"/>
                          <a14:foregroundMark x1="47448" y1="29706" x2="47448" y2="29706"/>
                          <a14:foregroundMark x1="47448" y1="29706" x2="47448" y2="29706"/>
                          <a14:foregroundMark x1="47448" y1="29706" x2="47448" y2="29706"/>
                          <a14:foregroundMark x1="47448" y1="29706" x2="47448" y2="29706"/>
                          <a14:foregroundMark x1="47448" y1="29706" x2="47448" y2="29706"/>
                          <a14:foregroundMark x1="42240" y1="40490" x2="43385" y2="32549"/>
                          <a14:foregroundMark x1="43385" y1="32549" x2="46927" y2="29706"/>
                          <a14:foregroundMark x1="46927" y1="29706" x2="50573" y2="29608"/>
                          <a14:foregroundMark x1="50573" y1="29608" x2="55677" y2="30686"/>
                          <a14:foregroundMark x1="55677" y1="30686" x2="58229" y2="37451"/>
                          <a14:foregroundMark x1="58229" y1="37451" x2="59323" y2="52451"/>
                          <a14:foregroundMark x1="59323" y1="52451" x2="58646" y2="67745"/>
                          <a14:foregroundMark x1="58646" y1="67745" x2="54844" y2="70294"/>
                          <a14:foregroundMark x1="54844" y1="70294" x2="50990" y2="68039"/>
                          <a14:foregroundMark x1="50990" y1="68039" x2="47083" y2="68333"/>
                          <a14:foregroundMark x1="47083" y1="68333" x2="43802" y2="71275"/>
                          <a14:foregroundMark x1="43802" y1="71275" x2="41302" y2="66176"/>
                          <a14:foregroundMark x1="41302" y1="66176" x2="41979" y2="40784"/>
                          <a14:foregroundMark x1="43698" y1="31078" x2="43698" y2="31078"/>
                          <a14:foregroundMark x1="43698" y1="30588" x2="43698" y2="30588"/>
                          <a14:foregroundMark x1="43281" y1="30392" x2="43281" y2="30392"/>
                          <a14:foregroundMark x1="43073" y1="31373" x2="43073" y2="31373"/>
                          <a14:foregroundMark x1="43073" y1="31373" x2="43073" y2="31373"/>
                          <a14:foregroundMark x1="45104" y1="30000" x2="45104" y2="30000"/>
                          <a14:foregroundMark x1="44948" y1="30000" x2="44948" y2="30000"/>
                          <a14:foregroundMark x1="44896" y1="30000" x2="44896" y2="30000"/>
                          <a14:foregroundMark x1="44688" y1="29706" x2="42552" y2="33431"/>
                          <a14:foregroundMark x1="44635" y1="29706" x2="48854" y2="28725"/>
                          <a14:foregroundMark x1="48854" y1="28725" x2="56563" y2="29608"/>
                          <a14:foregroundMark x1="56563" y1="29608" x2="58490" y2="35588"/>
                          <a14:foregroundMark x1="58490" y1="35588" x2="59479" y2="57843"/>
                          <a14:foregroundMark x1="59479" y1="57843" x2="56458" y2="61373"/>
                          <a14:backgroundMark x1="41146" y1="28137" x2="41146" y2="35686"/>
                          <a14:backgroundMark x1="41146" y1="35686" x2="42341" y2="33104"/>
                          <a14:backgroundMark x1="59856" y1="34186" x2="59844" y2="34412"/>
                          <a14:backgroundMark x1="59638" y1="38379" x2="59819" y2="34896"/>
                          <a14:backgroundMark x1="57284" y1="28867" x2="57083" y2="28431"/>
                          <a14:backgroundMark x1="59844" y1="34412" x2="59244" y2="33112"/>
                          <a14:backgroundMark x1="43529" y1="28349" x2="40885" y2="28333"/>
                          <a14:backgroundMark x1="45058" y1="28358" x2="43813" y2="28350"/>
                          <a14:backgroundMark x1="76042" y1="41471" x2="76042" y2="41471"/>
                        </a14:backgroundRemoval>
                      </a14:imgEffect>
                    </a14:imgLayer>
                  </a14:imgProps>
                </a:ext>
              </a:extLst>
            </a:blip>
            <a:srcRect l="41111" t="28301" r="40347" b="22549"/>
            <a:stretch/>
          </p:blipFill>
          <p:spPr>
            <a:xfrm>
              <a:off x="4985154" y="4497970"/>
              <a:ext cx="720702" cy="1101989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1712ACF-9F64-E711-026F-7250E49537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6178" y="4389003"/>
              <a:ext cx="0" cy="99364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DED289-6479-B11E-831D-42583854C9FF}"/>
                </a:ext>
              </a:extLst>
            </p:cNvPr>
            <p:cNvSpPr txBox="1"/>
            <p:nvPr/>
          </p:nvSpPr>
          <p:spPr>
            <a:xfrm>
              <a:off x="3780951" y="4976138"/>
              <a:ext cx="1015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Bus drove through</a:t>
              </a:r>
            </a:p>
            <a:p>
              <a:pPr algn="ctr"/>
              <a:r>
                <a:rPr lang="en-US" sz="1200" b="1" dirty="0"/>
                <a:t>T-junction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CC6042-9EE5-E2B9-7E63-C9EB9B8D1A3E}"/>
                </a:ext>
              </a:extLst>
            </p:cNvPr>
            <p:cNvCxnSpPr/>
            <p:nvPr/>
          </p:nvCxnSpPr>
          <p:spPr>
            <a:xfrm>
              <a:off x="4815228" y="4168049"/>
              <a:ext cx="70851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C9AED6-4123-363D-567C-E00A02FF50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3942" y="4168049"/>
              <a:ext cx="0" cy="2209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94D11F-F824-D283-1E43-9AC782D1B42A}"/>
                </a:ext>
              </a:extLst>
            </p:cNvPr>
            <p:cNvSpPr txBox="1"/>
            <p:nvPr/>
          </p:nvSpPr>
          <p:spPr>
            <a:xfrm>
              <a:off x="4838700" y="3926232"/>
              <a:ext cx="70850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C00000"/>
                  </a:solidFill>
                </a:rPr>
                <a:t>JUNCTION</a:t>
              </a:r>
            </a:p>
          </p:txBody>
        </p:sp>
      </p:grpSp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0" y="1492438"/>
            <a:ext cx="8127433" cy="48874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/>
              <a:t>At 2:45 PM, Rig Driver was transporting two passengers from the Rig Camp to the Rig site using the crew bus. On the way to the Rig site, at 3:00 PM, the Driver received instructions to collect a parcel for the Rig from a nearby location on Blacktop Road. After picking up the parcel, the Driver was driving on a graded road and was supposed to make a right turn at a T-junction.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7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/>
              <a:t>However, at 3:15 PM, as the Driver approached the T-junction, he went straight across the road instead of turning right, driving at a speed of 70 km/h. This caused a sudden jerking movement in the bus. Although the Driver was able to stop the bus safely, he reported back pain. He was subsequently taken to </a:t>
            </a:r>
            <a:r>
              <a:rPr lang="en-US" sz="1200" dirty="0" err="1"/>
              <a:t>Haima</a:t>
            </a:r>
            <a:r>
              <a:rPr lang="en-US" sz="1200" dirty="0"/>
              <a:t> Hospital, accompanied by the Rig Medic.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7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/>
              <a:t>The medical assessment confirmed he had suffered an injury to one of the vertebral bones. Both passengers reported no injuries and all vehicle occupants were wearing their seatbelts.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graded road conditions were good; however, no sign was posted at the T-junction to alert drivers. 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 Road Sign polls (no warning signs attached) had no impact on the Driver’s understanding there was a junction ahead.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Driver was unaware that he was at the T-junction due to lack of concentration/focus, potentially fatigued.</a:t>
            </a:r>
            <a:endParaRPr lang="en-US" sz="1200" b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Driver Fatigue Management System (DFMS) was not installed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to indicate if there was evidence of Drivers Fatigue. </a:t>
            </a:r>
            <a:endParaRPr lang="en-US" sz="1200" dirty="0"/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noProof="0" dirty="0"/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Your learning from this incident</a:t>
            </a:r>
            <a:r>
              <a:rPr lang="en-US" sz="14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: 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b="1" dirty="0">
              <a:solidFill>
                <a:srgbClr val="0070C0"/>
              </a:solidFill>
              <a:latin typeface="Tahoma" pitchFamily="34" charset="0"/>
              <a:ea typeface="宋体" panose="02010600030101010101" pitchFamily="2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On graded, less used, roads, don’t expect all junctions to have road markings.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Always control your vehicle speed limit when driving on graded roads in case you meet the unexpected.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Before embarking on your journey, ensure T-junctions are identified clearly on your Journey Plan.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DFMS system is there to keep drivers safe from fatigue – ensure it is clear and uncovered at all times.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1" y="984640"/>
            <a:ext cx="7232793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346509" y="6479545"/>
            <a:ext cx="740213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R="29360"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stay attentive while Driving and STOP at the T-Junction.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1B07B-2740-C2EC-7B89-3DCC509D3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733" y="3676963"/>
            <a:ext cx="3344730" cy="2380429"/>
          </a:xfrm>
          <a:prstGeom prst="rect">
            <a:avLst/>
          </a:prstGeom>
        </p:spPr>
      </p:pic>
      <p:sp>
        <p:nvSpPr>
          <p:cNvPr id="7" name="Freeform 132">
            <a:extLst>
              <a:ext uri="{FF2B5EF4-FFF2-40B4-BE49-F238E27FC236}">
                <a16:creationId xmlns:a16="http://schemas.microsoft.com/office/drawing/2014/main" id="{E7DC8EED-6D9D-64BA-EE5C-88F8DC9417F0}"/>
              </a:ext>
            </a:extLst>
          </p:cNvPr>
          <p:cNvSpPr/>
          <p:nvPr/>
        </p:nvSpPr>
        <p:spPr bwMode="auto">
          <a:xfrm>
            <a:off x="11395437" y="5294521"/>
            <a:ext cx="495496" cy="547648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9" name="Group 131">
            <a:extLst>
              <a:ext uri="{FF2B5EF4-FFF2-40B4-BE49-F238E27FC236}">
                <a16:creationId xmlns:a16="http://schemas.microsoft.com/office/drawing/2014/main" id="{143B2E3A-739A-8B7B-5F18-781CF48634C8}"/>
              </a:ext>
            </a:extLst>
          </p:cNvPr>
          <p:cNvGrpSpPr>
            <a:grpSpLocks/>
          </p:cNvGrpSpPr>
          <p:nvPr/>
        </p:nvGrpSpPr>
        <p:grpSpPr bwMode="auto">
          <a:xfrm>
            <a:off x="11305178" y="2900514"/>
            <a:ext cx="495496" cy="463861"/>
            <a:chOff x="3504" y="544"/>
            <a:chExt cx="2287" cy="1855"/>
          </a:xfrm>
        </p:grpSpPr>
        <p:sp>
          <p:nvSpPr>
            <p:cNvPr id="10" name="Line 129">
              <a:extLst>
                <a:ext uri="{FF2B5EF4-FFF2-40B4-BE49-F238E27FC236}">
                  <a16:creationId xmlns:a16="http://schemas.microsoft.com/office/drawing/2014/main" id="{096C7592-F0BF-1009-ABDD-C08F42F23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Line 130">
              <a:extLst>
                <a:ext uri="{FF2B5EF4-FFF2-40B4-BE49-F238E27FC236}">
                  <a16:creationId xmlns:a16="http://schemas.microsoft.com/office/drawing/2014/main" id="{A6DDDFBD-0A7D-FFC2-59D7-8E457BB39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F953822-273E-A445-8BA5-8D9B3EBFB8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6" b="72451" l="41250" r="59479">
                        <a14:foregroundMark x1="45052" y1="32647" x2="45052" y2="35686"/>
                        <a14:foregroundMark x1="54219" y1="33725" x2="54219" y2="33725"/>
                        <a14:foregroundMark x1="54219" y1="33235" x2="54219" y2="33235"/>
                        <a14:foregroundMark x1="54219" y1="33235" x2="54219" y2="33235"/>
                        <a14:foregroundMark x1="54219" y1="33235" x2="54219" y2="33235"/>
                        <a14:foregroundMark x1="47448" y1="29706" x2="47448" y2="29706"/>
                        <a14:foregroundMark x1="47448" y1="29706" x2="47448" y2="29706"/>
                        <a14:foregroundMark x1="47448" y1="29706" x2="47448" y2="29706"/>
                        <a14:foregroundMark x1="47448" y1="29706" x2="47448" y2="29706"/>
                        <a14:foregroundMark x1="47448" y1="29706" x2="47448" y2="29706"/>
                        <a14:foregroundMark x1="47448" y1="29706" x2="47448" y2="29706"/>
                        <a14:foregroundMark x1="42240" y1="40490" x2="43385" y2="32549"/>
                        <a14:foregroundMark x1="43385" y1="32549" x2="46927" y2="29706"/>
                        <a14:foregroundMark x1="46927" y1="29706" x2="50573" y2="29608"/>
                        <a14:foregroundMark x1="50573" y1="29608" x2="55677" y2="30686"/>
                        <a14:foregroundMark x1="55677" y1="30686" x2="58229" y2="37451"/>
                        <a14:foregroundMark x1="58229" y1="37451" x2="59323" y2="52451"/>
                        <a14:foregroundMark x1="59323" y1="52451" x2="58646" y2="67745"/>
                        <a14:foregroundMark x1="58646" y1="67745" x2="54844" y2="70294"/>
                        <a14:foregroundMark x1="54844" y1="70294" x2="50990" y2="68039"/>
                        <a14:foregroundMark x1="50990" y1="68039" x2="47083" y2="68333"/>
                        <a14:foregroundMark x1="47083" y1="68333" x2="43802" y2="71275"/>
                        <a14:foregroundMark x1="43802" y1="71275" x2="41302" y2="66176"/>
                        <a14:foregroundMark x1="41302" y1="66176" x2="41979" y2="40784"/>
                        <a14:foregroundMark x1="43698" y1="31078" x2="43698" y2="31078"/>
                        <a14:foregroundMark x1="43698" y1="30588" x2="43698" y2="30588"/>
                        <a14:foregroundMark x1="43281" y1="30392" x2="43281" y2="30392"/>
                        <a14:foregroundMark x1="43073" y1="31373" x2="43073" y2="31373"/>
                        <a14:foregroundMark x1="43073" y1="31373" x2="43073" y2="31373"/>
                        <a14:foregroundMark x1="45104" y1="30000" x2="45104" y2="30000"/>
                        <a14:foregroundMark x1="44948" y1="30000" x2="44948" y2="30000"/>
                        <a14:foregroundMark x1="44896" y1="30000" x2="44896" y2="30000"/>
                        <a14:foregroundMark x1="44688" y1="29706" x2="42552" y2="33431"/>
                        <a14:foregroundMark x1="44635" y1="29706" x2="48854" y2="28725"/>
                        <a14:foregroundMark x1="48854" y1="28725" x2="56563" y2="29608"/>
                        <a14:foregroundMark x1="56563" y1="29608" x2="58490" y2="35588"/>
                        <a14:foregroundMark x1="58490" y1="35588" x2="59479" y2="57843"/>
                        <a14:foregroundMark x1="59479" y1="57843" x2="56458" y2="61373"/>
                        <a14:backgroundMark x1="41146" y1="28137" x2="41146" y2="35686"/>
                        <a14:backgroundMark x1="41146" y1="35686" x2="42341" y2="33104"/>
                        <a14:backgroundMark x1="59856" y1="34186" x2="59844" y2="34412"/>
                        <a14:backgroundMark x1="59638" y1="38379" x2="59819" y2="34896"/>
                        <a14:backgroundMark x1="57284" y1="28867" x2="57083" y2="28431"/>
                        <a14:backgroundMark x1="59844" y1="34412" x2="59244" y2="33112"/>
                        <a14:backgroundMark x1="43529" y1="28349" x2="40885" y2="28333"/>
                        <a14:backgroundMark x1="45058" y1="28358" x2="43813" y2="28350"/>
                        <a14:backgroundMark x1="76042" y1="41471" x2="76042" y2="41471"/>
                      </a14:backgroundRemoval>
                    </a14:imgEffect>
                  </a14:imgLayer>
                </a14:imgProps>
              </a:ext>
            </a:extLst>
          </a:blip>
          <a:srcRect l="41111" t="28301" r="40347" b="22549"/>
          <a:stretch/>
        </p:blipFill>
        <p:spPr>
          <a:xfrm>
            <a:off x="10193079" y="4904396"/>
            <a:ext cx="720702" cy="110198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38D78C5-DD5B-91AC-2530-73AA85BE95E9}"/>
              </a:ext>
            </a:extLst>
          </p:cNvPr>
          <p:cNvGrpSpPr/>
          <p:nvPr/>
        </p:nvGrpSpPr>
        <p:grpSpPr>
          <a:xfrm>
            <a:off x="8990935" y="4747121"/>
            <a:ext cx="720488" cy="739447"/>
            <a:chOff x="8990935" y="5102722"/>
            <a:chExt cx="720488" cy="73944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6A9FBB-D968-47C0-0A57-5D5F95EDC453}"/>
                </a:ext>
              </a:extLst>
            </p:cNvPr>
            <p:cNvSpPr/>
            <p:nvPr/>
          </p:nvSpPr>
          <p:spPr>
            <a:xfrm>
              <a:off x="9036050" y="5305424"/>
              <a:ext cx="641350" cy="330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8DE36B9-5691-A923-7B88-7C1D38993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9804" b="60686" l="73802" r="84740">
                          <a14:foregroundMark x1="77188" y1="40980" x2="74115" y2="47353"/>
                          <a14:foregroundMark x1="74115" y1="47353" x2="74375" y2="55000"/>
                          <a14:foregroundMark x1="74375" y1="55000" x2="77344" y2="60392"/>
                          <a14:foregroundMark x1="77344" y1="60392" x2="81354" y2="60882"/>
                          <a14:foregroundMark x1="81354" y1="60882" x2="84479" y2="55294"/>
                          <a14:foregroundMark x1="84479" y1="55294" x2="85417" y2="48137"/>
                          <a14:foregroundMark x1="85417" y1="48137" x2="82969" y2="41667"/>
                          <a14:foregroundMark x1="82969" y1="41667" x2="79063" y2="39020"/>
                          <a14:foregroundMark x1="79063" y1="39020" x2="75365" y2="43235"/>
                          <a14:foregroundMark x1="75365" y1="43235" x2="74010" y2="46176"/>
                          <a14:foregroundMark x1="79063" y1="39804" x2="79063" y2="39804"/>
                          <a14:foregroundMark x1="80469" y1="50980" x2="80469" y2="50980"/>
                          <a14:foregroundMark x1="84063" y1="47451" x2="84063" y2="47451"/>
                          <a14:foregroundMark x1="84740" y1="47059" x2="84740" y2="47059"/>
                          <a14:foregroundMark x1="80573" y1="60686" x2="80573" y2="60686"/>
                          <a14:foregroundMark x1="83333" y1="48333" x2="83333" y2="48333"/>
                        </a14:backgroundRemoval>
                      </a14:imgEffect>
                    </a14:imgLayer>
                  </a14:imgProps>
                </a:ext>
              </a:extLst>
            </a:blip>
            <a:srcRect l="73726" t="39030" r="14799" b="38801"/>
            <a:stretch/>
          </p:blipFill>
          <p:spPr>
            <a:xfrm>
              <a:off x="8990935" y="5102722"/>
              <a:ext cx="720488" cy="73944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769B0E3-7A3D-AC0A-24EB-DF388CD04449}"/>
              </a:ext>
            </a:extLst>
          </p:cNvPr>
          <p:cNvSpPr txBox="1"/>
          <p:nvPr/>
        </p:nvSpPr>
        <p:spPr>
          <a:xfrm>
            <a:off x="8843565" y="5486568"/>
            <a:ext cx="101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</a:rPr>
              <a:t>WHEN AT A </a:t>
            </a:r>
          </a:p>
          <a:p>
            <a:pPr algn="ctr"/>
            <a:r>
              <a:rPr lang="en-US" sz="900" b="1" dirty="0">
                <a:solidFill>
                  <a:srgbClr val="002060"/>
                </a:solidFill>
              </a:rPr>
              <a:t>T-JUNCTION!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170FB6-8F50-9780-6709-47EF9E159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518062"/>
              </p:ext>
            </p:extLst>
          </p:nvPr>
        </p:nvGraphicFramePr>
        <p:xfrm>
          <a:off x="416362" y="545987"/>
          <a:ext cx="11553338" cy="457200"/>
        </p:xfrm>
        <a:graphic>
          <a:graphicData uri="http://schemas.openxmlformats.org/drawingml/2006/table">
            <a:tbl>
              <a:tblPr firstRow="1" bandRow="1"/>
              <a:tblGrid>
                <a:gridCol w="645229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966863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98332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313793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588580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809296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2226653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43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</a:rPr>
                        <a:t>16/01/2025 15:30</a:t>
                      </a:r>
                      <a:endParaRPr lang="en-US" sz="1200" dirty="0">
                        <a:solidFill>
                          <a:srgbClr val="0B76C2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</a:rPr>
                        <a:t>LTI#01 1174063                              </a:t>
                      </a:r>
                      <a:endParaRPr lang="en-US" sz="1200" dirty="0">
                        <a:solidFill>
                          <a:srgbClr val="0B76C2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</a:rPr>
                        <a:t>MVI Collision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Vehicle damage</a:t>
                      </a:r>
                      <a:endParaRPr lang="en-US" sz="1200" dirty="0">
                        <a:solidFill>
                          <a:srgbClr val="0B76C2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2P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Driving</a:t>
                      </a:r>
                      <a:endParaRPr kumimoji="0" lang="en-US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B76C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200" b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Runib</a:t>
                      </a:r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ea typeface="MS PGothic" pitchFamily="34" charset="-128"/>
              </a:rPr>
              <a:t>Effective Learning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15591" y="1321248"/>
            <a:ext cx="1092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To make sure learning is translated to the site day to day activities , please answer the below questions :-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415591" y="1931932"/>
            <a:ext cx="111344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How learning can be implemented at site ? </a:t>
            </a:r>
          </a:p>
          <a:p>
            <a:pPr indent="-342900">
              <a:defRPr/>
            </a:pPr>
            <a:endParaRPr lang="en-US" sz="1600" b="1" dirty="0">
              <a:solidFill>
                <a:srgbClr val="0070C0"/>
              </a:solidFill>
              <a:latin typeface="Tahoma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</a:rPr>
              <a:t>Ensure that Driver Fatigue management system (DFMS) is in installed in all vehicles.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</a:rPr>
              <a:t>During road surveys, check for any missing signboards.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</a:rPr>
              <a:t>Implement control measures to enhance drivers' awareness and ensure they remain alert and focused while driving, especially around T-junctions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How</a:t>
            </a:r>
            <a:r>
              <a:rPr lang="en-US" sz="1400" b="1" dirty="0">
                <a:latin typeface="Tahoma" pitchFamily="34" charset="0"/>
                <a:ea typeface="宋体" panose="02010600030101010101" pitchFamily="2" charset="-122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can you sustain the action ?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</a:rPr>
              <a:t>Implement a Driver Evaluation program effectively.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</a:rPr>
              <a:t>Actions learned from the incident shall be incorporated into the Management self-verification program.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</a:rPr>
              <a:t>Emphasis the importance of driver </a:t>
            </a:r>
            <a:r>
              <a:rPr lang="en-US" sz="1600" dirty="0" err="1">
                <a:latin typeface="Calibri" panose="020F0502020204030204" pitchFamily="34" charset="0"/>
              </a:rPr>
              <a:t>behaviour</a:t>
            </a:r>
            <a:r>
              <a:rPr lang="en-US" sz="1600" dirty="0">
                <a:latin typeface="Calibri" panose="020F0502020204030204" pitchFamily="34" charset="0"/>
              </a:rPr>
              <a:t> around T-junctions.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DF420B-43F8-916F-36F1-4FBD1F38F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14756"/>
              </p:ext>
            </p:extLst>
          </p:nvPr>
        </p:nvGraphicFramePr>
        <p:xfrm>
          <a:off x="416362" y="545987"/>
          <a:ext cx="11553338" cy="457200"/>
        </p:xfrm>
        <a:graphic>
          <a:graphicData uri="http://schemas.openxmlformats.org/drawingml/2006/table">
            <a:tbl>
              <a:tblPr firstRow="1" bandRow="1"/>
              <a:tblGrid>
                <a:gridCol w="645229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966863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98332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313793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345324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588580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809296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2226653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43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</a:rPr>
                        <a:t>16/01/2025 15:30</a:t>
                      </a:r>
                      <a:endParaRPr lang="en-US" sz="1200" dirty="0">
                        <a:solidFill>
                          <a:srgbClr val="0B76C2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</a:rPr>
                        <a:t>LTI#01 1174063                              </a:t>
                      </a:r>
                      <a:endParaRPr lang="en-US" sz="1200" dirty="0">
                        <a:solidFill>
                          <a:srgbClr val="0B76C2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</a:rPr>
                        <a:t>MVI Collision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Vehicle damage</a:t>
                      </a:r>
                      <a:endParaRPr lang="en-US" sz="1200" dirty="0">
                        <a:solidFill>
                          <a:srgbClr val="0B76C2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2P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Driving</a:t>
                      </a:r>
                      <a:endParaRPr kumimoji="0" lang="en-US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B76C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200" b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Runib</a:t>
                      </a:r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B76C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66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92916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RIG-128-Site, RIG128</DisplayName>
        <AccountId>18773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514DCE-E752-4AFB-AA9E-93C5D8CAFC4F}"/>
</file>

<file path=customXml/itemProps2.xml><?xml version="1.0" encoding="utf-8"?>
<ds:datastoreItem xmlns:ds="http://schemas.openxmlformats.org/officeDocument/2006/customXml" ds:itemID="{ECEB1FCF-0E89-482E-A62E-598FF58845D8}">
  <ds:schemaRefs>
    <ds:schemaRef ds:uri="f87d1e71-2c73-4715-9e96-a2709228860d"/>
    <ds:schemaRef ds:uri="http://schemas.microsoft.com/office/2006/documentManagement/types"/>
    <ds:schemaRef ds:uri="http://purl.org/dc/terms/"/>
    <ds:schemaRef ds:uri="5436391a-fb9a-4560-81c7-6e998d62f45b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10623</TotalTime>
  <Words>783</Words>
  <Application>Microsoft Office PowerPoint</Application>
  <PresentationFormat>Widescreen</PresentationFormat>
  <Paragraphs>98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Gill Sans</vt:lpstr>
      <vt:lpstr>Segoe UI</vt:lpstr>
      <vt:lpstr>Tahoma</vt:lpstr>
      <vt:lpstr>Times New Roman</vt:lpstr>
      <vt:lpstr>Office Theme</vt:lpstr>
      <vt:lpstr>PowerPoint Presentation</vt:lpstr>
      <vt:lpstr>Effective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Alert_MVI_LTI#01_Jan 2025</dc:title>
  <dc:creator>nazar@umsoman.com</dc:creator>
  <cp:lastModifiedBy>Rawahi, Ahmed MSE34</cp:lastModifiedBy>
  <cp:revision>819</cp:revision>
  <cp:lastPrinted>2025-01-08T08:46:21Z</cp:lastPrinted>
  <dcterms:created xsi:type="dcterms:W3CDTF">2018-09-24T07:27:00Z</dcterms:created>
  <dcterms:modified xsi:type="dcterms:W3CDTF">2025-03-25T10:38:42Z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ICV">
    <vt:lpwstr>580231E499304AEB8098728CA1564324_12</vt:lpwstr>
  </property>
  <property fmtid="{D5CDD505-2E9C-101B-9397-08002B2CF9AE}" pid="4" name="KSOProductBuildVer">
    <vt:lpwstr>1033-12.2.0.13489</vt:lpwstr>
  </property>
  <property fmtid="{D5CDD505-2E9C-101B-9397-08002B2CF9AE}" pid="5" name="MediaServiceImageTags">
    <vt:lpwstr/>
  </property>
</Properties>
</file>