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7"/>
  </p:notesMasterIdLst>
  <p:handoutMasterIdLst>
    <p:handoutMasterId r:id="rId8"/>
  </p:handoutMasterIdLst>
  <p:sldIdLst>
    <p:sldId id="2147482452" r:id="rId5"/>
    <p:sldId id="351"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EF5965-7C91-1432-FD05-DF42F418AFB1}" name="Rashid Al Gharibi" initials="RA" userId="S::rashid.algharibi@shaleem.co::0e4ca820-9deb-44f6-abf5-da3eb08446a9" providerId="AD"/>
  <p188:author id="{E9A3B76B-E886-630D-7167-6D6F47492107}" name="Dohani, Saud UWN5" initials="DSU" userId="S::Saud.Dohani@pdo.co.om::76361e99-5d33-41fc-8390-9b26defd3717" providerId="AD"/>
  <p188:author id="{DDC630C6-0AB5-B2C9-FB07-6ABFA395E3A3}" name="AbduAlraheem Al-Ghailani" initials="AAG" userId="S::abdualraheem.alghailani@shaleem.co::fc589ed9-3398-458a-bde7-9a12694ec78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cmAuthor id="2" name="Shaleem HSE"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3CF"/>
    <a:srgbClr val="EBF1E9"/>
    <a:srgbClr val="00B050"/>
    <a:srgbClr val="16942A"/>
    <a:srgbClr val="0000FF"/>
    <a:srgbClr val="FFC715"/>
    <a:srgbClr val="24A316"/>
    <a:srgbClr val="FFCB25"/>
    <a:srgbClr val="FFFC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001" autoAdjust="0"/>
    <p:restoredTop sz="96247" autoAdjust="0"/>
  </p:normalViewPr>
  <p:slideViewPr>
    <p:cSldViewPr snapToGrid="0" snapToObjects="1">
      <p:cViewPr varScale="1">
        <p:scale>
          <a:sx n="66" d="100"/>
          <a:sy n="66" d="100"/>
        </p:scale>
        <p:origin x="90" y="1356"/>
      </p:cViewPr>
      <p:guideLst/>
    </p:cSldViewPr>
  </p:slideViewPr>
  <p:notesTextViewPr>
    <p:cViewPr>
      <p:scale>
        <a:sx n="140" d="100"/>
        <a:sy n="140" d="100"/>
      </p:scale>
      <p:origin x="0" y="0"/>
    </p:cViewPr>
  </p:notesTextViewPr>
  <p:sorterViewPr>
    <p:cViewPr varScale="1">
      <p:scale>
        <a:sx n="100" d="100"/>
        <a:sy n="100" d="100"/>
      </p:scale>
      <p:origin x="0" y="0"/>
    </p:cViewPr>
  </p:sorter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bett, Neil MSE32" userId="0adb255b-af8b-4511-851e-0ee4c08861d8" providerId="ADAL" clId="{93018424-CC4C-4F6F-9212-2794FF107E11}"/>
    <pc:docChg chg="delSld modSld">
      <pc:chgData name="Corbett, Neil MSE32" userId="0adb255b-af8b-4511-851e-0ee4c08861d8" providerId="ADAL" clId="{93018424-CC4C-4F6F-9212-2794FF107E11}" dt="2025-02-20T03:59:57.092" v="3" actId="20577"/>
      <pc:docMkLst>
        <pc:docMk/>
      </pc:docMkLst>
      <pc:sldChg chg="del">
        <pc:chgData name="Corbett, Neil MSE32" userId="0adb255b-af8b-4511-851e-0ee4c08861d8" providerId="ADAL" clId="{93018424-CC4C-4F6F-9212-2794FF107E11}" dt="2025-02-20T03:59:35.136" v="0" actId="47"/>
        <pc:sldMkLst>
          <pc:docMk/>
          <pc:sldMk cId="0" sldId="282"/>
        </pc:sldMkLst>
      </pc:sldChg>
      <pc:sldChg chg="del">
        <pc:chgData name="Corbett, Neil MSE32" userId="0adb255b-af8b-4511-851e-0ee4c08861d8" providerId="ADAL" clId="{93018424-CC4C-4F6F-9212-2794FF107E11}" dt="2025-02-20T03:59:35.136" v="0" actId="47"/>
        <pc:sldMkLst>
          <pc:docMk/>
          <pc:sldMk cId="2198497549" sldId="331"/>
        </pc:sldMkLst>
      </pc:sldChg>
      <pc:sldChg chg="del">
        <pc:chgData name="Corbett, Neil MSE32" userId="0adb255b-af8b-4511-851e-0ee4c08861d8" providerId="ADAL" clId="{93018424-CC4C-4F6F-9212-2794FF107E11}" dt="2025-02-20T03:59:35.136" v="0" actId="47"/>
        <pc:sldMkLst>
          <pc:docMk/>
          <pc:sldMk cId="0" sldId="16670532"/>
        </pc:sldMkLst>
      </pc:sldChg>
      <pc:sldChg chg="del">
        <pc:chgData name="Corbett, Neil MSE32" userId="0adb255b-af8b-4511-851e-0ee4c08861d8" providerId="ADAL" clId="{93018424-CC4C-4F6F-9212-2794FF107E11}" dt="2025-02-20T03:59:35.136" v="0" actId="47"/>
        <pc:sldMkLst>
          <pc:docMk/>
          <pc:sldMk cId="0" sldId="16776105"/>
        </pc:sldMkLst>
      </pc:sldChg>
      <pc:sldChg chg="del">
        <pc:chgData name="Corbett, Neil MSE32" userId="0adb255b-af8b-4511-851e-0ee4c08861d8" providerId="ADAL" clId="{93018424-CC4C-4F6F-9212-2794FF107E11}" dt="2025-02-20T03:59:35.136" v="0" actId="47"/>
        <pc:sldMkLst>
          <pc:docMk/>
          <pc:sldMk cId="3493486333" sldId="2147376990"/>
        </pc:sldMkLst>
      </pc:sldChg>
      <pc:sldChg chg="del">
        <pc:chgData name="Corbett, Neil MSE32" userId="0adb255b-af8b-4511-851e-0ee4c08861d8" providerId="ADAL" clId="{93018424-CC4C-4F6F-9212-2794FF107E11}" dt="2025-02-20T03:59:35.136" v="0" actId="47"/>
        <pc:sldMkLst>
          <pc:docMk/>
          <pc:sldMk cId="0" sldId="2147376998"/>
        </pc:sldMkLst>
      </pc:sldChg>
      <pc:sldChg chg="del">
        <pc:chgData name="Corbett, Neil MSE32" userId="0adb255b-af8b-4511-851e-0ee4c08861d8" providerId="ADAL" clId="{93018424-CC4C-4F6F-9212-2794FF107E11}" dt="2025-02-20T03:59:35.136" v="0" actId="47"/>
        <pc:sldMkLst>
          <pc:docMk/>
          <pc:sldMk cId="0" sldId="2147377001"/>
        </pc:sldMkLst>
      </pc:sldChg>
      <pc:sldChg chg="del">
        <pc:chgData name="Corbett, Neil MSE32" userId="0adb255b-af8b-4511-851e-0ee4c08861d8" providerId="ADAL" clId="{93018424-CC4C-4F6F-9212-2794FF107E11}" dt="2025-02-20T03:59:35.136" v="0" actId="47"/>
        <pc:sldMkLst>
          <pc:docMk/>
          <pc:sldMk cId="0" sldId="2147377007"/>
        </pc:sldMkLst>
      </pc:sldChg>
      <pc:sldChg chg="del">
        <pc:chgData name="Corbett, Neil MSE32" userId="0adb255b-af8b-4511-851e-0ee4c08861d8" providerId="ADAL" clId="{93018424-CC4C-4F6F-9212-2794FF107E11}" dt="2025-02-20T03:59:35.136" v="0" actId="47"/>
        <pc:sldMkLst>
          <pc:docMk/>
          <pc:sldMk cId="118973418" sldId="2147377015"/>
        </pc:sldMkLst>
      </pc:sldChg>
      <pc:sldChg chg="del">
        <pc:chgData name="Corbett, Neil MSE32" userId="0adb255b-af8b-4511-851e-0ee4c08861d8" providerId="ADAL" clId="{93018424-CC4C-4F6F-9212-2794FF107E11}" dt="2025-02-20T03:59:35.136" v="0" actId="47"/>
        <pc:sldMkLst>
          <pc:docMk/>
          <pc:sldMk cId="16793184" sldId="2147377016"/>
        </pc:sldMkLst>
      </pc:sldChg>
      <pc:sldChg chg="modSp mod">
        <pc:chgData name="Corbett, Neil MSE32" userId="0adb255b-af8b-4511-851e-0ee4c08861d8" providerId="ADAL" clId="{93018424-CC4C-4F6F-9212-2794FF107E11}" dt="2025-02-20T03:59:57.092" v="3" actId="20577"/>
        <pc:sldMkLst>
          <pc:docMk/>
          <pc:sldMk cId="3616206955" sldId="2147482452"/>
        </pc:sldMkLst>
        <pc:spChg chg="mod">
          <ac:chgData name="Corbett, Neil MSE32" userId="0adb255b-af8b-4511-851e-0ee4c08861d8" providerId="ADAL" clId="{93018424-CC4C-4F6F-9212-2794FF107E11}" dt="2025-02-20T03:59:57.092" v="3" actId="20577"/>
          <ac:spMkLst>
            <pc:docMk/>
            <pc:sldMk cId="3616206955" sldId="2147482452"/>
            <ac:spMk id="38" creationId="{0769B0E3-7A3D-AC0A-24EB-DF388CD04449}"/>
          </ac:spMkLst>
        </pc:spChg>
      </pc:sldChg>
      <pc:sldChg chg="del">
        <pc:chgData name="Corbett, Neil MSE32" userId="0adb255b-af8b-4511-851e-0ee4c08861d8" providerId="ADAL" clId="{93018424-CC4C-4F6F-9212-2794FF107E11}" dt="2025-02-20T03:59:35.136" v="0" actId="47"/>
        <pc:sldMkLst>
          <pc:docMk/>
          <pc:sldMk cId="3746235365" sldId="2147482454"/>
        </pc:sldMkLst>
      </pc:sldChg>
      <pc:sldChg chg="del">
        <pc:chgData name="Corbett, Neil MSE32" userId="0adb255b-af8b-4511-851e-0ee4c08861d8" providerId="ADAL" clId="{93018424-CC4C-4F6F-9212-2794FF107E11}" dt="2025-02-20T03:59:35.136" v="0" actId="47"/>
        <pc:sldMkLst>
          <pc:docMk/>
          <pc:sldMk cId="2763627262" sldId="21474824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E8341AC-BC74-4FAA-A2BA-136D509060EF}" type="datetimeFigureOut">
              <a:rPr lang="en-US" smtClean="0">
                <a:latin typeface="Calibri" panose="020F0502020204030204" pitchFamily="34" charset="0"/>
              </a:rPr>
              <a:t>3/10/2025</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EF51F27E-834E-4F26-A38E-D9AD78458120}" type="datetimeFigureOut">
              <a:rPr lang="en-US" smtClean="0"/>
              <a:t>3/10/2025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6"/>
            <a:ext cx="4993061" cy="466433"/>
          </a:xfrm>
          <a:prstGeom prst="rect">
            <a:avLst/>
          </a:prstGeom>
        </p:spPr>
        <p:txBody>
          <a:bodyPr vert="horz" lIns="93177" tIns="46589" rIns="93177" bIns="46589"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88714CE-FB4E-4316-BED5-DE0DF6B1D8E5}" type="slidenum">
              <a:rPr lang="en-US" smtClean="0"/>
              <a:t>‹#›</a:t>
            </a:fld>
            <a:endParaRPr lang="en-US" dirty="0"/>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defTabSz="931774">
              <a:defRPr/>
            </a:pPr>
            <a:r>
              <a:rPr lang="en-US" dirty="0">
                <a:solidFill>
                  <a:srgbClr val="000000"/>
                </a:solidFill>
              </a:rPr>
              <a:t>Confidential - Not to be shared outside of PDO/PDO contractors </a:t>
            </a:r>
          </a:p>
          <a:p>
            <a:pPr defTabSz="931774">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defTabSz="931774">
              <a:defRPr/>
            </a:pPr>
            <a:fld id="{F88714CE-FB4E-4316-BED5-DE0DF6B1D8E5}" type="slidenum">
              <a:rPr lang="en-US">
                <a:solidFill>
                  <a:prstClr val="black"/>
                </a:solidFill>
              </a:rPr>
              <a:pPr defTabSz="931774">
                <a:defRPr/>
              </a:pPr>
              <a:t>1</a:t>
            </a:fld>
            <a:endParaRPr lang="en-US" dirty="0">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4"/>
              </a:spcBef>
              <a:spcAft>
                <a:spcPts val="204"/>
              </a:spcAft>
            </a:pPr>
            <a:r>
              <a:rPr lang="en-US" sz="1800" dirty="0">
                <a:solidFill>
                  <a:srgbClr val="000000"/>
                </a:solidFill>
              </a:rPr>
              <a:t>Guideline for Effective Learning &amp; Sustainability</a:t>
            </a:r>
            <a:endParaRPr lang="en-US" sz="1800" dirty="0"/>
          </a:p>
          <a:p>
            <a:pPr>
              <a:lnSpc>
                <a:spcPct val="107000"/>
              </a:lnSpc>
              <a:spcBef>
                <a:spcPts val="204"/>
              </a:spcBef>
              <a:spcAft>
                <a:spcPts val="204"/>
              </a:spcAft>
            </a:pPr>
            <a:r>
              <a:rPr lang="en-US" sz="1800" dirty="0">
                <a:latin typeface="Times New Roman" panose="02020603050405020304" pitchFamily="18" charset="0"/>
              </a:rPr>
              <a:t>•</a:t>
            </a:r>
            <a:r>
              <a:rPr lang="en-US" sz="1800" dirty="0">
                <a:solidFill>
                  <a:srgbClr val="000000"/>
                </a:solidFill>
              </a:rPr>
              <a:t>Can be</a:t>
            </a:r>
            <a:r>
              <a:rPr lang="en-US" sz="1800" dirty="0">
                <a:latin typeface="Times New Roman" panose="02020603050405020304" pitchFamily="18" charset="0"/>
              </a:rPr>
              <a:t> </a:t>
            </a:r>
            <a:r>
              <a:rPr lang="en-US" sz="1800" dirty="0">
                <a:solidFill>
                  <a:srgbClr val="000000"/>
                </a:solidFill>
              </a:rPr>
              <a:t>replicated</a:t>
            </a:r>
            <a:r>
              <a:rPr lang="en-US" sz="1800" dirty="0">
                <a:latin typeface="Times New Roman" panose="02020603050405020304" pitchFamily="18" charset="0"/>
              </a:rPr>
              <a:t> </a:t>
            </a:r>
            <a:r>
              <a:rPr lang="en-US" sz="1800" dirty="0">
                <a:solidFill>
                  <a:srgbClr val="000000"/>
                </a:solidFill>
              </a:rPr>
              <a:t>across</a:t>
            </a:r>
            <a:r>
              <a:rPr lang="en-US" sz="1800" dirty="0">
                <a:latin typeface="Times New Roman" panose="02020603050405020304" pitchFamily="18" charset="0"/>
              </a:rPr>
              <a:t> </a:t>
            </a:r>
            <a:r>
              <a:rPr lang="en-US" sz="1800" dirty="0">
                <a:solidFill>
                  <a:srgbClr val="000000"/>
                </a:solidFill>
              </a:rPr>
              <a:t>similar</a:t>
            </a:r>
            <a:r>
              <a:rPr lang="en-US" sz="1800" dirty="0">
                <a:latin typeface="Times New Roman" panose="02020603050405020304" pitchFamily="18" charset="0"/>
              </a:rPr>
              <a:t> </a:t>
            </a:r>
            <a:r>
              <a:rPr lang="en-US" sz="1800" dirty="0">
                <a:solidFill>
                  <a:srgbClr val="000000"/>
                </a:solidFill>
              </a:rPr>
              <a:t>contractor</a:t>
            </a:r>
            <a:r>
              <a:rPr lang="en-US" sz="1800" dirty="0">
                <a:latin typeface="Times New Roman" panose="02020603050405020304" pitchFamily="18" charset="0"/>
              </a:rPr>
              <a:t> </a:t>
            </a:r>
            <a:r>
              <a:rPr lang="en-US" sz="1800" dirty="0">
                <a:solidFill>
                  <a:srgbClr val="000000"/>
                </a:solidFill>
              </a:rPr>
              <a:t>/</a:t>
            </a:r>
            <a:r>
              <a:rPr lang="en-US" sz="1800" dirty="0">
                <a:latin typeface="Times New Roman" panose="02020603050405020304" pitchFamily="18" charset="0"/>
              </a:rPr>
              <a:t> </a:t>
            </a:r>
            <a:r>
              <a:rPr lang="en-US" sz="1800" dirty="0">
                <a:solidFill>
                  <a:srgbClr val="000000"/>
                </a:solidFill>
              </a:rPr>
              <a:t>activities</a:t>
            </a:r>
            <a:endParaRPr lang="en-US" sz="1800" dirty="0"/>
          </a:p>
          <a:p>
            <a:pPr>
              <a:lnSpc>
                <a:spcPct val="107000"/>
              </a:lnSpc>
              <a:spcBef>
                <a:spcPts val="204"/>
              </a:spcBef>
              <a:spcAft>
                <a:spcPts val="204"/>
              </a:spcAft>
            </a:pPr>
            <a:r>
              <a:rPr lang="en-US" sz="1800" dirty="0">
                <a:latin typeface="Times New Roman" panose="02020603050405020304" pitchFamily="18" charset="0"/>
              </a:rPr>
              <a:t>•</a:t>
            </a:r>
            <a:r>
              <a:rPr lang="en-US" sz="1800" dirty="0">
                <a:solidFill>
                  <a:srgbClr val="000000"/>
                </a:solidFill>
              </a:rPr>
              <a:t>Shall be SMART- Specific ,Measurable , Achievable ,Realistic &amp; Timebound</a:t>
            </a:r>
            <a:endParaRPr lang="en-US" sz="1800" dirty="0"/>
          </a:p>
          <a:p>
            <a:pPr>
              <a:lnSpc>
                <a:spcPct val="107000"/>
              </a:lnSpc>
              <a:spcBef>
                <a:spcPts val="204"/>
              </a:spcBef>
              <a:spcAft>
                <a:spcPts val="204"/>
              </a:spcAft>
            </a:pPr>
            <a:r>
              <a:rPr lang="en-US" sz="1800" dirty="0">
                <a:latin typeface="Times New Roman" panose="02020603050405020304" pitchFamily="18" charset="0"/>
              </a:rPr>
              <a:t>•</a:t>
            </a:r>
            <a:r>
              <a:rPr lang="en-US" sz="1800" dirty="0">
                <a:solidFill>
                  <a:srgbClr val="000000"/>
                </a:solidFill>
              </a:rPr>
              <a:t>Can be</a:t>
            </a:r>
            <a:r>
              <a:rPr lang="en-US" sz="1800" dirty="0">
                <a:latin typeface="Times New Roman" panose="02020603050405020304" pitchFamily="18" charset="0"/>
              </a:rPr>
              <a:t> </a:t>
            </a:r>
            <a:r>
              <a:rPr lang="en-US" sz="1800" dirty="0">
                <a:solidFill>
                  <a:srgbClr val="000000"/>
                </a:solidFill>
              </a:rPr>
              <a:t>implemented</a:t>
            </a:r>
            <a:r>
              <a:rPr lang="en-US" sz="1800" dirty="0">
                <a:latin typeface="Times New Roman" panose="02020603050405020304" pitchFamily="18" charset="0"/>
              </a:rPr>
              <a:t> </a:t>
            </a:r>
            <a:r>
              <a:rPr lang="en-US" sz="1800" dirty="0">
                <a:solidFill>
                  <a:srgbClr val="000000"/>
                </a:solidFill>
              </a:rPr>
              <a:t>in</a:t>
            </a:r>
            <a:r>
              <a:rPr lang="en-US" sz="1800" dirty="0">
                <a:latin typeface="Times New Roman" panose="02020603050405020304" pitchFamily="18" charset="0"/>
              </a:rPr>
              <a:t> </a:t>
            </a:r>
            <a:r>
              <a:rPr lang="en-US" sz="1800" dirty="0">
                <a:solidFill>
                  <a:srgbClr val="000000"/>
                </a:solidFill>
              </a:rPr>
              <a:t>a months' time</a:t>
            </a:r>
            <a:r>
              <a:rPr lang="en-US" sz="1800" dirty="0">
                <a:solidFill>
                  <a:srgbClr val="000000"/>
                </a:solidFill>
                <a:latin typeface="Segoe UI" panose="020B0502040204020203" pitchFamily="34" charset="0"/>
              </a:rPr>
              <a:t> </a:t>
            </a:r>
            <a:endParaRPr lang="en-US" sz="1800" dirty="0"/>
          </a:p>
          <a:p>
            <a:pPr>
              <a:lnSpc>
                <a:spcPct val="107000"/>
              </a:lnSpc>
              <a:spcAft>
                <a:spcPts val="815"/>
              </a:spcAft>
            </a:pPr>
            <a:r>
              <a:rPr lang="en-US" sz="1800" dirty="0">
                <a:solidFill>
                  <a:srgbClr val="4E586A"/>
                </a:solidFill>
                <a:latin typeface="Segoe UI" panose="020B0502040204020203" pitchFamily="34" charset="0"/>
              </a:rPr>
              <a:t> </a:t>
            </a:r>
            <a:endParaRPr lang="en-US" sz="1800" dirty="0"/>
          </a:p>
          <a:p>
            <a:pPr>
              <a:lnSpc>
                <a:spcPct val="107000"/>
              </a:lnSpc>
              <a:spcAft>
                <a:spcPts val="815"/>
              </a:spcAft>
            </a:pPr>
            <a:r>
              <a:rPr lang="en-US" sz="1800" dirty="0"/>
              <a:t>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3/10/2025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3/10/2025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3/10/2025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3/10/2025</a:t>
            </a:fld>
            <a:endParaRPr lang="en-US" dirty="0"/>
          </a:p>
        </p:txBody>
      </p:sp>
      <p:sp>
        <p:nvSpPr>
          <p:cNvPr id="8" name="Footer Placeholder 7"/>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3/10/2025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3/10/2025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3/10/2025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3/10/2025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3/10/2025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3/10/2025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3/10/2025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t>3/10/2025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t>‹#›</a:t>
            </a:fld>
            <a:endParaRPr lang="en-US" dirty="0"/>
          </a:p>
        </p:txBody>
      </p:sp>
      <p:pic>
        <p:nvPicPr>
          <p:cNvPr id="7" name="Picture 6"/>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p:cNvGrpSpPr/>
          <p:nvPr userDrawn="1"/>
        </p:nvGrpSpPr>
        <p:grpSpPr>
          <a:xfrm>
            <a:off x="9289915" y="6117536"/>
            <a:ext cx="2340722" cy="740868"/>
            <a:chOff x="9289915" y="6117536"/>
            <a:chExt cx="2340722" cy="740868"/>
          </a:xfrm>
        </p:grpSpPr>
        <p:pic>
          <p:nvPicPr>
            <p:cNvPr id="9" name="Picture 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p:cNvPicPr>
              <a:picLocks noChangeAspect="1"/>
            </p:cNvPicPr>
            <p:nvPr/>
          </p:nvPicPr>
          <p:blipFill>
            <a:blip r:embed="rId15"/>
            <a:stretch>
              <a:fillRect/>
            </a:stretch>
          </p:blipFill>
          <p:spPr>
            <a:xfrm>
              <a:off x="9289915" y="6671146"/>
              <a:ext cx="2340722" cy="187258"/>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E4246384-F663-B764-1A3B-161A0E65A8C7}"/>
              </a:ext>
            </a:extLst>
          </p:cNvPr>
          <p:cNvGrpSpPr/>
          <p:nvPr/>
        </p:nvGrpSpPr>
        <p:grpSpPr>
          <a:xfrm>
            <a:off x="8725576" y="1193230"/>
            <a:ext cx="3322887" cy="2401364"/>
            <a:chOff x="3467775" y="3262674"/>
            <a:chExt cx="3322887" cy="2401364"/>
          </a:xfrm>
        </p:grpSpPr>
        <p:pic>
          <p:nvPicPr>
            <p:cNvPr id="13" name="Picture 12">
              <a:extLst>
                <a:ext uri="{FF2B5EF4-FFF2-40B4-BE49-F238E27FC236}">
                  <a16:creationId xmlns:a16="http://schemas.microsoft.com/office/drawing/2014/main" id="{EFFBF097-8FD4-EECA-1EDD-CEDFC4DADBA4}"/>
                </a:ext>
              </a:extLst>
            </p:cNvPr>
            <p:cNvPicPr>
              <a:picLocks noChangeAspect="1"/>
            </p:cNvPicPr>
            <p:nvPr/>
          </p:nvPicPr>
          <p:blipFill rotWithShape="1">
            <a:blip r:embed="rId3"/>
            <a:srcRect l="5433" t="5266" r="9501" b="22351"/>
            <a:stretch/>
          </p:blipFill>
          <p:spPr>
            <a:xfrm>
              <a:off x="3467775" y="3262674"/>
              <a:ext cx="3322887" cy="2401364"/>
            </a:xfrm>
            <a:prstGeom prst="rect">
              <a:avLst/>
            </a:prstGeom>
          </p:spPr>
        </p:pic>
        <p:cxnSp>
          <p:nvCxnSpPr>
            <p:cNvPr id="16" name="Straight Arrow Connector 15">
              <a:extLst>
                <a:ext uri="{FF2B5EF4-FFF2-40B4-BE49-F238E27FC236}">
                  <a16:creationId xmlns:a16="http://schemas.microsoft.com/office/drawing/2014/main" id="{9E15D5F2-E74C-6C79-5CF4-3F3A67D7432C}"/>
                </a:ext>
              </a:extLst>
            </p:cNvPr>
            <p:cNvCxnSpPr>
              <a:cxnSpLocks/>
            </p:cNvCxnSpPr>
            <p:nvPr/>
          </p:nvCxnSpPr>
          <p:spPr>
            <a:xfrm>
              <a:off x="5751576" y="4313282"/>
              <a:ext cx="943755" cy="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8BD1E2E-77CE-85DC-3FD5-6725B1CFF552}"/>
                </a:ext>
              </a:extLst>
            </p:cNvPr>
            <p:cNvSpPr txBox="1"/>
            <p:nvPr/>
          </p:nvSpPr>
          <p:spPr>
            <a:xfrm>
              <a:off x="5686200" y="3891050"/>
              <a:ext cx="1015227" cy="276999"/>
            </a:xfrm>
            <a:prstGeom prst="rect">
              <a:avLst/>
            </a:prstGeom>
            <a:noFill/>
          </p:spPr>
          <p:txBody>
            <a:bodyPr wrap="square" rtlCol="0">
              <a:spAutoFit/>
            </a:bodyPr>
            <a:lstStyle/>
            <a:p>
              <a:pPr algn="ctr"/>
              <a:r>
                <a:rPr lang="en-US" sz="1200" b="1" dirty="0"/>
                <a:t>Rig Direction</a:t>
              </a:r>
            </a:p>
          </p:txBody>
        </p:sp>
        <p:pic>
          <p:nvPicPr>
            <p:cNvPr id="18" name="Picture 17">
              <a:extLst>
                <a:ext uri="{FF2B5EF4-FFF2-40B4-BE49-F238E27FC236}">
                  <a16:creationId xmlns:a16="http://schemas.microsoft.com/office/drawing/2014/main" id="{E989E367-0B20-E472-573F-0CA5C16FF74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9706" b="72451" l="41250" r="59479">
                          <a14:foregroundMark x1="45052" y1="32647" x2="45052" y2="35686"/>
                          <a14:foregroundMark x1="54219" y1="33725" x2="54219" y2="33725"/>
                          <a14:foregroundMark x1="54219" y1="33235" x2="54219" y2="33235"/>
                          <a14:foregroundMark x1="54219" y1="33235" x2="54219" y2="33235"/>
                          <a14:foregroundMark x1="54219" y1="33235" x2="54219" y2="33235"/>
                          <a14:foregroundMark x1="47448" y1="29706" x2="47448" y2="29706"/>
                          <a14:foregroundMark x1="47448" y1="29706" x2="47448" y2="29706"/>
                          <a14:foregroundMark x1="47448" y1="29706" x2="47448" y2="29706"/>
                          <a14:foregroundMark x1="47448" y1="29706" x2="47448" y2="29706"/>
                          <a14:foregroundMark x1="47448" y1="29706" x2="47448" y2="29706"/>
                          <a14:foregroundMark x1="47448" y1="29706" x2="47448" y2="29706"/>
                          <a14:foregroundMark x1="42240" y1="40490" x2="43385" y2="32549"/>
                          <a14:foregroundMark x1="43385" y1="32549" x2="46927" y2="29706"/>
                          <a14:foregroundMark x1="46927" y1="29706" x2="50573" y2="29608"/>
                          <a14:foregroundMark x1="50573" y1="29608" x2="55677" y2="30686"/>
                          <a14:foregroundMark x1="55677" y1="30686" x2="58229" y2="37451"/>
                          <a14:foregroundMark x1="58229" y1="37451" x2="59323" y2="52451"/>
                          <a14:foregroundMark x1="59323" y1="52451" x2="58646" y2="67745"/>
                          <a14:foregroundMark x1="58646" y1="67745" x2="54844" y2="70294"/>
                          <a14:foregroundMark x1="54844" y1="70294" x2="50990" y2="68039"/>
                          <a14:foregroundMark x1="50990" y1="68039" x2="47083" y2="68333"/>
                          <a14:foregroundMark x1="47083" y1="68333" x2="43802" y2="71275"/>
                          <a14:foregroundMark x1="43802" y1="71275" x2="41302" y2="66176"/>
                          <a14:foregroundMark x1="41302" y1="66176" x2="41979" y2="40784"/>
                          <a14:foregroundMark x1="43698" y1="31078" x2="43698" y2="31078"/>
                          <a14:foregroundMark x1="43698" y1="30588" x2="43698" y2="30588"/>
                          <a14:foregroundMark x1="43281" y1="30392" x2="43281" y2="30392"/>
                          <a14:foregroundMark x1="43073" y1="31373" x2="43073" y2="31373"/>
                          <a14:foregroundMark x1="43073" y1="31373" x2="43073" y2="31373"/>
                          <a14:foregroundMark x1="45104" y1="30000" x2="45104" y2="30000"/>
                          <a14:foregroundMark x1="44948" y1="30000" x2="44948" y2="30000"/>
                          <a14:foregroundMark x1="44896" y1="30000" x2="44896" y2="30000"/>
                          <a14:foregroundMark x1="44688" y1="29706" x2="42552" y2="33431"/>
                          <a14:foregroundMark x1="44635" y1="29706" x2="48854" y2="28725"/>
                          <a14:foregroundMark x1="48854" y1="28725" x2="56563" y2="29608"/>
                          <a14:foregroundMark x1="56563" y1="29608" x2="58490" y2="35588"/>
                          <a14:foregroundMark x1="58490" y1="35588" x2="59479" y2="57843"/>
                          <a14:foregroundMark x1="59479" y1="57843" x2="56458" y2="61373"/>
                          <a14:backgroundMark x1="41146" y1="28137" x2="41146" y2="35686"/>
                          <a14:backgroundMark x1="41146" y1="35686" x2="42341" y2="33104"/>
                          <a14:backgroundMark x1="59856" y1="34186" x2="59844" y2="34412"/>
                          <a14:backgroundMark x1="59638" y1="38379" x2="59819" y2="34896"/>
                          <a14:backgroundMark x1="57284" y1="28867" x2="57083" y2="28431"/>
                          <a14:backgroundMark x1="59844" y1="34412" x2="59244" y2="33112"/>
                          <a14:backgroundMark x1="43529" y1="28349" x2="40885" y2="28333"/>
                          <a14:backgroundMark x1="45058" y1="28358" x2="43813" y2="28350"/>
                          <a14:backgroundMark x1="76042" y1="41471" x2="76042" y2="41471"/>
                        </a14:backgroundRemoval>
                      </a14:imgEffect>
                    </a14:imgLayer>
                  </a14:imgProps>
                </a:ext>
              </a:extLst>
            </a:blip>
            <a:srcRect l="41111" t="28301" r="40347" b="22549"/>
            <a:stretch/>
          </p:blipFill>
          <p:spPr>
            <a:xfrm>
              <a:off x="4985154" y="4497970"/>
              <a:ext cx="720702" cy="1101989"/>
            </a:xfrm>
            <a:prstGeom prst="rect">
              <a:avLst/>
            </a:prstGeom>
          </p:spPr>
        </p:pic>
        <p:cxnSp>
          <p:nvCxnSpPr>
            <p:cNvPr id="20" name="Straight Arrow Connector 19">
              <a:extLst>
                <a:ext uri="{FF2B5EF4-FFF2-40B4-BE49-F238E27FC236}">
                  <a16:creationId xmlns:a16="http://schemas.microsoft.com/office/drawing/2014/main" id="{C1712ACF-9F64-E711-026F-7250E4953765}"/>
                </a:ext>
              </a:extLst>
            </p:cNvPr>
            <p:cNvCxnSpPr>
              <a:cxnSpLocks/>
            </p:cNvCxnSpPr>
            <p:nvPr/>
          </p:nvCxnSpPr>
          <p:spPr>
            <a:xfrm flipV="1">
              <a:off x="4796178" y="4389003"/>
              <a:ext cx="0" cy="993648"/>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CDED289-6479-B11E-831D-42583854C9FF}"/>
                </a:ext>
              </a:extLst>
            </p:cNvPr>
            <p:cNvSpPr txBox="1"/>
            <p:nvPr/>
          </p:nvSpPr>
          <p:spPr>
            <a:xfrm>
              <a:off x="3780951" y="4976138"/>
              <a:ext cx="1015227" cy="646331"/>
            </a:xfrm>
            <a:prstGeom prst="rect">
              <a:avLst/>
            </a:prstGeom>
            <a:noFill/>
          </p:spPr>
          <p:txBody>
            <a:bodyPr wrap="square" rtlCol="0">
              <a:spAutoFit/>
            </a:bodyPr>
            <a:lstStyle/>
            <a:p>
              <a:pPr algn="ctr"/>
              <a:r>
                <a:rPr lang="en-US" sz="1200" b="1" dirty="0"/>
                <a:t>Bus drove through</a:t>
              </a:r>
            </a:p>
            <a:p>
              <a:pPr algn="ctr"/>
              <a:r>
                <a:rPr lang="en-US" sz="1200" b="1" dirty="0"/>
                <a:t>T-junction</a:t>
              </a:r>
            </a:p>
          </p:txBody>
        </p:sp>
        <p:cxnSp>
          <p:nvCxnSpPr>
            <p:cNvPr id="25" name="Straight Connector 24">
              <a:extLst>
                <a:ext uri="{FF2B5EF4-FFF2-40B4-BE49-F238E27FC236}">
                  <a16:creationId xmlns:a16="http://schemas.microsoft.com/office/drawing/2014/main" id="{CDCC6042-9EE5-E2B9-7E63-C9EB9B8D1A3E}"/>
                </a:ext>
              </a:extLst>
            </p:cNvPr>
            <p:cNvCxnSpPr/>
            <p:nvPr/>
          </p:nvCxnSpPr>
          <p:spPr>
            <a:xfrm>
              <a:off x="4815228" y="4168049"/>
              <a:ext cx="70851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C9AED6-4123-363D-567C-E00A02FF5060}"/>
                </a:ext>
              </a:extLst>
            </p:cNvPr>
            <p:cNvCxnSpPr>
              <a:cxnSpLocks/>
            </p:cNvCxnSpPr>
            <p:nvPr/>
          </p:nvCxnSpPr>
          <p:spPr>
            <a:xfrm flipV="1">
              <a:off x="5193942" y="4168049"/>
              <a:ext cx="0" cy="22095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794D11F-F824-D283-1E43-9AC782D1B42A}"/>
                </a:ext>
              </a:extLst>
            </p:cNvPr>
            <p:cNvSpPr txBox="1"/>
            <p:nvPr/>
          </p:nvSpPr>
          <p:spPr>
            <a:xfrm>
              <a:off x="4838700" y="3926232"/>
              <a:ext cx="708509" cy="230832"/>
            </a:xfrm>
            <a:prstGeom prst="rect">
              <a:avLst/>
            </a:prstGeom>
            <a:noFill/>
          </p:spPr>
          <p:txBody>
            <a:bodyPr wrap="square">
              <a:spAutoFit/>
            </a:bodyPr>
            <a:lstStyle/>
            <a:p>
              <a:pPr algn="ctr"/>
              <a:r>
                <a:rPr lang="en-US" sz="900" b="1" dirty="0">
                  <a:solidFill>
                    <a:srgbClr val="C00000"/>
                  </a:solidFill>
                </a:rPr>
                <a:t>JUNCTION</a:t>
              </a:r>
            </a:p>
          </p:txBody>
        </p:sp>
      </p:grpSp>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6360" y="1492438"/>
            <a:ext cx="8127433" cy="5213735"/>
          </a:xfrm>
          <a:prstGeom prst="rect">
            <a:avLst/>
          </a:prstGeom>
          <a:noFill/>
          <a:ln w="19050">
            <a:noFill/>
            <a:miter lim="800000"/>
            <a:headEnd/>
            <a:tailEnd/>
          </a:ln>
        </p:spPr>
        <p:txBody>
          <a:bodyPr wrap="square">
            <a:spAutoFit/>
          </a:bodyPr>
          <a:lstStyle/>
          <a:p>
            <a:pPr marL="114300" indent="-114300" algn="just">
              <a:defRPr/>
            </a:pPr>
            <a:r>
              <a:rPr lang="hi-IN" sz="1600" b="1" dirty="0">
                <a:solidFill>
                  <a:srgbClr val="FF0000"/>
                </a:solidFill>
                <a:latin typeface="Kokila" panose="020B0604020202020204" pitchFamily="34" charset="0"/>
                <a:cs typeface="Kokila" panose="020B0604020202020204" pitchFamily="34" charset="0"/>
              </a:rPr>
              <a:t>क्या हुआ? </a:t>
            </a:r>
            <a:endParaRPr kumimoji="0" lang="en-US" sz="1600" b="1"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endParaRPr>
          </a:p>
          <a:p>
            <a:pPr algn="just">
              <a:spcBef>
                <a:spcPct val="20000"/>
              </a:spcBef>
              <a:defRPr/>
            </a:pPr>
            <a:r>
              <a:rPr lang="hi-IN" sz="1400" dirty="0">
                <a:latin typeface="Kokila" panose="020B0604020202020204" pitchFamily="34" charset="0"/>
                <a:cs typeface="Kokila" panose="020B0604020202020204" pitchFamily="34" charset="0"/>
              </a:rPr>
              <a:t>दोपहर 2:45 बजे, रिग ड्राइवर दो यात्रियों को रिग कैंप से रिग साइट तक क्रू बस से ले जा रहा था। रिग साइट जाते समय, दोपहर 3:00 बजे, ड्राइवर को ब्लैकटॉप सड़क पर पास की एक जगह से रिग के लिए एक पार्सल लेने का निर्देश मिला। पार्सल लेने के बाद, ड्राइवर एक ग्रेडेड सड़क पर गाड़ी चला रहा था और उसे टी-जंक्शन पर दाहिनी ओर मुड़ना था। </a:t>
            </a:r>
            <a:endParaRPr lang="en-US" sz="1400" dirty="0">
              <a:latin typeface="Kokila" panose="020B0604020202020204" pitchFamily="34" charset="0"/>
              <a:cs typeface="Kokila" panose="020B0604020202020204" pitchFamily="34"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800" dirty="0">
              <a:latin typeface="Kokila" panose="020B0604020202020204" pitchFamily="34" charset="0"/>
              <a:cs typeface="Kokila" panose="020B0604020202020204" pitchFamily="34" charset="0"/>
            </a:endParaRPr>
          </a:p>
          <a:p>
            <a:pPr algn="just">
              <a:defRPr/>
            </a:pPr>
            <a:r>
              <a:rPr lang="hi-IN" sz="1400" dirty="0">
                <a:latin typeface="Kokila" panose="020B0604020202020204" pitchFamily="34" charset="0"/>
                <a:cs typeface="Kokila" panose="020B0604020202020204" pitchFamily="34" charset="0"/>
              </a:rPr>
              <a:t>हालांकि, दोपहर 3:15 बजे, जब ड्राइवर टी-जंक्शन के पास पहुंचा, तो वह दाहिनी ओर मुड़ने के बजाय सीधे सड़क पार कर गया, उसकी गति 70 किमी/घंटा थी। इससे बस में अचानक झटका लगा। ड्राइवर बस को सुरक्षित रोकने में सफल रहा, लेकिन उसने पीठ दर्द की शिकायत की। उसे बाद में रिग मेडिक के साथ हाइमा अस्पताल ले जाया गया। </a:t>
            </a:r>
            <a:endParaRPr lang="en-US" sz="1400" dirty="0">
              <a:latin typeface="Kokila" panose="020B0604020202020204" pitchFamily="34" charset="0"/>
              <a:cs typeface="Kokila" panose="020B0604020202020204" pitchFamily="34"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800" dirty="0">
              <a:latin typeface="Kokila" panose="020B0604020202020204" pitchFamily="34" charset="0"/>
              <a:cs typeface="Kokila" panose="020B0604020202020204" pitchFamily="34" charset="0"/>
            </a:endParaRPr>
          </a:p>
          <a:p>
            <a:pPr algn="just">
              <a:defRPr/>
            </a:pPr>
            <a:r>
              <a:rPr lang="hi-IN" sz="1400" dirty="0">
                <a:latin typeface="Kokila" panose="020B0604020202020204" pitchFamily="34" charset="0"/>
                <a:cs typeface="Kokila" panose="020B0604020202020204" pitchFamily="34" charset="0"/>
              </a:rPr>
              <a:t>मेडिकल जांच में पुष्टि हुई कि उसकी रीढ़ की हड्डी में से एक हड्डी में चोट लगी थी। दोनों यात्रियों ने कोई चोट न होने की बात कही और गाड़ी में मौजूद सभी लोग सीटबेल्ट पहने हुए थे। </a:t>
            </a:r>
            <a:endParaRPr lang="en-US" sz="1400" dirty="0">
              <a:latin typeface="Kokila" panose="020B0604020202020204" pitchFamily="34" charset="0"/>
              <a:cs typeface="Kokila" panose="020B0604020202020204" pitchFamily="34"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1400" dirty="0">
              <a:latin typeface="Kokila" panose="020B0604020202020204" pitchFamily="34" charset="0"/>
              <a:cs typeface="Kokila" panose="020B0604020202020204" pitchFamily="34" charset="0"/>
            </a:endParaRPr>
          </a:p>
          <a:p>
            <a:pPr>
              <a:defRPr/>
            </a:pPr>
            <a:r>
              <a:rPr lang="hi-IN" altLang="zh-CN" sz="1600" b="1" dirty="0">
                <a:solidFill>
                  <a:srgbClr val="0070C0"/>
                </a:solidFill>
                <a:latin typeface="Kokila" panose="020B0604020202020204" pitchFamily="34" charset="0"/>
                <a:cs typeface="Kokila" panose="020B0604020202020204" pitchFamily="34" charset="0"/>
              </a:rPr>
              <a:t>ऐसा क्यों हुआ/निष्कर्ष: </a:t>
            </a:r>
            <a:endParaRPr kumimoji="0" lang="en-GB" altLang="zh-CN" sz="1600" b="1" i="0" u="none" strike="noStrike" kern="1200" cap="none" spc="0" normalizeH="0" baseline="0" noProof="0" dirty="0">
              <a:ln>
                <a:noFill/>
              </a:ln>
              <a:solidFill>
                <a:srgbClr val="0070C0"/>
              </a:solidFill>
              <a:effectLst/>
              <a:uLnTx/>
              <a:uFillTx/>
              <a:latin typeface="Kokila" panose="020B0604020202020204" pitchFamily="34" charset="0"/>
              <a:ea typeface="宋体" panose="02010600030101010101" pitchFamily="2" charset="-122"/>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800" b="1" i="0" u="none" strike="noStrike" kern="1200" cap="none" spc="0" normalizeH="0" baseline="0" noProof="0" dirty="0">
              <a:ln>
                <a:noFill/>
              </a:ln>
              <a:solidFill>
                <a:srgbClr val="0070C0"/>
              </a:solidFill>
              <a:effectLst/>
              <a:uLnTx/>
              <a:uFillTx/>
              <a:latin typeface="Kokila" panose="020B0604020202020204" pitchFamily="34" charset="0"/>
              <a:ea typeface="宋体" panose="02010600030101010101" pitchFamily="2" charset="-122"/>
              <a:cs typeface="Kokila" panose="020B0604020202020204" pitchFamily="34" charset="0"/>
            </a:endParaRPr>
          </a:p>
          <a:p>
            <a:pPr marL="171450" indent="-171450">
              <a:buFont typeface="Arial" panose="020B0604020202020204" pitchFamily="34" charset="0"/>
              <a:buChar char="•"/>
            </a:pPr>
            <a:r>
              <a:rPr lang="hi-IN" sz="1400" dirty="0">
                <a:solidFill>
                  <a:srgbClr val="000000"/>
                </a:solidFill>
                <a:latin typeface="Kokila" panose="020B0604020202020204" pitchFamily="34" charset="0"/>
                <a:cs typeface="Kokila" panose="020B0604020202020204" pitchFamily="34" charset="0"/>
              </a:rPr>
              <a:t>ग्रेडेड सड़क की स्थिति अच्छी थी, लेकिन टी-जंक्शन पर ड्राइवरों को सचेत करने के लिए कोई संकेत नहीं था। </a:t>
            </a:r>
            <a:r>
              <a:rPr lang="en-US" sz="1400" dirty="0">
                <a:solidFill>
                  <a:srgbClr val="000000"/>
                </a:solidFill>
                <a:effectLst/>
                <a:latin typeface="Kokila" panose="020B0604020202020204" pitchFamily="34" charset="0"/>
                <a:cs typeface="Kokila" panose="020B0604020202020204" pitchFamily="34" charset="0"/>
              </a:rPr>
              <a:t> </a:t>
            </a:r>
            <a:endParaRPr lang="en-US" sz="1400" dirty="0">
              <a:latin typeface="Kokila" panose="020B0604020202020204" pitchFamily="34" charset="0"/>
              <a:cs typeface="Kokila" panose="020B0604020202020204" pitchFamily="34" charset="0"/>
            </a:endParaRPr>
          </a:p>
          <a:p>
            <a:pPr marL="171450" indent="-171450">
              <a:buFont typeface="Arial" panose="020B0604020202020204" pitchFamily="34" charset="0"/>
              <a:buChar char="•"/>
            </a:pPr>
            <a:r>
              <a:rPr lang="hi-IN" sz="1400" dirty="0">
                <a:latin typeface="Kokila" panose="020B0604020202020204" pitchFamily="34" charset="0"/>
                <a:cs typeface="Kokila" panose="020B0604020202020204" pitchFamily="34" charset="0"/>
              </a:rPr>
              <a:t>सड़क साइन के खंभे (जिन पर कोई चेतावनी संकेत नहीं थे) से ड्राइवर को यह समझने में कोई मदद नहीं मिली कि आगे जंक्शन है। </a:t>
            </a:r>
            <a:endParaRPr lang="en-US" sz="1400" dirty="0">
              <a:solidFill>
                <a:schemeClr val="tx1"/>
              </a:solidFill>
              <a:latin typeface="Kokila" panose="020B0604020202020204" pitchFamily="34" charset="0"/>
              <a:cs typeface="Kokila" panose="020B0604020202020204" pitchFamily="34" charset="0"/>
            </a:endParaRPr>
          </a:p>
          <a:p>
            <a:pPr marL="171450" indent="-171450">
              <a:buFont typeface="Arial" panose="020B0604020202020204" pitchFamily="34" charset="0"/>
              <a:buChar char="•"/>
            </a:pPr>
            <a:r>
              <a:rPr lang="hi-IN" sz="1400" dirty="0">
                <a:latin typeface="Kokila" panose="020B0604020202020204" pitchFamily="34" charset="0"/>
                <a:cs typeface="Kokila" panose="020B0604020202020204" pitchFamily="34" charset="0"/>
              </a:rPr>
              <a:t>ड्राइवर को ध्यान की कमी/एकाग्रता न होने के कारण यह पता नहीं चला कि वह टी-जंक्शन पर है, संभवतः वह थका हुआ था। </a:t>
            </a:r>
            <a:endParaRPr lang="en-US" sz="1400" b="0" dirty="0">
              <a:solidFill>
                <a:schemeClr val="tx1"/>
              </a:solidFill>
              <a:latin typeface="Kokila" panose="020B0604020202020204" pitchFamily="34" charset="0"/>
              <a:cs typeface="Kokila" panose="020B0604020202020204" pitchFamily="34" charset="0"/>
            </a:endParaRPr>
          </a:p>
          <a:p>
            <a:pPr marL="171450" indent="-171450">
              <a:buFont typeface="Arial" panose="020B0604020202020204" pitchFamily="34" charset="0"/>
              <a:buChar char="•"/>
            </a:pPr>
            <a:r>
              <a:rPr lang="hi-IN" sz="1400" dirty="0">
                <a:solidFill>
                  <a:srgbClr val="000000"/>
                </a:solidFill>
                <a:latin typeface="Kokila" panose="020B0604020202020204" pitchFamily="34" charset="0"/>
                <a:cs typeface="Kokila" panose="020B0604020202020204" pitchFamily="34" charset="0"/>
              </a:rPr>
              <a:t>ड्राइवर थकान प्रबंधन प्रणाली (डीएफएमएस) स्थापित नहीं थी, जो यह बताती कि ड्राइवर की थकान का कोई सबूत था या नहीं। </a:t>
            </a:r>
            <a:r>
              <a:rPr lang="en-US" sz="1400" dirty="0">
                <a:solidFill>
                  <a:srgbClr val="000000"/>
                </a:solidFill>
                <a:latin typeface="Kokila" panose="020B0604020202020204" pitchFamily="34" charset="0"/>
                <a:cs typeface="Kokila" panose="020B0604020202020204" pitchFamily="34" charset="0"/>
              </a:rPr>
              <a:t> </a:t>
            </a:r>
            <a:endParaRPr lang="en-US" sz="1400" dirty="0">
              <a:latin typeface="Kokila" panose="020B0604020202020204" pitchFamily="34" charset="0"/>
              <a:cs typeface="Kokila" panose="020B0604020202020204"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lang="en-US" sz="1200" noProof="0" dirty="0">
              <a:latin typeface="Kokila" panose="020B0604020202020204" pitchFamily="34" charset="0"/>
              <a:cs typeface="Kokila" panose="020B0604020202020204" pitchFamily="34" charset="0"/>
            </a:endParaRPr>
          </a:p>
          <a:p>
            <a:pPr marL="114300" indent="-114300" algn="just">
              <a:defRPr/>
            </a:pPr>
            <a:r>
              <a:rPr lang="hi-IN" sz="1600" b="1" dirty="0">
                <a:solidFill>
                  <a:srgbClr val="0070C0"/>
                </a:solidFill>
                <a:latin typeface="Kokila" panose="020B0604020202020204" pitchFamily="34" charset="0"/>
                <a:ea typeface="宋体" panose="02010600030101010101" pitchFamily="2" charset="-122"/>
                <a:cs typeface="Kokila" panose="020B0604020202020204" pitchFamily="34" charset="0"/>
              </a:rPr>
              <a:t>इस घटना से आपकी सीख: </a:t>
            </a:r>
            <a:r>
              <a:rPr lang="en-US" sz="1600" b="1" dirty="0">
                <a:solidFill>
                  <a:srgbClr val="0070C0"/>
                </a:solidFill>
                <a:latin typeface="Kokila" panose="020B0604020202020204" pitchFamily="34" charset="0"/>
                <a:ea typeface="宋体" panose="02010600030101010101" pitchFamily="2" charset="-122"/>
                <a:cs typeface="Kokila" panose="020B0604020202020204" pitchFamily="34" charset="0"/>
              </a:rPr>
              <a:t> </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lang="en-US" sz="800" b="1" dirty="0">
              <a:solidFill>
                <a:srgbClr val="0070C0"/>
              </a:solidFill>
              <a:latin typeface="Kokila" panose="020B0604020202020204" pitchFamily="34" charset="0"/>
              <a:ea typeface="宋体" panose="02010600030101010101" pitchFamily="2" charset="-122"/>
              <a:cs typeface="Kokila" panose="020B0604020202020204" pitchFamily="34" charset="0"/>
            </a:endParaRPr>
          </a:p>
          <a:p>
            <a:pPr marL="171450" indent="-171450">
              <a:buFont typeface="Arial" panose="020B0604020202020204" pitchFamily="34" charset="0"/>
              <a:buChar char="•"/>
            </a:pPr>
            <a:r>
              <a:rPr lang="hi-IN" sz="1400" dirty="0">
                <a:latin typeface="Kokila" panose="020B0604020202020204" pitchFamily="34" charset="0"/>
                <a:cs typeface="Kokila" panose="020B0604020202020204" pitchFamily="34" charset="0"/>
              </a:rPr>
              <a:t>ग्रेडेड और कम इस्तेमाल वाली सड़कों पर, यह उम्मीद न करें कि सभी जंक्शनों पर सड़क चिह्न होंगे। </a:t>
            </a:r>
            <a:endParaRPr lang="en-US" sz="1400" dirty="0">
              <a:latin typeface="Kokila" panose="020B0604020202020204" pitchFamily="34" charset="0"/>
              <a:cs typeface="Kokila" panose="020B0604020202020204" pitchFamily="34" charset="0"/>
            </a:endParaRPr>
          </a:p>
          <a:p>
            <a:pPr marL="171450" indent="-171450">
              <a:buFont typeface="Arial" panose="020B0604020202020204" pitchFamily="34" charset="0"/>
              <a:buChar char="•"/>
            </a:pPr>
            <a:r>
              <a:rPr lang="hi-IN" sz="1400" dirty="0">
                <a:latin typeface="Kokila" panose="020B0604020202020204" pitchFamily="34" charset="0"/>
                <a:cs typeface="Kokila" panose="020B0604020202020204" pitchFamily="34" charset="0"/>
              </a:rPr>
              <a:t>ग्रेडेड सड़कों पर गाड़ी चलाते समय हमेशा अपनी गति सीमा नियंत्रित रखें, ताकि अप्रत्याशित स्थिति का सामना हो सके। </a:t>
            </a:r>
            <a:endParaRPr lang="en-US" sz="1400" dirty="0">
              <a:latin typeface="Kokila" panose="020B0604020202020204" pitchFamily="34" charset="0"/>
              <a:cs typeface="Kokila" panose="020B0604020202020204" pitchFamily="34" charset="0"/>
            </a:endParaRPr>
          </a:p>
          <a:p>
            <a:pPr marL="171450" indent="-171450">
              <a:buFont typeface="Arial" panose="020B0604020202020204" pitchFamily="34" charset="0"/>
              <a:buChar char="•"/>
            </a:pPr>
            <a:r>
              <a:rPr lang="hi-IN" sz="1400" dirty="0">
                <a:latin typeface="Kokila" panose="020B0604020202020204" pitchFamily="34" charset="0"/>
                <a:cs typeface="Kokila" panose="020B0604020202020204" pitchFamily="34" charset="0"/>
              </a:rPr>
              <a:t>यात्रा शुरू करने से पहले, सुनिश्चित करें कि आपके यात्रा योजना में टी-जंक्शनों को स्पष्ट रूप से चिह्नित किया गया हो। </a:t>
            </a:r>
            <a:endParaRPr lang="en-US" sz="1400" dirty="0">
              <a:latin typeface="Kokila" panose="020B0604020202020204" pitchFamily="34" charset="0"/>
              <a:cs typeface="Kokila" panose="020B0604020202020204" pitchFamily="34" charset="0"/>
            </a:endParaRPr>
          </a:p>
          <a:p>
            <a:pPr marL="171450" indent="-171450">
              <a:buFont typeface="Arial" panose="020B0604020202020204" pitchFamily="34" charset="0"/>
              <a:buChar char="•"/>
            </a:pPr>
            <a:r>
              <a:rPr lang="hi-IN" sz="1400" dirty="0">
                <a:latin typeface="Kokila" panose="020B0604020202020204" pitchFamily="34" charset="0"/>
                <a:cs typeface="Kokila" panose="020B0604020202020204" pitchFamily="34" charset="0"/>
              </a:rPr>
              <a:t>डीएफएमएस सिस्टम ड्राइवरों को थकान से सुरक्षित रखने के लिए है - सुनिश्चित करें कि यह हमेशा साफ और खुला रहे। </a:t>
            </a:r>
            <a:endParaRPr lang="en-US" sz="1400" dirty="0">
              <a:latin typeface="Kokila" panose="020B0604020202020204" pitchFamily="34" charset="0"/>
              <a:cs typeface="Kokila" panose="020B0604020202020204" pitchFamily="34" charset="0"/>
            </a:endParaRPr>
          </a:p>
          <a:p>
            <a:pPr marL="171450" indent="-171450">
              <a:buFont typeface="Arial" panose="020B0604020202020204" pitchFamily="34" charset="0"/>
              <a:buChar char="•"/>
            </a:pPr>
            <a:endParaRPr lang="en-US" sz="1400" dirty="0">
              <a:solidFill>
                <a:schemeClr val="dk1"/>
              </a:solidFill>
              <a:latin typeface="Kokila" panose="020B0604020202020204" pitchFamily="34" charset="0"/>
              <a:cs typeface="Kokila" panose="020B0604020202020204" pitchFamily="34" charset="0"/>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00032" y="984640"/>
            <a:ext cx="7232793" cy="400110"/>
          </a:xfrm>
          <a:prstGeom prst="rect">
            <a:avLst/>
          </a:prstGeom>
          <a:solidFill>
            <a:srgbClr val="FFC000"/>
          </a:solidFill>
        </p:spPr>
        <p:txBody>
          <a:bodyPr wrap="square">
            <a:spAutoFit/>
          </a:bodyPr>
          <a:lstStyle/>
          <a:p>
            <a:pPr>
              <a:defRPr/>
            </a:pPr>
            <a:r>
              <a:rPr lang="hi-IN" sz="2000" b="1" dirty="0">
                <a:solidFill>
                  <a:srgbClr val="0D38B3"/>
                </a:solidFill>
                <a:latin typeface="Kokila" panose="020B0604020202020204" pitchFamily="34" charset="0"/>
                <a:cs typeface="Kokila" panose="020B0604020202020204" pitchFamily="34" charset="0"/>
              </a:rPr>
              <a:t>लक्षित दर्शक</a:t>
            </a:r>
            <a:r>
              <a:rPr kumimoji="0" lang="en-US" sz="2000" b="1" i="0" u="none" strike="noStrike" kern="1200" cap="none" spc="0" normalizeH="0" baseline="0" noProof="0" dirty="0">
                <a:ln>
                  <a:noFill/>
                </a:ln>
                <a:solidFill>
                  <a:srgbClr val="0D38B3"/>
                </a:solidFill>
                <a:effectLst/>
                <a:uLnTx/>
                <a:uFillTx/>
                <a:latin typeface="Kokila" panose="020B0604020202020204" pitchFamily="34" charset="0"/>
                <a:cs typeface="Kokila" panose="020B0604020202020204" pitchFamily="34" charset="0"/>
              </a:rPr>
              <a:t>: </a:t>
            </a:r>
            <a:r>
              <a:rPr lang="hi-IN" b="1" dirty="0">
                <a:solidFill>
                  <a:srgbClr val="FF0000"/>
                </a:solidFill>
                <a:latin typeface="Kokila" panose="020B0604020202020204" pitchFamily="34" charset="0"/>
                <a:cs typeface="Kokila" panose="020B0604020202020204" pitchFamily="34" charset="0"/>
              </a:rPr>
              <a:t>ड्रिलिंग, लॉजिस्टिक्स, संचालन और निर्माण </a:t>
            </a:r>
            <a:r>
              <a:rPr kumimoji="0" lang="en-US" sz="1800" b="1"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rPr>
              <a:t> </a:t>
            </a: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defRPr/>
            </a:pPr>
            <a:r>
              <a:rPr lang="hi-IN" sz="4000" b="1" dirty="0">
                <a:solidFill>
                  <a:srgbClr val="00B050"/>
                </a:solidFill>
                <a:latin typeface="Kokila" panose="020B0604020202020204" pitchFamily="34" charset="0"/>
                <a:ea typeface="Tahoma" panose="020B0604030504040204" pitchFamily="34" charset="0"/>
                <a:cs typeface="Kokila" panose="020B0604020202020204" pitchFamily="34" charset="0"/>
              </a:rPr>
              <a:t>पीडीओ दूसरी चेतावनी </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Kokila" panose="020B0604020202020204" pitchFamily="34" charset="0"/>
                <a:ea typeface="Tahoma" panose="020B0604030504040204" pitchFamily="34" charset="0"/>
                <a:cs typeface="Kokila" panose="020B0604020202020204" pitchFamily="34" charset="0"/>
              </a:rPr>
              <a:t>     </a:t>
            </a:r>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Kokila" panose="020B0604020202020204" pitchFamily="34" charset="0"/>
              <a:ea typeface="Tahoma" panose="020B0604030504040204" pitchFamily="34" charset="0"/>
              <a:cs typeface="Kokila" panose="020B0604020202020204" pitchFamily="34" charset="0"/>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346509" y="6430558"/>
            <a:ext cx="7402136" cy="461665"/>
          </a:xfrm>
          <a:prstGeom prst="rect">
            <a:avLst/>
          </a:prstGeom>
          <a:solidFill>
            <a:schemeClr val="accent1"/>
          </a:solidFill>
        </p:spPr>
        <p:txBody>
          <a:bodyPr wrap="square" rtlCol="0">
            <a:spAutoFit/>
          </a:bodyPr>
          <a:lstStyle/>
          <a:p>
            <a:pPr marR="29360" algn="ctr"/>
            <a:r>
              <a:rPr lang="hi-IN" sz="2400" b="1" dirty="0">
                <a:solidFill>
                  <a:srgbClr val="FFFF00"/>
                </a:solidFill>
                <a:latin typeface="Kokila" panose="020B0604020202020204" pitchFamily="34" charset="0"/>
                <a:ea typeface="MS PGothic" pitchFamily="34" charset="-128"/>
                <a:cs typeface="Kokila" panose="020B0604020202020204" pitchFamily="34" charset="0"/>
              </a:rPr>
              <a:t>ड्राइविंग करते समय हमेशा सतर्क रहें और टी-जंक्शन पर रुकें। </a:t>
            </a:r>
            <a:endParaRPr lang="en-US" sz="2400" b="1" dirty="0">
              <a:solidFill>
                <a:srgbClr val="FFFF00"/>
              </a:solidFill>
              <a:latin typeface="Kokila" panose="020B0604020202020204" pitchFamily="34" charset="0"/>
              <a:ea typeface="MS PGothic" pitchFamily="34" charset="-128"/>
              <a:cs typeface="Kokila" panose="020B0604020202020204" pitchFamily="34" charset="0"/>
            </a:endParaRPr>
          </a:p>
        </p:txBody>
      </p:sp>
      <p:pic>
        <p:nvPicPr>
          <p:cNvPr id="3" name="Picture 2">
            <a:extLst>
              <a:ext uri="{FF2B5EF4-FFF2-40B4-BE49-F238E27FC236}">
                <a16:creationId xmlns:a16="http://schemas.microsoft.com/office/drawing/2014/main" id="{5F11B07B-2740-C2EC-7B89-3DCC509D3A7B}"/>
              </a:ext>
            </a:extLst>
          </p:cNvPr>
          <p:cNvPicPr>
            <a:picLocks noChangeAspect="1"/>
          </p:cNvPicPr>
          <p:nvPr/>
        </p:nvPicPr>
        <p:blipFill>
          <a:blip r:embed="rId6"/>
          <a:stretch>
            <a:fillRect/>
          </a:stretch>
        </p:blipFill>
        <p:spPr>
          <a:xfrm>
            <a:off x="8703733" y="3660634"/>
            <a:ext cx="3344730" cy="2380429"/>
          </a:xfrm>
          <a:prstGeom prst="rect">
            <a:avLst/>
          </a:prstGeom>
        </p:spPr>
      </p:pic>
      <p:sp>
        <p:nvSpPr>
          <p:cNvPr id="7" name="Freeform 132">
            <a:extLst>
              <a:ext uri="{FF2B5EF4-FFF2-40B4-BE49-F238E27FC236}">
                <a16:creationId xmlns:a16="http://schemas.microsoft.com/office/drawing/2014/main" id="{E7DC8EED-6D9D-64BA-EE5C-88F8DC9417F0}"/>
              </a:ext>
            </a:extLst>
          </p:cNvPr>
          <p:cNvSpPr/>
          <p:nvPr/>
        </p:nvSpPr>
        <p:spPr bwMode="auto">
          <a:xfrm>
            <a:off x="11395437" y="5294521"/>
            <a:ext cx="495496" cy="547648"/>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nvGrpSpPr>
          <p:cNvPr id="9" name="Group 131">
            <a:extLst>
              <a:ext uri="{FF2B5EF4-FFF2-40B4-BE49-F238E27FC236}">
                <a16:creationId xmlns:a16="http://schemas.microsoft.com/office/drawing/2014/main" id="{143B2E3A-739A-8B7B-5F18-781CF48634C8}"/>
              </a:ext>
            </a:extLst>
          </p:cNvPr>
          <p:cNvGrpSpPr>
            <a:grpSpLocks/>
          </p:cNvGrpSpPr>
          <p:nvPr/>
        </p:nvGrpSpPr>
        <p:grpSpPr bwMode="auto">
          <a:xfrm>
            <a:off x="11305178" y="2900514"/>
            <a:ext cx="495496" cy="463861"/>
            <a:chOff x="3504" y="544"/>
            <a:chExt cx="2287" cy="1855"/>
          </a:xfrm>
        </p:grpSpPr>
        <p:sp>
          <p:nvSpPr>
            <p:cNvPr id="10" name="Line 129">
              <a:extLst>
                <a:ext uri="{FF2B5EF4-FFF2-40B4-BE49-F238E27FC236}">
                  <a16:creationId xmlns:a16="http://schemas.microsoft.com/office/drawing/2014/main" id="{096C7592-F0BF-1009-ABDD-C08F42F23AE1}"/>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Line 130">
              <a:extLst>
                <a:ext uri="{FF2B5EF4-FFF2-40B4-BE49-F238E27FC236}">
                  <a16:creationId xmlns:a16="http://schemas.microsoft.com/office/drawing/2014/main" id="{A6DDDFBD-0A7D-FFC2-59D7-8E457BB391AA}"/>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6" name="Rectangle 8">
            <a:extLst>
              <a:ext uri="{FF2B5EF4-FFF2-40B4-BE49-F238E27FC236}">
                <a16:creationId xmlns:a16="http://schemas.microsoft.com/office/drawing/2014/main" id="{894E7547-6601-0C78-8092-0CBB57743A5B}"/>
              </a:ext>
            </a:extLst>
          </p:cNvPr>
          <p:cNvSpPr>
            <a:spLocks noChangeArrowheads="1"/>
          </p:cNvSpPr>
          <p:nvPr/>
        </p:nvSpPr>
        <p:spPr bwMode="auto">
          <a:xfrm>
            <a:off x="416361" y="630421"/>
            <a:ext cx="11626955" cy="369332"/>
          </a:xfrm>
          <a:prstGeom prst="rect">
            <a:avLst/>
          </a:prstGeom>
          <a:noFill/>
          <a:ln w="9525">
            <a:noFill/>
            <a:miter lim="800000"/>
            <a:headEnd/>
            <a:tailEnd/>
          </a:ln>
        </p:spPr>
        <p:txBody>
          <a:bodyPr wrap="square">
            <a:spAutoFit/>
          </a:bodyPr>
          <a:lstStyle/>
          <a:p>
            <a:pPr marL="114300" indent="-114300" algn="just">
              <a:defRPr/>
            </a:pPr>
            <a:r>
              <a:rPr lang="hi-IN" b="1" dirty="0">
                <a:solidFill>
                  <a:prstClr val="black"/>
                </a:solidFill>
                <a:latin typeface="Kokila" panose="020B0604020202020204" pitchFamily="34" charset="0"/>
                <a:cs typeface="Kokila" panose="020B0604020202020204" pitchFamily="34" charset="0"/>
              </a:rPr>
              <a:t>तारीख: </a:t>
            </a:r>
            <a:r>
              <a:rPr lang="en-GB" b="1" dirty="0">
                <a:solidFill>
                  <a:srgbClr val="4472C4"/>
                </a:solidFill>
                <a:latin typeface="Kokila" panose="020B0604020202020204" pitchFamily="34" charset="0"/>
                <a:cs typeface="Kokila" panose="020B0604020202020204" pitchFamily="34" charset="0"/>
              </a:rPr>
              <a:t> </a:t>
            </a:r>
            <a:r>
              <a:rPr lang="hi-IN" b="1" dirty="0">
                <a:solidFill>
                  <a:srgbClr val="4472C4"/>
                </a:solidFill>
                <a:latin typeface="Kokila" panose="020B0604020202020204" pitchFamily="34" charset="0"/>
                <a:cs typeface="Kokila" panose="020B0604020202020204" pitchFamily="34" charset="0"/>
              </a:rPr>
              <a:t>16 जनवरी 2025 </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lang="hi-IN" b="1" dirty="0">
                <a:solidFill>
                  <a:prstClr val="black"/>
                </a:solidFill>
                <a:latin typeface="Kokila" panose="020B0604020202020204" pitchFamily="34" charset="0"/>
                <a:cs typeface="Kokila" panose="020B0604020202020204" pitchFamily="34" charset="0"/>
              </a:rPr>
              <a:t>घटना का शीर्षक </a:t>
            </a:r>
            <a:r>
              <a:rPr kumimoji="0" lang="en-US"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b="1" dirty="0">
                <a:solidFill>
                  <a:srgbClr val="4472C4"/>
                </a:solidFill>
                <a:latin typeface="Kokila" panose="020B0604020202020204" pitchFamily="34" charset="0"/>
                <a:cs typeface="Kokila" panose="020B0604020202020204" pitchFamily="34" charset="0"/>
              </a:rPr>
              <a:t>एलटीआई#01 (1174063) </a:t>
            </a:r>
            <a:r>
              <a:rPr lang="en-US" b="1" dirty="0">
                <a:solidFill>
                  <a:srgbClr val="4472C4"/>
                </a:solidFill>
                <a:latin typeface="Kokila" panose="020B0604020202020204" pitchFamily="34" charset="0"/>
                <a:cs typeface="Kokila" panose="020B0604020202020204" pitchFamily="34" charset="0"/>
              </a:rPr>
              <a:t>            </a:t>
            </a:r>
            <a:r>
              <a:rPr lang="hi-IN" b="1" dirty="0">
                <a:latin typeface="Kokila" panose="020B0604020202020204" pitchFamily="34" charset="0"/>
                <a:cs typeface="Kokila" panose="020B0604020202020204" pitchFamily="34" charset="0"/>
              </a:rPr>
              <a:t>पैटर्न</a:t>
            </a:r>
            <a:r>
              <a:rPr lang="en-US" b="1" dirty="0">
                <a:latin typeface="Kokila" panose="020B0604020202020204" pitchFamily="34" charset="0"/>
                <a:cs typeface="Kokila" panose="020B0604020202020204" pitchFamily="34" charset="0"/>
              </a:rPr>
              <a:t>:</a:t>
            </a:r>
            <a:r>
              <a:rPr lang="hi-IN" b="1" dirty="0">
                <a:solidFill>
                  <a:srgbClr val="4472C4"/>
                </a:solidFill>
                <a:latin typeface="Kokila" panose="020B0604020202020204" pitchFamily="34" charset="0"/>
                <a:cs typeface="Kokila" panose="020B0604020202020204" pitchFamily="34" charset="0"/>
              </a:rPr>
              <a:t> </a:t>
            </a:r>
            <a:r>
              <a:rPr kumimoji="0" lang="en-US"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b="1" dirty="0">
                <a:solidFill>
                  <a:srgbClr val="4472C4"/>
                </a:solidFill>
                <a:latin typeface="Kokila" panose="020B0604020202020204" pitchFamily="34" charset="0"/>
                <a:cs typeface="Kokila" panose="020B0604020202020204" pitchFamily="34" charset="0"/>
              </a:rPr>
              <a:t>एमवीआई पीठ की चोट </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lang="hi-IN" b="1" dirty="0">
                <a:solidFill>
                  <a:prstClr val="black"/>
                </a:solidFill>
                <a:latin typeface="Kokila" panose="020B0604020202020204" pitchFamily="34" charset="0"/>
                <a:cs typeface="Kokila" panose="020B0604020202020204" pitchFamily="34" charset="0"/>
              </a:rPr>
              <a:t>संभावित गंभीरता: </a:t>
            </a:r>
            <a:r>
              <a:rPr kumimoji="0" lang="en-US"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b="1" dirty="0">
                <a:solidFill>
                  <a:srgbClr val="4472C4"/>
                </a:solidFill>
                <a:latin typeface="Kokila" panose="020B0604020202020204" pitchFamily="34" charset="0"/>
                <a:cs typeface="Kokila" panose="020B0604020202020204" pitchFamily="34" charset="0"/>
              </a:rPr>
              <a:t>डी3पी </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lang="hi-IN" b="1" dirty="0">
                <a:solidFill>
                  <a:prstClr val="black"/>
                </a:solidFill>
                <a:latin typeface="Kokila" panose="020B0604020202020204" pitchFamily="34" charset="0"/>
                <a:cs typeface="Kokila" panose="020B0604020202020204" pitchFamily="34" charset="0"/>
              </a:rPr>
              <a:t>गतिविधि</a:t>
            </a:r>
            <a:r>
              <a:rPr lang="en-US" b="1" dirty="0">
                <a:solidFill>
                  <a:prstClr val="black"/>
                </a:solidFill>
                <a:latin typeface="Kokila" panose="020B0604020202020204" pitchFamily="34" charset="0"/>
                <a:cs typeface="Kokila" panose="020B0604020202020204" pitchFamily="34" charset="0"/>
              </a:rPr>
              <a:t>:</a:t>
            </a:r>
            <a:r>
              <a:rPr lang="en-US" b="1" dirty="0">
                <a:solidFill>
                  <a:srgbClr val="4472C4"/>
                </a:solidFill>
                <a:latin typeface="Kokila" panose="020B0604020202020204" pitchFamily="34" charset="0"/>
                <a:cs typeface="Kokila" panose="020B0604020202020204" pitchFamily="34" charset="0"/>
              </a:rPr>
              <a:t> </a:t>
            </a:r>
            <a:r>
              <a:rPr lang="hi-IN" b="1" dirty="0">
                <a:solidFill>
                  <a:srgbClr val="4472C4"/>
                </a:solidFill>
                <a:latin typeface="Kokila" panose="020B0604020202020204" pitchFamily="34" charset="0"/>
                <a:cs typeface="Kokila" panose="020B0604020202020204" pitchFamily="34" charset="0"/>
              </a:rPr>
              <a:t>गैर-नियमित ड्राइविंग </a:t>
            </a:r>
            <a:endPar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p:txBody>
      </p:sp>
      <p:pic>
        <p:nvPicPr>
          <p:cNvPr id="33" name="Picture 32">
            <a:extLst>
              <a:ext uri="{FF2B5EF4-FFF2-40B4-BE49-F238E27FC236}">
                <a16:creationId xmlns:a16="http://schemas.microsoft.com/office/drawing/2014/main" id="{AF953822-273E-A445-8BA5-8D9B3EBFB8A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9706" b="72451" l="41250" r="59479">
                        <a14:foregroundMark x1="45052" y1="32647" x2="45052" y2="35686"/>
                        <a14:foregroundMark x1="54219" y1="33725" x2="54219" y2="33725"/>
                        <a14:foregroundMark x1="54219" y1="33235" x2="54219" y2="33235"/>
                        <a14:foregroundMark x1="54219" y1="33235" x2="54219" y2="33235"/>
                        <a14:foregroundMark x1="54219" y1="33235" x2="54219" y2="33235"/>
                        <a14:foregroundMark x1="47448" y1="29706" x2="47448" y2="29706"/>
                        <a14:foregroundMark x1="47448" y1="29706" x2="47448" y2="29706"/>
                        <a14:foregroundMark x1="47448" y1="29706" x2="47448" y2="29706"/>
                        <a14:foregroundMark x1="47448" y1="29706" x2="47448" y2="29706"/>
                        <a14:foregroundMark x1="47448" y1="29706" x2="47448" y2="29706"/>
                        <a14:foregroundMark x1="47448" y1="29706" x2="47448" y2="29706"/>
                        <a14:foregroundMark x1="42240" y1="40490" x2="43385" y2="32549"/>
                        <a14:foregroundMark x1="43385" y1="32549" x2="46927" y2="29706"/>
                        <a14:foregroundMark x1="46927" y1="29706" x2="50573" y2="29608"/>
                        <a14:foregroundMark x1="50573" y1="29608" x2="55677" y2="30686"/>
                        <a14:foregroundMark x1="55677" y1="30686" x2="58229" y2="37451"/>
                        <a14:foregroundMark x1="58229" y1="37451" x2="59323" y2="52451"/>
                        <a14:foregroundMark x1="59323" y1="52451" x2="58646" y2="67745"/>
                        <a14:foregroundMark x1="58646" y1="67745" x2="54844" y2="70294"/>
                        <a14:foregroundMark x1="54844" y1="70294" x2="50990" y2="68039"/>
                        <a14:foregroundMark x1="50990" y1="68039" x2="47083" y2="68333"/>
                        <a14:foregroundMark x1="47083" y1="68333" x2="43802" y2="71275"/>
                        <a14:foregroundMark x1="43802" y1="71275" x2="41302" y2="66176"/>
                        <a14:foregroundMark x1="41302" y1="66176" x2="41979" y2="40784"/>
                        <a14:foregroundMark x1="43698" y1="31078" x2="43698" y2="31078"/>
                        <a14:foregroundMark x1="43698" y1="30588" x2="43698" y2="30588"/>
                        <a14:foregroundMark x1="43281" y1="30392" x2="43281" y2="30392"/>
                        <a14:foregroundMark x1="43073" y1="31373" x2="43073" y2="31373"/>
                        <a14:foregroundMark x1="43073" y1="31373" x2="43073" y2="31373"/>
                        <a14:foregroundMark x1="45104" y1="30000" x2="45104" y2="30000"/>
                        <a14:foregroundMark x1="44948" y1="30000" x2="44948" y2="30000"/>
                        <a14:foregroundMark x1="44896" y1="30000" x2="44896" y2="30000"/>
                        <a14:foregroundMark x1="44688" y1="29706" x2="42552" y2="33431"/>
                        <a14:foregroundMark x1="44635" y1="29706" x2="48854" y2="28725"/>
                        <a14:foregroundMark x1="48854" y1="28725" x2="56563" y2="29608"/>
                        <a14:foregroundMark x1="56563" y1="29608" x2="58490" y2="35588"/>
                        <a14:foregroundMark x1="58490" y1="35588" x2="59479" y2="57843"/>
                        <a14:foregroundMark x1="59479" y1="57843" x2="56458" y2="61373"/>
                        <a14:backgroundMark x1="41146" y1="28137" x2="41146" y2="35686"/>
                        <a14:backgroundMark x1="41146" y1="35686" x2="42341" y2="33104"/>
                        <a14:backgroundMark x1="59856" y1="34186" x2="59844" y2="34412"/>
                        <a14:backgroundMark x1="59638" y1="38379" x2="59819" y2="34896"/>
                        <a14:backgroundMark x1="57284" y1="28867" x2="57083" y2="28431"/>
                        <a14:backgroundMark x1="59844" y1="34412" x2="59244" y2="33112"/>
                        <a14:backgroundMark x1="43529" y1="28349" x2="40885" y2="28333"/>
                        <a14:backgroundMark x1="45058" y1="28358" x2="43813" y2="28350"/>
                        <a14:backgroundMark x1="76042" y1="41471" x2="76042" y2="41471"/>
                      </a14:backgroundRemoval>
                    </a14:imgEffect>
                  </a14:imgLayer>
                </a14:imgProps>
              </a:ext>
            </a:extLst>
          </a:blip>
          <a:srcRect l="41111" t="28301" r="40347" b="22549"/>
          <a:stretch/>
        </p:blipFill>
        <p:spPr>
          <a:xfrm>
            <a:off x="10193079" y="4904396"/>
            <a:ext cx="720702" cy="1101989"/>
          </a:xfrm>
          <a:prstGeom prst="rect">
            <a:avLst/>
          </a:prstGeom>
        </p:spPr>
      </p:pic>
      <p:grpSp>
        <p:nvGrpSpPr>
          <p:cNvPr id="37" name="Group 36">
            <a:extLst>
              <a:ext uri="{FF2B5EF4-FFF2-40B4-BE49-F238E27FC236}">
                <a16:creationId xmlns:a16="http://schemas.microsoft.com/office/drawing/2014/main" id="{C38D78C5-DD5B-91AC-2530-73AA85BE95E9}"/>
              </a:ext>
            </a:extLst>
          </p:cNvPr>
          <p:cNvGrpSpPr/>
          <p:nvPr/>
        </p:nvGrpSpPr>
        <p:grpSpPr>
          <a:xfrm>
            <a:off x="8990935" y="4747121"/>
            <a:ext cx="720488" cy="739447"/>
            <a:chOff x="8990935" y="5102722"/>
            <a:chExt cx="720488" cy="739447"/>
          </a:xfrm>
        </p:grpSpPr>
        <p:sp>
          <p:nvSpPr>
            <p:cNvPr id="36" name="Rectangle 35">
              <a:extLst>
                <a:ext uri="{FF2B5EF4-FFF2-40B4-BE49-F238E27FC236}">
                  <a16:creationId xmlns:a16="http://schemas.microsoft.com/office/drawing/2014/main" id="{436A9FBB-D968-47C0-0A57-5D5F95EDC453}"/>
                </a:ext>
              </a:extLst>
            </p:cNvPr>
            <p:cNvSpPr/>
            <p:nvPr/>
          </p:nvSpPr>
          <p:spPr>
            <a:xfrm>
              <a:off x="9036050" y="5305424"/>
              <a:ext cx="641350" cy="3302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A8DE36B9-5691-A923-7B88-7C1D3899362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804" b="60686" l="73802" r="84740">
                          <a14:foregroundMark x1="77188" y1="40980" x2="74115" y2="47353"/>
                          <a14:foregroundMark x1="74115" y1="47353" x2="74375" y2="55000"/>
                          <a14:foregroundMark x1="74375" y1="55000" x2="77344" y2="60392"/>
                          <a14:foregroundMark x1="77344" y1="60392" x2="81354" y2="60882"/>
                          <a14:foregroundMark x1="81354" y1="60882" x2="84479" y2="55294"/>
                          <a14:foregroundMark x1="84479" y1="55294" x2="85417" y2="48137"/>
                          <a14:foregroundMark x1="85417" y1="48137" x2="82969" y2="41667"/>
                          <a14:foregroundMark x1="82969" y1="41667" x2="79063" y2="39020"/>
                          <a14:foregroundMark x1="79063" y1="39020" x2="75365" y2="43235"/>
                          <a14:foregroundMark x1="75365" y1="43235" x2="74010" y2="46176"/>
                          <a14:foregroundMark x1="79063" y1="39804" x2="79063" y2="39804"/>
                          <a14:foregroundMark x1="80469" y1="50980" x2="80469" y2="50980"/>
                          <a14:foregroundMark x1="84063" y1="47451" x2="84063" y2="47451"/>
                          <a14:foregroundMark x1="84740" y1="47059" x2="84740" y2="47059"/>
                          <a14:foregroundMark x1="80573" y1="60686" x2="80573" y2="60686"/>
                          <a14:foregroundMark x1="83333" y1="48333" x2="83333" y2="48333"/>
                        </a14:backgroundRemoval>
                      </a14:imgEffect>
                    </a14:imgLayer>
                  </a14:imgProps>
                </a:ext>
              </a:extLst>
            </a:blip>
            <a:srcRect l="73726" t="39030" r="14799" b="38801"/>
            <a:stretch/>
          </p:blipFill>
          <p:spPr>
            <a:xfrm>
              <a:off x="8990935" y="5102722"/>
              <a:ext cx="720488" cy="739447"/>
            </a:xfrm>
            <a:prstGeom prst="rect">
              <a:avLst/>
            </a:prstGeom>
          </p:spPr>
        </p:pic>
      </p:grpSp>
      <p:sp>
        <p:nvSpPr>
          <p:cNvPr id="38" name="TextBox 37">
            <a:extLst>
              <a:ext uri="{FF2B5EF4-FFF2-40B4-BE49-F238E27FC236}">
                <a16:creationId xmlns:a16="http://schemas.microsoft.com/office/drawing/2014/main" id="{0769B0E3-7A3D-AC0A-24EB-DF388CD04449}"/>
              </a:ext>
            </a:extLst>
          </p:cNvPr>
          <p:cNvSpPr txBox="1"/>
          <p:nvPr/>
        </p:nvSpPr>
        <p:spPr>
          <a:xfrm>
            <a:off x="8843565" y="5486568"/>
            <a:ext cx="1015227" cy="369332"/>
          </a:xfrm>
          <a:prstGeom prst="rect">
            <a:avLst/>
          </a:prstGeom>
          <a:noFill/>
        </p:spPr>
        <p:txBody>
          <a:bodyPr wrap="square" rtlCol="0">
            <a:spAutoFit/>
          </a:bodyPr>
          <a:lstStyle/>
          <a:p>
            <a:pPr algn="ctr"/>
            <a:r>
              <a:rPr lang="en-US" sz="900" b="1" dirty="0">
                <a:solidFill>
                  <a:srgbClr val="002060"/>
                </a:solidFill>
              </a:rPr>
              <a:t>WHEN AT A </a:t>
            </a:r>
          </a:p>
          <a:p>
            <a:pPr algn="ctr"/>
            <a:r>
              <a:rPr lang="en-US" sz="900" b="1" dirty="0">
                <a:solidFill>
                  <a:srgbClr val="002060"/>
                </a:solidFill>
              </a:rPr>
              <a:t>T-JUNCTION!</a:t>
            </a:r>
          </a:p>
        </p:txBody>
      </p:sp>
      <p:sp>
        <p:nvSpPr>
          <p:cNvPr id="5" name="Rectangle 4">
            <a:extLst>
              <a:ext uri="{FF2B5EF4-FFF2-40B4-BE49-F238E27FC236}">
                <a16:creationId xmlns:a16="http://schemas.microsoft.com/office/drawing/2014/main" id="{6ADD1E3C-A0A0-5C45-B739-4D705746714C}"/>
              </a:ext>
            </a:extLst>
          </p:cNvPr>
          <p:cNvSpPr/>
          <p:nvPr/>
        </p:nvSpPr>
        <p:spPr>
          <a:xfrm>
            <a:off x="9956766" y="1788948"/>
            <a:ext cx="946218" cy="266014"/>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hi-IN" b="1" dirty="0">
                <a:solidFill>
                  <a:srgbClr val="FF0000"/>
                </a:solidFill>
                <a:latin typeface="Kokila" panose="020B0604020202020204" pitchFamily="34" charset="0"/>
                <a:cs typeface="Kokila" panose="020B0604020202020204" pitchFamily="34" charset="0"/>
              </a:rPr>
              <a:t>जंक्शन</a:t>
            </a:r>
            <a:r>
              <a:rPr lang="en-IN" b="1" dirty="0">
                <a:solidFill>
                  <a:srgbClr val="FF0000"/>
                </a:solidFill>
                <a:latin typeface="Kokila" panose="020B0604020202020204" pitchFamily="34" charset="0"/>
                <a:cs typeface="Kokila" panose="020B0604020202020204" pitchFamily="34" charset="0"/>
              </a:rPr>
              <a:t> </a:t>
            </a:r>
            <a:endParaRPr lang="en-US" b="1" dirty="0">
              <a:solidFill>
                <a:srgbClr val="FF0000"/>
              </a:solidFill>
              <a:latin typeface="Kokila" panose="020B0604020202020204" pitchFamily="34" charset="0"/>
              <a:cs typeface="Kokila" panose="020B0604020202020204" pitchFamily="34" charset="0"/>
            </a:endParaRPr>
          </a:p>
        </p:txBody>
      </p:sp>
      <p:sp>
        <p:nvSpPr>
          <p:cNvPr id="28" name="Rectangle 27">
            <a:extLst>
              <a:ext uri="{FF2B5EF4-FFF2-40B4-BE49-F238E27FC236}">
                <a16:creationId xmlns:a16="http://schemas.microsoft.com/office/drawing/2014/main" id="{979429F7-2741-5642-AAE9-56928F361522}"/>
              </a:ext>
            </a:extLst>
          </p:cNvPr>
          <p:cNvSpPr/>
          <p:nvPr/>
        </p:nvSpPr>
        <p:spPr>
          <a:xfrm>
            <a:off x="11000584" y="1821606"/>
            <a:ext cx="946218" cy="266014"/>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hi-IN" sz="1200" b="1" dirty="0">
                <a:latin typeface="Kokila" panose="020B0604020202020204" pitchFamily="34" charset="0"/>
                <a:cs typeface="Kokila" panose="020B0604020202020204" pitchFamily="34" charset="0"/>
              </a:rPr>
              <a:t>रिग की दिशा</a:t>
            </a:r>
            <a:r>
              <a:rPr lang="en-IN" sz="1200" b="1" dirty="0">
                <a:latin typeface="Kokila" panose="020B0604020202020204" pitchFamily="34" charset="0"/>
                <a:cs typeface="Kokila" panose="020B0604020202020204" pitchFamily="34" charset="0"/>
              </a:rPr>
              <a:t> </a:t>
            </a:r>
            <a:endParaRPr lang="en-US" sz="1200" b="1" dirty="0">
              <a:solidFill>
                <a:srgbClr val="FF0000"/>
              </a:solidFill>
              <a:latin typeface="Kokila" panose="020B0604020202020204" pitchFamily="34" charset="0"/>
              <a:cs typeface="Kokila" panose="020B0604020202020204" pitchFamily="34" charset="0"/>
            </a:endParaRPr>
          </a:p>
        </p:txBody>
      </p:sp>
      <p:sp>
        <p:nvSpPr>
          <p:cNvPr id="29" name="Rectangle 28">
            <a:extLst>
              <a:ext uri="{FF2B5EF4-FFF2-40B4-BE49-F238E27FC236}">
                <a16:creationId xmlns:a16="http://schemas.microsoft.com/office/drawing/2014/main" id="{38930F23-FBF5-C640-BAC6-CF8977E45A60}"/>
              </a:ext>
            </a:extLst>
          </p:cNvPr>
          <p:cNvSpPr/>
          <p:nvPr/>
        </p:nvSpPr>
        <p:spPr>
          <a:xfrm>
            <a:off x="8946147" y="2824325"/>
            <a:ext cx="946218" cy="706190"/>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hi-IN" sz="1200" b="1" dirty="0">
                <a:latin typeface="Kokila" panose="020B0604020202020204" pitchFamily="34" charset="0"/>
                <a:cs typeface="Kokila" panose="020B0604020202020204" pitchFamily="34" charset="0"/>
              </a:rPr>
              <a:t>बस टी-जंक्शन से सीधे निकल गई</a:t>
            </a:r>
            <a:r>
              <a:rPr lang="en-IN" sz="1200" b="1" dirty="0">
                <a:latin typeface="Kokila" panose="020B0604020202020204" pitchFamily="34" charset="0"/>
                <a:cs typeface="Kokila" panose="020B0604020202020204" pitchFamily="34" charset="0"/>
              </a:rPr>
              <a:t> </a:t>
            </a:r>
            <a:endParaRPr lang="en-US" sz="1200" b="1" dirty="0">
              <a:solidFill>
                <a:srgbClr val="FF0000"/>
              </a:solidFill>
              <a:latin typeface="Kokila" panose="020B0604020202020204" pitchFamily="34" charset="0"/>
              <a:cs typeface="Kokila" panose="020B0604020202020204" pitchFamily="34" charset="0"/>
            </a:endParaRPr>
          </a:p>
        </p:txBody>
      </p:sp>
      <p:sp>
        <p:nvSpPr>
          <p:cNvPr id="8" name="Oval 7">
            <a:extLst>
              <a:ext uri="{FF2B5EF4-FFF2-40B4-BE49-F238E27FC236}">
                <a16:creationId xmlns:a16="http://schemas.microsoft.com/office/drawing/2014/main" id="{5A9634B7-C69A-604A-8653-126DEB309F4C}"/>
              </a:ext>
            </a:extLst>
          </p:cNvPr>
          <p:cNvSpPr/>
          <p:nvPr/>
        </p:nvSpPr>
        <p:spPr>
          <a:xfrm>
            <a:off x="8927067" y="4742146"/>
            <a:ext cx="833343" cy="7110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solidFill>
                  <a:schemeClr val="bg1"/>
                </a:solidFill>
                <a:latin typeface="Kokila" panose="020B0604020202020204" pitchFamily="34" charset="0"/>
                <a:cs typeface="Kokila" panose="020B0604020202020204" pitchFamily="34" charset="0"/>
              </a:rPr>
              <a:t>रुकें</a:t>
            </a:r>
            <a:r>
              <a:rPr lang="en-IN" dirty="0">
                <a:solidFill>
                  <a:schemeClr val="bg1"/>
                </a:solidFill>
                <a:latin typeface="Kokila" panose="020B0604020202020204" pitchFamily="34" charset="0"/>
                <a:cs typeface="Kokila" panose="020B0604020202020204" pitchFamily="34" charset="0"/>
              </a:rPr>
              <a:t> </a:t>
            </a:r>
            <a:endParaRPr lang="en-US" dirty="0">
              <a:solidFill>
                <a:schemeClr val="bg1"/>
              </a:solidFill>
              <a:latin typeface="Kokila" panose="020B0604020202020204" pitchFamily="34" charset="0"/>
              <a:cs typeface="Kokila" panose="020B0604020202020204" pitchFamily="34" charset="0"/>
            </a:endParaRPr>
          </a:p>
        </p:txBody>
      </p:sp>
      <p:sp>
        <p:nvSpPr>
          <p:cNvPr id="34" name="Rectangle 33">
            <a:extLst>
              <a:ext uri="{FF2B5EF4-FFF2-40B4-BE49-F238E27FC236}">
                <a16:creationId xmlns:a16="http://schemas.microsoft.com/office/drawing/2014/main" id="{6117DC6C-1E29-344E-9D75-91D3F06F8DFC}"/>
              </a:ext>
            </a:extLst>
          </p:cNvPr>
          <p:cNvSpPr/>
          <p:nvPr/>
        </p:nvSpPr>
        <p:spPr>
          <a:xfrm>
            <a:off x="8870629" y="5503332"/>
            <a:ext cx="946218" cy="538093"/>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hi-IN" sz="1200" dirty="0">
                <a:latin typeface="Kokila" panose="020B0604020202020204" pitchFamily="34" charset="0"/>
                <a:cs typeface="Kokila" panose="020B0604020202020204" pitchFamily="34" charset="0"/>
              </a:rPr>
              <a:t>टी-जंक्शन पर पहुंचने पर!</a:t>
            </a:r>
            <a:r>
              <a:rPr lang="en-IN" sz="1200" dirty="0">
                <a:latin typeface="Kokila" panose="020B0604020202020204" pitchFamily="34" charset="0"/>
                <a:cs typeface="Kokila" panose="020B0604020202020204" pitchFamily="34" charset="0"/>
              </a:rPr>
              <a:t> </a:t>
            </a:r>
            <a:endParaRPr lang="en-US" sz="120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r>
              <a:rPr lang="hi-IN" sz="2800" b="1" dirty="0">
                <a:solidFill>
                  <a:srgbClr val="00B050"/>
                </a:solidFill>
                <a:latin typeface="Kokila" panose="020B0604020202020204" pitchFamily="34" charset="0"/>
                <a:ea typeface="MS PGothic" pitchFamily="34" charset="-128"/>
                <a:cs typeface="Kokila" panose="020B0604020202020204" pitchFamily="34" charset="0"/>
              </a:rPr>
              <a:t>प्रभावी सीख </a:t>
            </a:r>
            <a:endParaRPr lang="en-US" dirty="0">
              <a:latin typeface="Kokila" panose="020B0604020202020204" pitchFamily="34" charset="0"/>
              <a:cs typeface="Kokila" panose="020B0604020202020204" pitchFamily="34" charset="0"/>
            </a:endParaRP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369332"/>
          </a:xfrm>
          <a:prstGeom prst="rect">
            <a:avLst/>
          </a:prstGeom>
        </p:spPr>
        <p:txBody>
          <a:bodyPr wrap="square">
            <a:spAutoFit/>
          </a:bodyPr>
          <a:lstStyle/>
          <a:p>
            <a:pPr marL="342900" indent="-342900">
              <a:defRPr/>
            </a:pPr>
            <a:r>
              <a:rPr lang="hi-IN" b="1" dirty="0">
                <a:latin typeface="Kokila" panose="020B0604020202020204" pitchFamily="34" charset="0"/>
                <a:cs typeface="Kokila" panose="020B0604020202020204" pitchFamily="34" charset="0"/>
              </a:rPr>
              <a:t>यह सुनिश्चित करने के लिए कि सीख को साइट पर रोजमर्रा की गतिविधियों में लागू किया जाए, कृपया नीचे दिए सवालों के जवाब दें: </a:t>
            </a:r>
            <a:endParaRPr lang="en-US" b="1" dirty="0">
              <a:latin typeface="Kokila" panose="020B0604020202020204" pitchFamily="34" charset="0"/>
              <a:cs typeface="Kokila" panose="020B0604020202020204" pitchFamily="34" charset="0"/>
            </a:endParaRPr>
          </a:p>
        </p:txBody>
      </p:sp>
      <p:sp>
        <p:nvSpPr>
          <p:cNvPr id="7" name="Rectangle 6">
            <a:extLst>
              <a:ext uri="{FF2B5EF4-FFF2-40B4-BE49-F238E27FC236}">
                <a16:creationId xmlns:a16="http://schemas.microsoft.com/office/drawing/2014/main" id="{4D883F2B-B3CE-4AB4-AB99-0AA90A5717A9}"/>
              </a:ext>
            </a:extLst>
          </p:cNvPr>
          <p:cNvSpPr/>
          <p:nvPr/>
        </p:nvSpPr>
        <p:spPr>
          <a:xfrm>
            <a:off x="425606" y="1680481"/>
            <a:ext cx="11134492" cy="4093428"/>
          </a:xfrm>
          <a:prstGeom prst="rect">
            <a:avLst/>
          </a:prstGeom>
        </p:spPr>
        <p:txBody>
          <a:bodyPr wrap="square">
            <a:spAutoFit/>
          </a:bodyPr>
          <a:lstStyle/>
          <a:p>
            <a:pPr marL="342900" indent="-342900">
              <a:defRPr/>
            </a:pPr>
            <a:r>
              <a:rPr lang="hi-IN" b="1" dirty="0">
                <a:latin typeface="Kokila" panose="020B0604020202020204" pitchFamily="34" charset="0"/>
                <a:cs typeface="Kokila" panose="020B0604020202020204" pitchFamily="34" charset="0"/>
              </a:rPr>
              <a:t>सीख को साइट पर कैसे लागू किया जा सकता है? </a:t>
            </a:r>
            <a:r>
              <a:rPr lang="en-US" sz="1600" b="1" dirty="0">
                <a:latin typeface="Kokila" panose="020B0604020202020204" pitchFamily="34" charset="0"/>
                <a:cs typeface="Kokila" panose="020B0604020202020204" pitchFamily="34" charset="0"/>
              </a:rPr>
              <a:t> </a:t>
            </a:r>
          </a:p>
          <a:p>
            <a:pPr marL="342900" indent="-342900">
              <a:defRPr/>
            </a:pPr>
            <a:endParaRPr lang="en-US" sz="2000" b="1" dirty="0">
              <a:latin typeface="Kokila" panose="020B0604020202020204" pitchFamily="34" charset="0"/>
              <a:cs typeface="Kokila" panose="020B0604020202020204" pitchFamily="34" charset="0"/>
            </a:endParaRPr>
          </a:p>
          <a:p>
            <a:pPr marL="342900" indent="-342900">
              <a:buFont typeface="+mj-lt"/>
              <a:buAutoNum type="arabicPeriod"/>
              <a:defRPr/>
            </a:pPr>
            <a:r>
              <a:rPr lang="hi-IN" sz="1600" dirty="0">
                <a:latin typeface="Kokila" panose="020B0604020202020204" pitchFamily="34" charset="0"/>
                <a:cs typeface="Kokila" panose="020B0604020202020204" pitchFamily="34" charset="0"/>
              </a:rPr>
              <a:t>सुनिश्चित करें कि सभी वाहनों में ड्राइवर थकान प्रबंधन प्रणाली (डीएफएमएस) स्थापित हो। </a:t>
            </a:r>
            <a:r>
              <a:rPr lang="en-US" sz="1600" dirty="0">
                <a:latin typeface="Kokila" panose="020B0604020202020204" pitchFamily="34" charset="0"/>
                <a:cs typeface="Kokila" panose="020B0604020202020204" pitchFamily="34" charset="0"/>
              </a:rPr>
              <a:t> </a:t>
            </a:r>
          </a:p>
          <a:p>
            <a:pPr marL="342900" indent="-342900">
              <a:buFont typeface="+mj-lt"/>
              <a:buAutoNum type="arabicPeriod"/>
              <a:defRPr/>
            </a:pPr>
            <a:r>
              <a:rPr lang="hi-IN" sz="1600" dirty="0">
                <a:latin typeface="Kokila" panose="020B0604020202020204" pitchFamily="34" charset="0"/>
                <a:cs typeface="Kokila" panose="020B0604020202020204" pitchFamily="34" charset="0"/>
              </a:rPr>
              <a:t>सड़क सर्वेक्षण के दौरान, किसी भी गायब संकेत बोर्ड की जांच करें। </a:t>
            </a:r>
            <a:endParaRPr lang="en-US" sz="1600" dirty="0">
              <a:latin typeface="Kokila" panose="020B0604020202020204" pitchFamily="34" charset="0"/>
              <a:cs typeface="Kokila" panose="020B0604020202020204" pitchFamily="34" charset="0"/>
            </a:endParaRPr>
          </a:p>
          <a:p>
            <a:pPr marL="342900" indent="-342900">
              <a:buFont typeface="+mj-lt"/>
              <a:buAutoNum type="arabicPeriod"/>
              <a:defRPr/>
            </a:pPr>
            <a:r>
              <a:rPr lang="hi-IN" sz="1600" dirty="0">
                <a:latin typeface="Kokila" panose="020B0604020202020204" pitchFamily="34" charset="0"/>
                <a:cs typeface="Kokila" panose="020B0604020202020204" pitchFamily="34" charset="0"/>
              </a:rPr>
              <a:t>ड्राइवरों की जागरूकता बढ़ाने और यह सुनिश्चित करने के लिए नियंत्रण उपाय लागू करें कि वे ड्राइविंग के दौरान, खासकर टी-जंक्शनों के आसपास, सतर्क और एकाग्र रहें। </a:t>
            </a:r>
            <a:endParaRPr lang="en-US" sz="1600" dirty="0">
              <a:solidFill>
                <a:srgbClr val="000000"/>
              </a:solidFill>
              <a:latin typeface="Kokila" panose="020B0604020202020204" pitchFamily="34" charset="0"/>
              <a:cs typeface="Kokila" panose="020B0604020202020204" pitchFamily="34" charset="0"/>
            </a:endParaRPr>
          </a:p>
          <a:p>
            <a:pPr marL="342900" indent="-342900">
              <a:buFont typeface="+mj-lt"/>
              <a:buAutoNum type="arabicPeriod"/>
              <a:defRPr/>
            </a:pPr>
            <a:endParaRPr lang="en-US" dirty="0">
              <a:solidFill>
                <a:srgbClr val="0033CC"/>
              </a:solidFill>
              <a:latin typeface="Kokila" panose="020B0604020202020204" pitchFamily="34" charset="0"/>
              <a:cs typeface="Kokila" panose="020B0604020202020204" pitchFamily="34" charset="0"/>
            </a:endParaRPr>
          </a:p>
          <a:p>
            <a:pPr marL="342900" indent="-342900">
              <a:defRPr/>
            </a:pPr>
            <a:endParaRPr lang="en-US" dirty="0">
              <a:solidFill>
                <a:srgbClr val="000000"/>
              </a:solidFill>
              <a:latin typeface="Kokila" panose="020B0604020202020204" pitchFamily="34" charset="0"/>
              <a:cs typeface="Kokila" panose="020B0604020202020204" pitchFamily="34" charset="0"/>
            </a:endParaRPr>
          </a:p>
          <a:p>
            <a:pPr>
              <a:defRPr/>
            </a:pPr>
            <a:endParaRPr lang="en-US" dirty="0">
              <a:solidFill>
                <a:srgbClr val="0033CC"/>
              </a:solidFill>
              <a:latin typeface="Kokila" panose="020B0604020202020204" pitchFamily="34" charset="0"/>
              <a:cs typeface="Kokila" panose="020B0604020202020204" pitchFamily="34" charset="0"/>
              <a:sym typeface="Wingdings" pitchFamily="2" charset="2"/>
            </a:endParaRPr>
          </a:p>
          <a:p>
            <a:pPr>
              <a:defRPr/>
            </a:pPr>
            <a:r>
              <a:rPr lang="hi-IN" b="1" dirty="0">
                <a:latin typeface="Kokila" panose="020B0604020202020204" pitchFamily="34" charset="0"/>
                <a:cs typeface="Kokila" panose="020B0604020202020204" pitchFamily="34" charset="0"/>
              </a:rPr>
              <a:t>इस कार्रवाई को कैसे बनाए रखा जा सकता है? </a:t>
            </a:r>
            <a:r>
              <a:rPr lang="en-US" sz="1600" b="1" dirty="0">
                <a:latin typeface="Kokila" panose="020B0604020202020204" pitchFamily="34" charset="0"/>
                <a:cs typeface="Kokila" panose="020B0604020202020204" pitchFamily="34" charset="0"/>
              </a:rPr>
              <a:t> </a:t>
            </a:r>
            <a:endParaRPr lang="en-US" sz="1600" dirty="0">
              <a:latin typeface="Kokila" panose="020B0604020202020204" pitchFamily="34" charset="0"/>
              <a:cs typeface="Kokila" panose="020B0604020202020204" pitchFamily="34" charset="0"/>
            </a:endParaRPr>
          </a:p>
          <a:p>
            <a:pPr marL="342900" indent="-342900">
              <a:buFont typeface="+mj-lt"/>
              <a:buAutoNum type="arabicPeriod"/>
              <a:defRPr/>
            </a:pPr>
            <a:endParaRPr lang="en-US" dirty="0">
              <a:latin typeface="Kokila" panose="020B0604020202020204" pitchFamily="34" charset="0"/>
              <a:cs typeface="Kokila" panose="020B0604020202020204" pitchFamily="34" charset="0"/>
              <a:sym typeface="Wingdings" pitchFamily="2" charset="2"/>
            </a:endParaRPr>
          </a:p>
          <a:p>
            <a:pPr marL="342900" indent="-342900">
              <a:buFont typeface="+mj-lt"/>
              <a:buAutoNum type="arabicPeriod"/>
              <a:defRPr/>
            </a:pPr>
            <a:r>
              <a:rPr lang="hi-IN" sz="1600" dirty="0">
                <a:latin typeface="Kokila" panose="020B0604020202020204" pitchFamily="34" charset="0"/>
                <a:cs typeface="Kokila" panose="020B0604020202020204" pitchFamily="34" charset="0"/>
              </a:rPr>
              <a:t>ड्राइवर मूल्यांकन कार्यक्रम को प्रभावी ढंग से लागू करें। </a:t>
            </a:r>
            <a:r>
              <a:rPr lang="en-US" sz="1600" dirty="0">
                <a:latin typeface="Kokila" panose="020B0604020202020204" pitchFamily="34" charset="0"/>
                <a:cs typeface="Kokila" panose="020B0604020202020204" pitchFamily="34" charset="0"/>
              </a:rPr>
              <a:t> </a:t>
            </a:r>
          </a:p>
          <a:p>
            <a:pPr marL="342900" indent="-342900">
              <a:buFont typeface="+mj-lt"/>
              <a:buAutoNum type="arabicPeriod"/>
              <a:defRPr/>
            </a:pPr>
            <a:r>
              <a:rPr lang="hi-IN" sz="1600" dirty="0">
                <a:latin typeface="Kokila" panose="020B0604020202020204" pitchFamily="34" charset="0"/>
                <a:cs typeface="Kokila" panose="020B0604020202020204" pitchFamily="34" charset="0"/>
              </a:rPr>
              <a:t>घटना से सीखे गए कार्यों को प्रबंधन स्व-सत्यापन कार्यक्रम में शामिल करें। </a:t>
            </a:r>
            <a:endParaRPr lang="en-US" sz="1600" dirty="0">
              <a:latin typeface="Kokila" panose="020B0604020202020204" pitchFamily="34" charset="0"/>
              <a:cs typeface="Kokila" panose="020B0604020202020204" pitchFamily="34" charset="0"/>
            </a:endParaRPr>
          </a:p>
          <a:p>
            <a:pPr marL="342900" indent="-342900">
              <a:buFont typeface="+mj-lt"/>
              <a:buAutoNum type="arabicPeriod"/>
              <a:defRPr/>
            </a:pPr>
            <a:r>
              <a:rPr lang="hi-IN" sz="1600" dirty="0">
                <a:latin typeface="Kokila" panose="020B0604020202020204" pitchFamily="34" charset="0"/>
                <a:cs typeface="Kokila" panose="020B0604020202020204" pitchFamily="34" charset="0"/>
              </a:rPr>
              <a:t>टी-जंक्शनों के आसपास ड्राइवर व्यवहार के महत्व पर जोर दें। </a:t>
            </a:r>
            <a:endParaRPr lang="en-US" sz="1600" dirty="0">
              <a:latin typeface="Kokila" panose="020B0604020202020204" pitchFamily="34" charset="0"/>
              <a:cs typeface="Kokila" panose="020B0604020202020204" pitchFamily="34" charset="0"/>
            </a:endParaRPr>
          </a:p>
          <a:p>
            <a:pPr marL="342900" indent="-342900">
              <a:buFont typeface="+mj-lt"/>
              <a:buAutoNum type="arabicPeriod"/>
              <a:defRPr/>
            </a:pPr>
            <a:endParaRPr lang="en-US" dirty="0">
              <a:solidFill>
                <a:srgbClr val="0033CC"/>
              </a:solidFill>
              <a:latin typeface="Kokila" panose="020B0604020202020204" pitchFamily="34" charset="0"/>
              <a:cs typeface="Kokila" panose="020B0604020202020204" pitchFamily="34" charset="0"/>
            </a:endParaRPr>
          </a:p>
          <a:p>
            <a:pPr>
              <a:defRPr/>
            </a:pPr>
            <a:endParaRPr lang="en-US" dirty="0">
              <a:solidFill>
                <a:srgbClr val="0033CC"/>
              </a:solidFill>
              <a:latin typeface="Kokila" panose="020B0604020202020204" pitchFamily="34" charset="0"/>
              <a:cs typeface="Kokila" panose="020B0604020202020204" pitchFamily="34" charset="0"/>
              <a:sym typeface="Wingdings" pitchFamily="2" charset="2"/>
            </a:endParaRPr>
          </a:p>
        </p:txBody>
      </p:sp>
      <p:sp>
        <p:nvSpPr>
          <p:cNvPr id="4" name="Rectangle 8">
            <a:extLst>
              <a:ext uri="{FF2B5EF4-FFF2-40B4-BE49-F238E27FC236}">
                <a16:creationId xmlns:a16="http://schemas.microsoft.com/office/drawing/2014/main" id="{B28D2167-3723-0EEF-6005-3CD70FDEDB39}"/>
              </a:ext>
            </a:extLst>
          </p:cNvPr>
          <p:cNvSpPr>
            <a:spLocks noChangeArrowheads="1"/>
          </p:cNvSpPr>
          <p:nvPr/>
        </p:nvSpPr>
        <p:spPr bwMode="auto">
          <a:xfrm>
            <a:off x="410118" y="589760"/>
            <a:ext cx="11626955" cy="369332"/>
          </a:xfrm>
          <a:prstGeom prst="rect">
            <a:avLst/>
          </a:prstGeom>
          <a:noFill/>
          <a:ln w="9525">
            <a:noFill/>
            <a:miter lim="800000"/>
          </a:ln>
        </p:spPr>
        <p:txBody>
          <a:bodyPr wrap="square">
            <a:spAutoFit/>
          </a:bodyPr>
          <a:lstStyle/>
          <a:p>
            <a:pPr marL="114300" indent="-114300" algn="just" defTabSz="457200">
              <a:defRPr/>
            </a:pPr>
            <a:r>
              <a:rPr lang="hi-IN" b="1" dirty="0">
                <a:solidFill>
                  <a:prstClr val="black"/>
                </a:solidFill>
                <a:latin typeface="Kokila" panose="020B0604020202020204" pitchFamily="34" charset="0"/>
                <a:cs typeface="Kokila" panose="020B0604020202020204" pitchFamily="34" charset="0"/>
              </a:rPr>
              <a:t>तारीख</a:t>
            </a:r>
            <a:r>
              <a:rPr lang="en-US" b="1" dirty="0">
                <a:solidFill>
                  <a:prstClr val="black"/>
                </a:solidFill>
                <a:latin typeface="Kokila" panose="020B0604020202020204" pitchFamily="34" charset="0"/>
                <a:cs typeface="Kokila" panose="020B0604020202020204" pitchFamily="34" charset="0"/>
              </a:rPr>
              <a:t>:</a:t>
            </a:r>
            <a:r>
              <a:rPr kumimoji="0" lang="en-GB"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b="1" dirty="0">
                <a:solidFill>
                  <a:srgbClr val="0000FF"/>
                </a:solidFill>
                <a:latin typeface="Kokila" panose="020B0604020202020204" pitchFamily="34" charset="0"/>
                <a:cs typeface="Kokila" panose="020B0604020202020204" pitchFamily="34" charset="0"/>
              </a:rPr>
              <a:t>16 जनवरी 2025 </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lang="hi-IN" b="1" dirty="0">
                <a:solidFill>
                  <a:prstClr val="black"/>
                </a:solidFill>
                <a:latin typeface="Kokila" panose="020B0604020202020204" pitchFamily="34" charset="0"/>
                <a:cs typeface="Kokila" panose="020B0604020202020204" pitchFamily="34" charset="0"/>
              </a:rPr>
              <a:t>घटना का शीर्षक</a:t>
            </a:r>
            <a:r>
              <a:rPr lang="en-US" b="1" dirty="0">
                <a:solidFill>
                  <a:prstClr val="black"/>
                </a:solidFill>
                <a:latin typeface="Kokila" panose="020B0604020202020204" pitchFamily="34" charset="0"/>
                <a:cs typeface="Kokila" panose="020B0604020202020204" pitchFamily="34" charset="0"/>
              </a:rPr>
              <a:t>:</a:t>
            </a:r>
            <a:r>
              <a:rPr kumimoji="0" lang="en-US"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b="1" dirty="0">
                <a:solidFill>
                  <a:srgbClr val="0000FF"/>
                </a:solidFill>
                <a:latin typeface="Kokila" panose="020B0604020202020204" pitchFamily="34" charset="0"/>
                <a:cs typeface="Kokila" panose="020B0604020202020204" pitchFamily="34" charset="0"/>
              </a:rPr>
              <a:t>एमवीआई - पीठ की चोट </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lang="hi-IN" b="1" dirty="0">
                <a:solidFill>
                  <a:prstClr val="black"/>
                </a:solidFill>
                <a:latin typeface="Kokila" panose="020B0604020202020204" pitchFamily="34" charset="0"/>
                <a:cs typeface="Kokila" panose="020B0604020202020204" pitchFamily="34" charset="0"/>
              </a:rPr>
              <a:t>पैटर्न</a:t>
            </a:r>
            <a:r>
              <a:rPr lang="en-US" b="1" dirty="0">
                <a:solidFill>
                  <a:prstClr val="black"/>
                </a:solidFill>
                <a:latin typeface="Kokila" panose="020B0604020202020204" pitchFamily="34" charset="0"/>
                <a:cs typeface="Kokila" panose="020B0604020202020204" pitchFamily="34" charset="0"/>
              </a:rPr>
              <a:t>:</a:t>
            </a:r>
            <a:r>
              <a:rPr lang="hi-IN" b="1" dirty="0">
                <a:solidFill>
                  <a:prstClr val="black"/>
                </a:solidFill>
                <a:latin typeface="Kokila" panose="020B0604020202020204" pitchFamily="34" charset="0"/>
                <a:cs typeface="Kokila" panose="020B0604020202020204" pitchFamily="34" charset="0"/>
              </a:rPr>
              <a:t> </a:t>
            </a:r>
            <a:r>
              <a:rPr kumimoji="0" lang="en-US"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lang="hi-IN" b="1" dirty="0">
                <a:solidFill>
                  <a:prstClr val="black"/>
                </a:solidFill>
                <a:latin typeface="Kokila" panose="020B0604020202020204" pitchFamily="34" charset="0"/>
                <a:cs typeface="Kokila" panose="020B0604020202020204" pitchFamily="34" charset="0"/>
              </a:rPr>
              <a:t>संभावित गंभीरता</a:t>
            </a:r>
            <a:r>
              <a:rPr kumimoji="0" lang="en-US"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b="1" dirty="0">
                <a:solidFill>
                  <a:srgbClr val="0000FF"/>
                </a:solidFill>
                <a:latin typeface="Kokila" panose="020B0604020202020204" pitchFamily="34" charset="0"/>
                <a:cs typeface="Kokila" panose="020B0604020202020204" pitchFamily="34" charset="0"/>
              </a:rPr>
              <a:t>डी3पी </a:t>
            </a:r>
            <a:endParaRPr kumimoji="0" lang="ar-OM" b="1" i="0" u="none" strike="noStrike" kern="1200" cap="none" spc="0" normalizeH="0" baseline="0" noProof="0" dirty="0">
              <a:ln>
                <a:noFill/>
              </a:ln>
              <a:solidFill>
                <a:srgbClr val="0000FF"/>
              </a:solidFill>
              <a:effectLst/>
              <a:uLnTx/>
              <a:uFillTx/>
              <a:latin typeface="Kokila" panose="020B0604020202020204" pitchFamily="34" charset="0"/>
            </a:endParaRPr>
          </a:p>
        </p:txBody>
      </p:sp>
      <p:sp>
        <p:nvSpPr>
          <p:cNvPr id="8" name="Rectangle 7">
            <a:extLst>
              <a:ext uri="{FF2B5EF4-FFF2-40B4-BE49-F238E27FC236}">
                <a16:creationId xmlns:a16="http://schemas.microsoft.com/office/drawing/2014/main" id="{1ABB7216-9FE4-5B4C-9C54-16D0CD3E725C}"/>
              </a:ext>
            </a:extLst>
          </p:cNvPr>
          <p:cNvSpPr/>
          <p:nvPr/>
        </p:nvSpPr>
        <p:spPr>
          <a:xfrm>
            <a:off x="9796455" y="6374104"/>
            <a:ext cx="1970167" cy="33206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hi-IN" sz="1050" dirty="0"/>
              <a:t>पेट्रोलियम डेवलपमेंट ओमान</a:t>
            </a:r>
            <a:r>
              <a:rPr lang="en-IN" sz="300" dirty="0"/>
              <a:t> </a:t>
            </a:r>
            <a:endParaRPr lang="en-US" sz="100" dirty="0">
              <a:solidFill>
                <a:srgbClr val="FF0000"/>
              </a:solidFill>
              <a:latin typeface="Kokila" panose="020B0604020202020204" pitchFamily="34" charset="0"/>
              <a:cs typeface="Kokila" panose="020B0604020202020204" pitchFamily="34" charset="0"/>
            </a:endParaRPr>
          </a:p>
        </p:txBody>
      </p:sp>
      <p:sp>
        <p:nvSpPr>
          <p:cNvPr id="9" name="Rectangle 8">
            <a:extLst>
              <a:ext uri="{FF2B5EF4-FFF2-40B4-BE49-F238E27FC236}">
                <a16:creationId xmlns:a16="http://schemas.microsoft.com/office/drawing/2014/main" id="{EA8A022D-7AA1-0F47-9C09-C7E95E2EB445}"/>
              </a:ext>
            </a:extLst>
          </p:cNvPr>
          <p:cNvSpPr/>
          <p:nvPr/>
        </p:nvSpPr>
        <p:spPr>
          <a:xfrm>
            <a:off x="3558935" y="6391968"/>
            <a:ext cx="4638007" cy="2963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hi-IN" sz="1200" dirty="0"/>
              <a:t>गोपनीय - पीडीओ/पीडीओ ठेकेदारों के बाहर साझा न करें</a:t>
            </a:r>
            <a:r>
              <a:rPr lang="en-IN" sz="500" dirty="0"/>
              <a:t> </a:t>
            </a:r>
            <a:endParaRPr lang="en-US" sz="10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429660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92916</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datastoreItem>
</file>

<file path=customXml/itemProps2.xml><?xml version="1.0" encoding="utf-8"?>
<ds:datastoreItem xmlns:ds="http://schemas.openxmlformats.org/officeDocument/2006/customXml" ds:itemID="{ECEB1FCF-0E89-482E-A62E-598FF58845D8}">
  <ds:schemaRefs>
    <ds:schemaRef ds:uri="f87d1e71-2c73-4715-9e96-a2709228860d"/>
    <ds:schemaRef ds:uri="http://schemas.microsoft.com/office/2006/documentManagement/types"/>
    <ds:schemaRef ds:uri="http://purl.org/dc/terms/"/>
    <ds:schemaRef ds:uri="5436391a-fb9a-4560-81c7-6e998d62f45b"/>
    <ds:schemaRef ds:uri="http://schemas.microsoft.com/office/infopath/2007/PartnerControls"/>
    <ds:schemaRef ds:uri="http://purl.org/dc/elements/1.1/"/>
    <ds:schemaRef ds:uri="http://schemas.openxmlformats.org/package/2006/metadata/core-properties"/>
    <ds:schemaRef ds:uri="http://www.w3.org/XML/1998/namespac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DD2F8CA-F8B5-43AA-B3A5-DA59EECBE253}"/>
</file>

<file path=docProps/app.xml><?xml version="1.0" encoding="utf-8"?>
<Properties xmlns="http://schemas.openxmlformats.org/officeDocument/2006/extended-properties" xmlns:vt="http://schemas.openxmlformats.org/officeDocument/2006/docPropsVTypes">
  <Template>TM02892315[[fn=Wisp]]</Template>
  <TotalTime>10642</TotalTime>
  <Words>848</Words>
  <Application>Microsoft Office PowerPoint</Application>
  <PresentationFormat>Widescreen</PresentationFormat>
  <Paragraphs>73</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Kokila</vt:lpstr>
      <vt:lpstr>Segoe UI</vt:lpstr>
      <vt:lpstr>Times New Roman</vt:lpstr>
      <vt:lpstr>Office Theme</vt:lpstr>
      <vt:lpstr>PowerPoint Presentation</vt:lpstr>
      <vt:lpstr>प्रभावी सीख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Alert_MVI_LTI#01_Jan 2025_Hindi</dc:title>
  <dc:creator>nazar@umsoman.com</dc:creator>
  <cp:lastModifiedBy>A PC</cp:lastModifiedBy>
  <cp:revision>839</cp:revision>
  <cp:lastPrinted>2025-01-08T08:46:21Z</cp:lastPrinted>
  <dcterms:created xsi:type="dcterms:W3CDTF">2018-09-24T07:27:00Z</dcterms:created>
  <dcterms:modified xsi:type="dcterms:W3CDTF">2025-03-10T10:04:24Z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y fmtid="{D5CDD505-2E9C-101B-9397-08002B2CF9AE}" pid="3" name="ICV">
    <vt:lpwstr>580231E499304AEB8098728CA1564324_12</vt:lpwstr>
  </property>
  <property fmtid="{D5CDD505-2E9C-101B-9397-08002B2CF9AE}" pid="4" name="KSOProductBuildVer">
    <vt:lpwstr>1033-12.2.0.13489</vt:lpwstr>
  </property>
  <property fmtid="{D5CDD505-2E9C-101B-9397-08002B2CF9AE}" pid="5" name="MediaServiceImageTags">
    <vt:lpwstr/>
  </property>
</Properties>
</file>