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7"/>
  </p:notesMasterIdLst>
  <p:handoutMasterIdLst>
    <p:handoutMasterId r:id="rId8"/>
  </p:handoutMasterIdLst>
  <p:sldIdLst>
    <p:sldId id="391" r:id="rId5"/>
    <p:sldId id="392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EEED47-C19C-AB59-46DF-7A3839AF68B1}" name="Mark Dean" initials="MD" userId="S::Mark.Dean@toco.com.om::6fc9b10c-d7fa-4556-9b05-edf8079eb65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  <p:cmAuthor id="2" name="Morrow, Fulton UIL65" initials="MFU" lastIdx="1" clrIdx="1">
    <p:extLst>
      <p:ext uri="{19B8F6BF-5375-455C-9EA6-DF929625EA0E}">
        <p15:presenceInfo xmlns:p15="http://schemas.microsoft.com/office/powerpoint/2012/main" userId="S::Fulton.FM.Morrow@pdo.co.om::762b87f7-294e-43d9-b010-4ff454107d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50"/>
    <a:srgbClr val="16942A"/>
    <a:srgbClr val="24A316"/>
    <a:srgbClr val="FFFC00"/>
    <a:srgbClr val="FDD600"/>
    <a:srgbClr val="FFC91D"/>
    <a:srgbClr val="EAEAEA"/>
    <a:srgbClr val="F2F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6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5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pPr/>
              <a:t>26/02/2024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5002106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64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5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" y="0"/>
            <a:ext cx="802164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2" y="1122363"/>
            <a:ext cx="659027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3643227"/>
            <a:ext cx="659027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PDO_picture_pptTemplate_pag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681" y="0"/>
            <a:ext cx="4227321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96796" y="1668510"/>
            <a:ext cx="538549" cy="35711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093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65904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107954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z="3200" b="0" spc="600">
                <a:latin typeface="Gill Sans MT" panose="020B0502020104020203" pitchFamily="34" charset="0"/>
              </a:rPr>
              <a:t>Click to edit Master title style</a:t>
            </a:r>
            <a:endParaRPr lang="en-US" sz="3200" b="0" spc="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7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3AB4-7240-4805-ADE9-A1394E5A0676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65904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107954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z="3200" b="0" spc="600">
                <a:latin typeface="Gill Sans MT" panose="020B0502020104020203" pitchFamily="34" charset="0"/>
              </a:rPr>
              <a:t>Click to edit Master title style</a:t>
            </a:r>
            <a:endParaRPr lang="en-US" sz="3200" b="0" spc="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7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685800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914401"/>
            <a:ext cx="5386917" cy="521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914401"/>
            <a:ext cx="5389033" cy="521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400801"/>
            <a:ext cx="762000" cy="3428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0C7DF163-8BB8-4097-991D-3E0CD52284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145" y="2241145"/>
            <a:ext cx="8148856" cy="669925"/>
          </a:xfrm>
          <a:prstGeom prst="rect">
            <a:avLst/>
          </a:prstGeom>
          <a:ln w="12700"/>
        </p:spPr>
        <p:txBody>
          <a:bodyPr lIns="90488" tIns="44450" rIns="90488" bIns="44450"/>
          <a:lstStyle>
            <a:lvl1pPr marL="0" indent="0">
              <a:buFontTx/>
              <a:buNone/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7145" y="991664"/>
            <a:ext cx="8250456" cy="1023937"/>
          </a:xfrm>
          <a:prstGeom prst="rect">
            <a:avLst/>
          </a:prstGeom>
        </p:spPr>
        <p:txBody>
          <a:bodyPr lIns="90488" tIns="44450" rIns="90488" bIns="44450" anchor="t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5" name="Straight Connector 9"/>
          <p:cNvCxnSpPr>
            <a:cxnSpLocks noChangeShapeType="1"/>
          </p:cNvCxnSpPr>
          <p:nvPr/>
        </p:nvCxnSpPr>
        <p:spPr bwMode="auto">
          <a:xfrm>
            <a:off x="603251" y="6570028"/>
            <a:ext cx="1158875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20686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52400"/>
            <a:ext cx="107696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2239-7B63-4044-A5EE-A54E5C13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340AA-3F36-4703-A22B-9A3B10952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E5473-2483-4B6A-A7E0-E8EE6A537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D73A3-5C55-475F-ADDC-DAC1D30B3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730AD-393D-4DC4-8B2A-24485C566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8DCE2-3033-49F1-BCA5-FB54B2C42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6E1E-B953-42B1-B15A-6E9FFFAA0A6C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33C50-87A4-453D-898B-75AB37F8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780D6E-C2EA-4DFB-BF95-8DF20A56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793A52F-F2CF-4AFE-BD70-FBA909B4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7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3AB4-7240-4805-ADE9-A1394E5A0676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88684-52F4-02A5-E0D3-E974DB3A73D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19FA03A-CC89-BD6C-E47F-CC5A482461D3}"/>
              </a:ext>
            </a:extLst>
          </p:cNvPr>
          <p:cNvGrpSpPr/>
          <p:nvPr userDrawn="1"/>
        </p:nvGrpSpPr>
        <p:grpSpPr>
          <a:xfrm>
            <a:off x="9434945" y="6043353"/>
            <a:ext cx="2675489" cy="799811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35136C-8D15-A924-0213-2E28388A9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8E0CA5-9609-0826-EF7E-F93FBE4AA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AFDA87-8113-26DF-C66E-CED5E767A046}"/>
              </a:ext>
            </a:extLst>
          </p:cNvPr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4DF322-D3A5-4F6F-B255-735DDC66E722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2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27CBBBF-1E87-43E1-BC90-E1A7514FA69A}"/>
              </a:ext>
            </a:extLst>
          </p:cNvPr>
          <p:cNvGrpSpPr/>
          <p:nvPr/>
        </p:nvGrpSpPr>
        <p:grpSpPr>
          <a:xfrm>
            <a:off x="8243401" y="3615371"/>
            <a:ext cx="3595130" cy="2099630"/>
            <a:chOff x="8319995" y="4488049"/>
            <a:chExt cx="2723940" cy="1172346"/>
          </a:xfrm>
        </p:grpSpPr>
        <p:pic>
          <p:nvPicPr>
            <p:cNvPr id="5" name="Picture 2" descr="Periodic maintenance icon. Maintenance icon with clock sign. Maintenance  icon and countdown, deadline, schedule, planning symbol. Vector icon Stock  Vector | Adobe Stock">
              <a:extLst>
                <a:ext uri="{FF2B5EF4-FFF2-40B4-BE49-F238E27FC236}">
                  <a16:creationId xmlns:a16="http://schemas.microsoft.com/office/drawing/2014/main" id="{8A242C1C-0E56-CCEE-C043-066CEE15D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3900" l="4700" r="99500">
                          <a14:foregroundMark x1="38500" y1="39200" x2="49000" y2="47000"/>
                          <a14:foregroundMark x1="58300" y1="58500" x2="68800" y2="67900"/>
                          <a14:foregroundMark x1="70800" y1="60100" x2="55700" y2="69400"/>
                          <a14:foregroundMark x1="53600" y1="67300" x2="35400" y2="64200"/>
                          <a14:foregroundMark x1="34900" y1="61100" x2="34900" y2="49600"/>
                          <a14:foregroundMark x1="30700" y1="47000" x2="39600" y2="62700"/>
                          <a14:foregroundMark x1="51000" y1="31400" x2="66200" y2="49600"/>
                          <a14:foregroundMark x1="59900" y1="41300" x2="66200" y2="47000"/>
                          <a14:foregroundMark x1="64100" y1="42300" x2="60900" y2="37100"/>
                          <a14:foregroundMark x1="46900" y1="35100" x2="47900" y2="28800"/>
                          <a14:foregroundMark x1="38000" y1="33000" x2="40100" y2="38200"/>
                          <a14:foregroundMark x1="30200" y1="44400" x2="43200" y2="42900"/>
                          <a14:foregroundMark x1="43200" y1="42900" x2="58900" y2="56400"/>
                          <a14:foregroundMark x1="58900" y1="56400" x2="68200" y2="58500"/>
                          <a14:foregroundMark x1="49500" y1="58500" x2="38500" y2="49600"/>
                          <a14:foregroundMark x1="33900" y1="30900" x2="40100" y2="31400"/>
                          <a14:foregroundMark x1="50000" y1="38700" x2="60900" y2="46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9995" y="4716036"/>
              <a:ext cx="890238" cy="890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Truck Trailer Inspection Checklist Solution Starter Kit, 49% OFF">
              <a:extLst>
                <a:ext uri="{FF2B5EF4-FFF2-40B4-BE49-F238E27FC236}">
                  <a16:creationId xmlns:a16="http://schemas.microsoft.com/office/drawing/2014/main" id="{3DF940B5-C3E0-ECA6-55AF-459F9E2F0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13" b="9946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144" y="4488049"/>
              <a:ext cx="1701791" cy="117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Building Inspection Clipart | Clipart Panda - Free Clipart Images">
              <a:extLst>
                <a:ext uri="{FF2B5EF4-FFF2-40B4-BE49-F238E27FC236}">
                  <a16:creationId xmlns:a16="http://schemas.microsoft.com/office/drawing/2014/main" id="{E3245C0C-9EEC-E455-1142-6EEB92B7F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268" y="4934850"/>
              <a:ext cx="444933" cy="72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pic>
        <p:nvPicPr>
          <p:cNvPr id="17" name="Picture 16" descr="A picture containing outdoor, sky, ground, plant&#10;&#10;Description automatically generated">
            <a:extLst>
              <a:ext uri="{FF2B5EF4-FFF2-40B4-BE49-F238E27FC236}">
                <a16:creationId xmlns:a16="http://schemas.microsoft.com/office/drawing/2014/main" id="{F0FFFF48-AEF5-CA66-E584-64A315E1A1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6965" y="1142999"/>
            <a:ext cx="3774746" cy="2286001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442406" y="2798298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382081" y="5248836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CDC9644-5BF2-880F-012A-CED68FC8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69" y="1505411"/>
            <a:ext cx="7727079" cy="437042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In  the last year 3 very similar incidents have occurred whilst vehicles were travelling on the road. In 2022 a heavy goods vehicle suffered a fire to the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rear-front trailer axle (right side), in May 2023 a crane travelling to Fahud suffered a fire originating in the engine compartment and in June 2023 a lowbed trailer carrying a crane caught fire to the </a:t>
            </a:r>
            <a:r>
              <a:rPr lang="en-GB" sz="12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passenger side rear wheels.</a:t>
            </a:r>
          </a:p>
          <a:p>
            <a:pPr lvl="0">
              <a:defRPr/>
            </a:pPr>
            <a:endParaRPr lang="en-GB" sz="12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 all 3 of these occasions the fire could not be extinguished by the drivers using the on-board fire extinguishers. NO injuries were sustained, however the fire caused extensive damage to the equipment. </a:t>
            </a:r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marL="342900" lvl="0" indent="-342900">
              <a:defRPr/>
            </a:pPr>
            <a:r>
              <a:rPr lang="en-GB" altLang="zh-CN" sz="1600" b="1" dirty="0">
                <a:solidFill>
                  <a:srgbClr val="0070C0"/>
                </a:solidFill>
                <a:latin typeface="Tahoma" pitchFamily="34" charset="0"/>
              </a:rPr>
              <a:t>Why it happened/Finding :</a:t>
            </a:r>
          </a:p>
          <a:p>
            <a:pPr lvl="0"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HiPo#41 (2022) – result of poor brake maintenance</a:t>
            </a: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HiPo#22 (2023) – due to extent of damage, investigation did not identify the immediate cause </a:t>
            </a: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HiPo#26 (2023) – the most likely cause was as a result of tyre damage and friction causing the tyres to ignite</a:t>
            </a:r>
          </a:p>
          <a:p>
            <a:pPr marL="114300" indent="-114300" algn="just">
              <a:defRPr/>
            </a:pPr>
            <a:endParaRPr lang="en-US" sz="1600" b="1" dirty="0">
              <a:solidFill>
                <a:srgbClr val="0070C0"/>
              </a:solidFill>
              <a:latin typeface="Tahoma" pitchFamily="34" charset="0"/>
              <a:ea typeface="宋体" panose="02010600030101010101" pitchFamily="2" charset="-122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vehicles are maintained in accordance with manufacturers recommendations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tyres pressures and conditions are checked regularly including vehicle stops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you attempt to extinguish the fire when it is safe to do so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you contact PDO emergency team in case of fire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A7F878-F4FB-411B-8FE8-E3C29EB30F2A}"/>
              </a:ext>
            </a:extLst>
          </p:cNvPr>
          <p:cNvSpPr txBox="1"/>
          <p:nvPr/>
        </p:nvSpPr>
        <p:spPr>
          <a:xfrm>
            <a:off x="635016" y="5889025"/>
            <a:ext cx="7512141" cy="33855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Fire Prevention is better than Fire Reaction</a:t>
            </a:r>
            <a:endParaRPr lang="en-US" sz="1600" b="1" dirty="0">
              <a:solidFill>
                <a:srgbClr val="FFFF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1DF0D87-F5E0-6E48-A808-36F061EC1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58" y="630421"/>
            <a:ext cx="114798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Date:</a:t>
            </a:r>
            <a:r>
              <a:rPr kumimoji="0" lang="en-GB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June 22, May 23 &amp; June 23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HiPo#41(2022)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/#22/#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26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Pattern: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Fire (AD)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Potential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B4A    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Driving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7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maintenance is conducted in line with manufacturers recommendations as a minimal?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drivers check tyres correctly during stops (load security checks and rest stops) including between twin wheels?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your workers are aware of basic fire response?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your workers are aware of the PDO emergency number and when to contact them?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you carry out emergency drill as per the plan?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6E8A0BB-2013-334B-BFF7-938E70D38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57" y="630421"/>
            <a:ext cx="110154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Date:</a:t>
            </a:r>
            <a:r>
              <a:rPr kumimoji="0" lang="en-GB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June 22, May 23 &amp; June 23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HiPo#41(2022)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/#22/#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26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Pattern: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Fire (AD)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Potential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B4A    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Driving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1113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" id="{C23A2902-DE20-43A7-911C-67D414396CE4}" vid="{4CC51F69-FF2C-47FD-80F1-79920F1F9B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92860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5CA5A1-B13A-4D31-894F-08D728169817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d51eac6-a7d5-47f5-a119-63d146adb13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</Template>
  <TotalTime>19374</TotalTime>
  <Words>685</Words>
  <Application>Microsoft Office PowerPoint</Application>
  <PresentationFormat>Widescreen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Gill Sans MT</vt:lpstr>
      <vt:lpstr>Tahoma</vt:lpstr>
      <vt:lpstr>Times New Roman</vt:lpstr>
      <vt:lpstr>corporate</vt:lpstr>
      <vt:lpstr>PowerPoint Presentation</vt:lpstr>
      <vt:lpstr>   Management self audit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Thematic Vehicle Fire </dc:title>
  <dc:creator>nazar@umsoman.com</dc:creator>
  <cp:lastModifiedBy>Zakwani, Salim MSE36</cp:lastModifiedBy>
  <cp:revision>687</cp:revision>
  <cp:lastPrinted>2023-02-07T04:49:19Z</cp:lastPrinted>
  <dcterms:created xsi:type="dcterms:W3CDTF">2018-09-24T07:27:56Z</dcterms:created>
  <dcterms:modified xsi:type="dcterms:W3CDTF">2024-02-26T10:08:37Z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