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CE6F87-B69E-47DD-93AD-892BAF4A7025}" type="datetimeFigureOut">
              <a:rPr lang="en-US" smtClean="0"/>
              <a:pPr/>
              <a:t>30/08/2014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372C34-A95E-40E2-8538-AFB5D5F4587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717512" y="685728"/>
            <a:ext cx="5422977" cy="3428634"/>
          </a:xfrm>
          <a:ln/>
        </p:spPr>
      </p:sp>
      <p:sp>
        <p:nvSpPr>
          <p:cNvPr id="43011" name="Rectangle 3"/>
          <p:cNvSpPr>
            <a:spLocks noGrp="1" noChangeArrowheads="1"/>
          </p:cNvSpPr>
          <p:nvPr>
            <p:ph type="body" idx="1"/>
          </p:nvPr>
        </p:nvSpPr>
        <p:spPr>
          <a:noFill/>
          <a:ln/>
        </p:spPr>
        <p:txBody>
          <a:bodyPr/>
          <a:lstStyle/>
          <a:p>
            <a:pPr marL="85725" indent="-85725">
              <a:spcBef>
                <a:spcPct val="0"/>
              </a:spcBef>
              <a:buFontTx/>
              <a:buChar char="•"/>
            </a:pPr>
            <a:r>
              <a:rPr lang="en-US" smtClean="0">
                <a:ea typeface="Arial Unicode MS" pitchFamily="34" charset="-128"/>
                <a:cs typeface="Arial Unicode MS" pitchFamily="34" charset="-128"/>
              </a:rPr>
              <a:t>Most people who work for PDO comply with the Life-Saving Rules every day. But some don’t.</a:t>
            </a:r>
          </a:p>
          <a:p>
            <a:pPr marL="85725" indent="-85725">
              <a:spcBef>
                <a:spcPct val="0"/>
              </a:spcBef>
              <a:buFontTx/>
              <a:buChar char="•"/>
            </a:pPr>
            <a:endParaRPr lang="en-US" smtClean="0">
              <a:ea typeface="Arial Unicode MS" pitchFamily="34" charset="-128"/>
              <a:cs typeface="Arial Unicode MS" pitchFamily="34" charset="-128"/>
            </a:endParaRPr>
          </a:p>
          <a:p>
            <a:pPr marL="85725" indent="-85725">
              <a:spcBef>
                <a:spcPct val="0"/>
              </a:spcBef>
              <a:buFontTx/>
              <a:buChar char="•"/>
            </a:pPr>
            <a:r>
              <a:rPr lang="en-US" smtClean="0">
                <a:ea typeface="Arial Unicode MS" pitchFamily="34" charset="-128"/>
                <a:cs typeface="Arial Unicode MS" pitchFamily="34" charset="-128"/>
              </a:rPr>
              <a:t>Eradication of fatalities in our operations is so important a milestone to reach in our Goal Zero journey that we cannot tolerate those few people who persistently put their own lives or the lives of others in danger by disregarding standards and rules.</a:t>
            </a:r>
          </a:p>
          <a:p>
            <a:pPr marL="85725" indent="-85725">
              <a:spcBef>
                <a:spcPct val="0"/>
              </a:spcBef>
              <a:buFontTx/>
              <a:buChar char="•"/>
            </a:pPr>
            <a:endParaRPr lang="en-US" smtClean="0">
              <a:ea typeface="Arial Unicode MS" pitchFamily="34" charset="-128"/>
              <a:cs typeface="Arial Unicode MS" pitchFamily="34" charset="-128"/>
            </a:endParaRPr>
          </a:p>
          <a:p>
            <a:pPr marL="85725" indent="-85725">
              <a:spcBef>
                <a:spcPct val="0"/>
              </a:spcBef>
              <a:buFontTx/>
              <a:buChar char="•"/>
            </a:pPr>
            <a:r>
              <a:rPr lang="en-US" smtClean="0">
                <a:ea typeface="Arial Unicode MS" pitchFamily="34" charset="-128"/>
                <a:cs typeface="Arial Unicode MS" pitchFamily="34" charset="-128"/>
              </a:rPr>
              <a:t>This consequence matrix has been developed to address the dangerous actions of those few. </a:t>
            </a:r>
          </a:p>
          <a:p>
            <a:pPr marL="85725" indent="-85725">
              <a:spcBef>
                <a:spcPct val="0"/>
              </a:spcBef>
              <a:buFontTx/>
              <a:buChar char="•"/>
            </a:pPr>
            <a:endParaRPr lang="en-US" smtClean="0">
              <a:ea typeface="Arial Unicode MS" pitchFamily="34" charset="-128"/>
              <a:cs typeface="Arial Unicode MS" pitchFamily="34" charset="-128"/>
            </a:endParaRPr>
          </a:p>
          <a:p>
            <a:pPr marL="85725" indent="-85725">
              <a:spcBef>
                <a:spcPct val="0"/>
              </a:spcBef>
              <a:buFontTx/>
              <a:buChar char="•"/>
            </a:pPr>
            <a:r>
              <a:rPr lang="en-US" smtClean="0">
                <a:ea typeface="Arial Unicode MS" pitchFamily="34" charset="-128"/>
                <a:cs typeface="Arial Unicode MS" pitchFamily="34" charset="-128"/>
              </a:rPr>
              <a:t>All reported breaches will be investigated thoroughly, fairly and on an individual basis. </a:t>
            </a:r>
          </a:p>
          <a:p>
            <a:pPr marL="85725" indent="-85725">
              <a:spcBef>
                <a:spcPct val="0"/>
              </a:spcBef>
            </a:pPr>
            <a:r>
              <a:rPr lang="en-US" smtClean="0">
                <a:ea typeface="Arial Unicode MS" pitchFamily="34" charset="-128"/>
                <a:cs typeface="Arial Unicode MS" pitchFamily="34" charset="-128"/>
              </a:rPr>
              <a:t> </a:t>
            </a:r>
          </a:p>
          <a:p>
            <a:pPr marL="85725" indent="-85725">
              <a:spcBef>
                <a:spcPct val="0"/>
              </a:spcBef>
              <a:buFontTx/>
              <a:buChar char="•"/>
            </a:pPr>
            <a:r>
              <a:rPr lang="en-US" smtClean="0">
                <a:ea typeface="Arial Unicode MS" pitchFamily="34" charset="-128"/>
                <a:cs typeface="Arial Unicode MS" pitchFamily="34" charset="-128"/>
              </a:rPr>
              <a:t>If it is shown that the offender broke a Life-Saving Rule </a:t>
            </a:r>
            <a:r>
              <a:rPr lang="en-US" b="1" smtClean="0">
                <a:ea typeface="Arial Unicode MS" pitchFamily="34" charset="-128"/>
                <a:cs typeface="Arial Unicode MS" pitchFamily="34" charset="-128"/>
              </a:rPr>
              <a:t>even though he was aware of the Rule and the consequences of breaking it</a:t>
            </a:r>
            <a:r>
              <a:rPr lang="en-US" smtClean="0">
                <a:ea typeface="Arial Unicode MS" pitchFamily="34" charset="-128"/>
                <a:cs typeface="Arial Unicode MS" pitchFamily="34" charset="-128"/>
              </a:rPr>
              <a:t>, he will face the disciplinary action as specified in the consequence matrix.</a:t>
            </a:r>
          </a:p>
          <a:p>
            <a:pPr marL="85725" indent="-85725">
              <a:spcBef>
                <a:spcPct val="0"/>
              </a:spcBef>
            </a:pPr>
            <a:r>
              <a:rPr lang="en-US" smtClean="0">
                <a:ea typeface="Arial Unicode MS" pitchFamily="34" charset="-128"/>
                <a:cs typeface="Arial Unicode MS" pitchFamily="34" charset="-128"/>
              </a:rPr>
              <a:t>    </a:t>
            </a:r>
          </a:p>
          <a:p>
            <a:pPr marL="85725" indent="-85725">
              <a:spcBef>
                <a:spcPct val="0"/>
              </a:spcBef>
              <a:buFontTx/>
              <a:buChar char="•"/>
            </a:pPr>
            <a:r>
              <a:rPr lang="en-US" smtClean="0">
                <a:ea typeface="Arial Unicode MS" pitchFamily="34" charset="-128"/>
                <a:cs typeface="Arial Unicode MS" pitchFamily="34" charset="-128"/>
              </a:rPr>
              <a:t>If a supervisor is shown to have imposed the conditions for rule-breaking, then he will face maximum appropriate disciplinary action. </a:t>
            </a:r>
          </a:p>
          <a:p>
            <a:pPr marL="85725" indent="-85725">
              <a:spcBef>
                <a:spcPct val="0"/>
              </a:spcBef>
              <a:buFontTx/>
              <a:buChar char="•"/>
            </a:pPr>
            <a:endParaRPr lang="en-US" smtClean="0">
              <a:ea typeface="Arial Unicode MS" pitchFamily="34" charset="-128"/>
              <a:cs typeface="Arial Unicode MS" pitchFamily="34" charset="-128"/>
            </a:endParaRPr>
          </a:p>
          <a:p>
            <a:pPr marL="85725" indent="-85725">
              <a:spcBef>
                <a:spcPct val="0"/>
              </a:spcBef>
              <a:buFontTx/>
              <a:buChar char="•"/>
            </a:pPr>
            <a:r>
              <a:rPr lang="en-US" smtClean="0">
                <a:ea typeface="Arial Unicode MS" pitchFamily="34" charset="-128"/>
                <a:cs typeface="Arial Unicode MS" pitchFamily="34" charset="-128"/>
              </a:rPr>
              <a:t>The Life-Saving Rules will be fully enforced from July 1, 2009.</a:t>
            </a:r>
          </a:p>
          <a:p>
            <a:pPr marL="85725" indent="-85725"/>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3046" y="2130426"/>
            <a:ext cx="7174523"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266092" y="3886200"/>
            <a:ext cx="590843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57193" y="160338"/>
            <a:ext cx="2032489" cy="62531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8262" y="160338"/>
            <a:ext cx="5958254" cy="6253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62659" y="160338"/>
            <a:ext cx="8127023" cy="684212"/>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158261" y="1095376"/>
            <a:ext cx="3993174" cy="2620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292113" y="1095376"/>
            <a:ext cx="3994638" cy="2620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158261" y="3868738"/>
            <a:ext cx="3993174" cy="2620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292113" y="3868738"/>
            <a:ext cx="3994638" cy="2620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2659" y="160338"/>
            <a:ext cx="8127023" cy="68421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8262" y="1095376"/>
            <a:ext cx="8128489" cy="5394325"/>
          </a:xfrm>
        </p:spPr>
        <p:txBody>
          <a:bodyPr lIns="95311" tIns="47657" rIns="95311" bIns="47657"/>
          <a:lstStyle/>
          <a:p>
            <a:pPr lvl="0"/>
            <a:endParaRPr lang="en-GB" noProof="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6751" y="4406901"/>
            <a:ext cx="7174523"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666751" y="2906713"/>
            <a:ext cx="717452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8261" y="1095376"/>
            <a:ext cx="3993174" cy="531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92113" y="1095376"/>
            <a:ext cx="3994638" cy="531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2031" y="274638"/>
            <a:ext cx="7596554"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22031" y="1535113"/>
            <a:ext cx="372940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2031" y="2174875"/>
            <a:ext cx="372940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287716" y="1535113"/>
            <a:ext cx="373086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87716" y="2174875"/>
            <a:ext cx="373086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22031" y="273050"/>
            <a:ext cx="277690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300046" y="273051"/>
            <a:ext cx="47185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22031" y="1435101"/>
            <a:ext cx="277690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54420" y="4800600"/>
            <a:ext cx="5064369"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654420" y="612775"/>
            <a:ext cx="5064369" cy="4114800"/>
          </a:xfrm>
        </p:spPr>
        <p:txBody>
          <a:bodyPr lIns="95311" tIns="47657" rIns="95311" bIns="47657"/>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654420" y="5367338"/>
            <a:ext cx="506436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AutoShape 2"/>
          <p:cNvSpPr>
            <a:spLocks noChangeArrowheads="1"/>
          </p:cNvSpPr>
          <p:nvPr userDrawn="1"/>
        </p:nvSpPr>
        <p:spPr bwMode="auto">
          <a:xfrm>
            <a:off x="4397" y="17463"/>
            <a:ext cx="9135208" cy="1733550"/>
          </a:xfrm>
          <a:prstGeom prst="rect">
            <a:avLst/>
          </a:prstGeom>
          <a:solidFill>
            <a:srgbClr val="FFB300"/>
          </a:solidFill>
          <a:ln w="28575">
            <a:solidFill>
              <a:srgbClr val="FFB300"/>
            </a:solidFill>
            <a:miter lim="800000"/>
            <a:headEnd/>
            <a:tailEnd/>
          </a:ln>
        </p:spPr>
        <p:txBody>
          <a:bodyPr wrap="none" lIns="95321" tIns="47662" rIns="95321" bIns="47662" anchor="ctr"/>
          <a:lstStyle/>
          <a:p>
            <a:pPr algn="ctr" defTabSz="957263" fontAlgn="base">
              <a:spcBef>
                <a:spcPct val="0"/>
              </a:spcBef>
              <a:spcAft>
                <a:spcPct val="0"/>
              </a:spcAft>
              <a:defRPr/>
            </a:pPr>
            <a:endParaRPr lang="en-US" sz="1900">
              <a:solidFill>
                <a:srgbClr val="000000"/>
              </a:solidFill>
            </a:endParaRPr>
          </a:p>
        </p:txBody>
      </p:sp>
      <p:sp>
        <p:nvSpPr>
          <p:cNvPr id="10243" name="Rectangle 3"/>
          <p:cNvSpPr>
            <a:spLocks noChangeArrowheads="1"/>
          </p:cNvSpPr>
          <p:nvPr/>
        </p:nvSpPr>
        <p:spPr bwMode="auto">
          <a:xfrm>
            <a:off x="21982" y="869950"/>
            <a:ext cx="9100038" cy="5975350"/>
          </a:xfrm>
          <a:prstGeom prst="rect">
            <a:avLst/>
          </a:prstGeom>
          <a:solidFill>
            <a:schemeClr val="bg1"/>
          </a:solidFill>
          <a:ln w="28575">
            <a:solidFill>
              <a:srgbClr val="FFB300"/>
            </a:solidFill>
            <a:miter lim="800000"/>
            <a:headEnd/>
            <a:tailEnd/>
          </a:ln>
        </p:spPr>
        <p:txBody>
          <a:bodyPr wrap="none" lIns="95321" tIns="47662" rIns="95321" bIns="47662" anchor="ctr"/>
          <a:lstStyle/>
          <a:p>
            <a:pPr algn="ctr" defTabSz="957263" fontAlgn="base">
              <a:spcBef>
                <a:spcPct val="0"/>
              </a:spcBef>
              <a:spcAft>
                <a:spcPct val="0"/>
              </a:spcAft>
              <a:defRPr/>
            </a:pPr>
            <a:endParaRPr lang="en-US" sz="1900">
              <a:solidFill>
                <a:srgbClr val="000000"/>
              </a:solidFill>
            </a:endParaRPr>
          </a:p>
        </p:txBody>
      </p:sp>
      <p:sp>
        <p:nvSpPr>
          <p:cNvPr id="10244" name="Rectangle 4"/>
          <p:cNvSpPr>
            <a:spLocks noGrp="1" noChangeArrowheads="1"/>
          </p:cNvSpPr>
          <p:nvPr>
            <p:ph type="title"/>
          </p:nvPr>
        </p:nvSpPr>
        <p:spPr bwMode="auto">
          <a:xfrm>
            <a:off x="177312" y="160338"/>
            <a:ext cx="8805496" cy="685800"/>
          </a:xfrm>
          <a:prstGeom prst="rect">
            <a:avLst/>
          </a:prstGeom>
          <a:noFill/>
          <a:ln w="9525">
            <a:noFill/>
            <a:miter lim="800000"/>
            <a:headEnd/>
            <a:tailEnd/>
          </a:ln>
        </p:spPr>
        <p:txBody>
          <a:bodyPr vert="horz" wrap="square" lIns="95321" tIns="47662" rIns="95321" bIns="47662" numCol="1" anchor="ctr" anchorCtr="0" compatLnSpc="1">
            <a:prstTxWarp prst="textNoShape">
              <a:avLst/>
            </a:prstTxWarp>
          </a:bodyPr>
          <a:lstStyle/>
          <a:p>
            <a:pPr lvl="0"/>
            <a:r>
              <a:rPr lang="en-GB" smtClean="0"/>
              <a:t>Click to edit Master title style</a:t>
            </a:r>
          </a:p>
        </p:txBody>
      </p:sp>
      <p:sp>
        <p:nvSpPr>
          <p:cNvPr id="1029" name="Rectangle 5"/>
          <p:cNvSpPr>
            <a:spLocks noGrp="1" noChangeArrowheads="1"/>
          </p:cNvSpPr>
          <p:nvPr>
            <p:ph type="body" idx="1"/>
          </p:nvPr>
        </p:nvSpPr>
        <p:spPr bwMode="auto">
          <a:xfrm>
            <a:off x="171451" y="1095375"/>
            <a:ext cx="8806962" cy="5546725"/>
          </a:xfrm>
          <a:prstGeom prst="rect">
            <a:avLst/>
          </a:prstGeom>
          <a:noFill/>
          <a:ln w="9525">
            <a:noFill/>
            <a:miter lim="800000"/>
            <a:headEnd/>
            <a:tailEnd/>
          </a:ln>
        </p:spPr>
        <p:txBody>
          <a:bodyPr vert="horz" wrap="square" lIns="95321" tIns="47662" rIns="95321" bIns="47662"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p:txBody>
      </p:sp>
      <p:sp>
        <p:nvSpPr>
          <p:cNvPr id="10249" name="Line 9"/>
          <p:cNvSpPr>
            <a:spLocks noChangeShapeType="1"/>
          </p:cNvSpPr>
          <p:nvPr/>
        </p:nvSpPr>
        <p:spPr bwMode="auto">
          <a:xfrm>
            <a:off x="27843" y="6769100"/>
            <a:ext cx="9085385" cy="1588"/>
          </a:xfrm>
          <a:prstGeom prst="line">
            <a:avLst/>
          </a:prstGeom>
          <a:noFill/>
          <a:ln w="127000">
            <a:solidFill>
              <a:srgbClr val="008837"/>
            </a:solidFill>
            <a:round/>
            <a:headEnd/>
            <a:tailEnd/>
          </a:ln>
          <a:effectLst/>
        </p:spPr>
        <p:txBody>
          <a:bodyPr/>
          <a:lstStyle/>
          <a:p>
            <a:pPr fontAlgn="base">
              <a:spcBef>
                <a:spcPct val="0"/>
              </a:spcBef>
              <a:spcAft>
                <a:spcPct val="0"/>
              </a:spcAft>
              <a:defRPr/>
            </a:pPr>
            <a:endParaRPr lang="en-GB">
              <a:solidFill>
                <a:srgbClr val="000000"/>
              </a:solidFill>
            </a:endParaRPr>
          </a:p>
        </p:txBody>
      </p:sp>
      <p:sp>
        <p:nvSpPr>
          <p:cNvPr id="2061" name="Rectangle 13"/>
          <p:cNvSpPr>
            <a:spLocks noChangeArrowheads="1"/>
          </p:cNvSpPr>
          <p:nvPr userDrawn="1"/>
        </p:nvSpPr>
        <p:spPr bwMode="auto">
          <a:xfrm>
            <a:off x="1" y="-1588"/>
            <a:ext cx="9142535" cy="6856413"/>
          </a:xfrm>
          <a:prstGeom prst="rect">
            <a:avLst/>
          </a:prstGeom>
          <a:noFill/>
          <a:ln w="76200">
            <a:solidFill>
              <a:srgbClr val="FFFF00"/>
            </a:solidFill>
            <a:miter lim="800000"/>
            <a:headEnd/>
            <a:tailEnd/>
          </a:ln>
          <a:effectLst/>
        </p:spPr>
        <p:txBody>
          <a:bodyPr wrap="none" anchor="ctr"/>
          <a:lstStyle/>
          <a:p>
            <a:pPr algn="ctr" eaLnBrk="0" fontAlgn="base" hangingPunct="0">
              <a:lnSpc>
                <a:spcPct val="90000"/>
              </a:lnSpc>
              <a:spcBef>
                <a:spcPct val="30000"/>
              </a:spcBef>
              <a:spcAft>
                <a:spcPct val="0"/>
              </a:spcAft>
              <a:defRPr/>
            </a:pPr>
            <a:endParaRPr lang="en-US" sz="1400" b="1">
              <a:solidFill>
                <a:srgbClr val="000000"/>
              </a:solidFill>
            </a:endParaRPr>
          </a:p>
        </p:txBody>
      </p:sp>
      <p:sp>
        <p:nvSpPr>
          <p:cNvPr id="2062" name="Rectangle 14"/>
          <p:cNvSpPr>
            <a:spLocks noChangeArrowheads="1"/>
          </p:cNvSpPr>
          <p:nvPr userDrawn="1"/>
        </p:nvSpPr>
        <p:spPr bwMode="auto">
          <a:xfrm>
            <a:off x="1" y="1"/>
            <a:ext cx="9142535" cy="6856413"/>
          </a:xfrm>
          <a:prstGeom prst="rect">
            <a:avLst/>
          </a:prstGeom>
          <a:noFill/>
          <a:ln w="76200">
            <a:solidFill>
              <a:schemeClr val="tx1"/>
            </a:solidFill>
            <a:prstDash val="dash"/>
            <a:miter lim="800000"/>
            <a:headEnd/>
            <a:tailEnd/>
          </a:ln>
          <a:effectLst/>
        </p:spPr>
        <p:txBody>
          <a:bodyPr wrap="none" anchor="ctr"/>
          <a:lstStyle/>
          <a:p>
            <a:pPr algn="ctr" eaLnBrk="0" fontAlgn="base" hangingPunct="0">
              <a:lnSpc>
                <a:spcPct val="90000"/>
              </a:lnSpc>
              <a:spcBef>
                <a:spcPct val="30000"/>
              </a:spcBef>
              <a:spcAft>
                <a:spcPct val="0"/>
              </a:spcAft>
              <a:defRPr/>
            </a:pPr>
            <a:endParaRPr lang="en-US" sz="1400" b="1">
              <a:solidFill>
                <a:srgbClr val="000000"/>
              </a:solidFill>
            </a:endParaRPr>
          </a:p>
        </p:txBody>
      </p:sp>
      <p:sp>
        <p:nvSpPr>
          <p:cNvPr id="2065" name="Text Box 17"/>
          <p:cNvSpPr txBox="1">
            <a:spLocks noChangeArrowheads="1"/>
          </p:cNvSpPr>
          <p:nvPr userDrawn="1"/>
        </p:nvSpPr>
        <p:spPr bwMode="auto">
          <a:xfrm>
            <a:off x="7578969" y="6673850"/>
            <a:ext cx="184731" cy="184666"/>
          </a:xfrm>
          <a:prstGeom prst="rect">
            <a:avLst/>
          </a:prstGeom>
          <a:noFill/>
          <a:ln w="9525">
            <a:noFill/>
            <a:miter lim="800000"/>
            <a:headEnd/>
            <a:tailEnd/>
          </a:ln>
          <a:effectLst/>
        </p:spPr>
        <p:txBody>
          <a:bodyPr wrap="none">
            <a:spAutoFit/>
          </a:bodyPr>
          <a:lstStyle/>
          <a:p>
            <a:pPr fontAlgn="base">
              <a:spcBef>
                <a:spcPct val="0"/>
              </a:spcBef>
              <a:spcAft>
                <a:spcPct val="0"/>
              </a:spcAft>
              <a:defRPr/>
            </a:pPr>
            <a:endParaRPr lang="en-US" sz="600" b="1">
              <a:solidFill>
                <a:srgbClr val="FFFFFF"/>
              </a:solidFill>
            </a:endParaRPr>
          </a:p>
        </p:txBody>
      </p:sp>
      <p:sp>
        <p:nvSpPr>
          <p:cNvPr id="2066" name="Text Box 18"/>
          <p:cNvSpPr txBox="1">
            <a:spLocks noChangeArrowheads="1"/>
          </p:cNvSpPr>
          <p:nvPr userDrawn="1"/>
        </p:nvSpPr>
        <p:spPr bwMode="auto">
          <a:xfrm>
            <a:off x="8856785" y="6499226"/>
            <a:ext cx="341760" cy="246221"/>
          </a:xfrm>
          <a:prstGeom prst="rect">
            <a:avLst/>
          </a:prstGeom>
          <a:noFill/>
          <a:ln w="9525">
            <a:noFill/>
            <a:miter lim="800000"/>
            <a:headEnd/>
            <a:tailEnd/>
          </a:ln>
          <a:effectLst/>
        </p:spPr>
        <p:txBody>
          <a:bodyPr wrap="none">
            <a:spAutoFit/>
          </a:bodyPr>
          <a:lstStyle/>
          <a:p>
            <a:pPr fontAlgn="base">
              <a:spcBef>
                <a:spcPct val="0"/>
              </a:spcBef>
              <a:spcAft>
                <a:spcPct val="0"/>
              </a:spcAft>
              <a:defRPr/>
            </a:pPr>
            <a:fld id="{CC48FC47-6484-47D6-AD02-DDE02A2E9EE9}" type="slidenum">
              <a:rPr lang="en-GB" sz="1000">
                <a:solidFill>
                  <a:srgbClr val="000000"/>
                </a:solidFill>
              </a:rPr>
              <a:pPr fontAlgn="base">
                <a:spcBef>
                  <a:spcPct val="0"/>
                </a:spcBef>
                <a:spcAft>
                  <a:spcPct val="0"/>
                </a:spcAft>
                <a:defRPr/>
              </a:pPr>
              <a:t>‹#›</a:t>
            </a:fld>
            <a:endParaRPr lang="en-GB" sz="1000">
              <a:solidFill>
                <a:srgbClr val="000000"/>
              </a:solidFill>
            </a:endParaRPr>
          </a:p>
        </p:txBody>
      </p:sp>
      <p:sp>
        <p:nvSpPr>
          <p:cNvPr id="2067" name="Text Box 19"/>
          <p:cNvSpPr txBox="1">
            <a:spLocks noChangeArrowheads="1"/>
          </p:cNvSpPr>
          <p:nvPr userDrawn="1"/>
        </p:nvSpPr>
        <p:spPr bwMode="auto">
          <a:xfrm>
            <a:off x="7888166" y="6659563"/>
            <a:ext cx="1176925" cy="215444"/>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GB" sz="800">
                <a:solidFill>
                  <a:srgbClr val="FFFFFF"/>
                </a:solidFill>
              </a:rPr>
              <a:t>Briefing Pack (9/5/09)</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txStyles>
    <p:titleStyle>
      <a:lvl1pPr algn="ctr" defTabSz="957263"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ctr" defTabSz="957263" rtl="0" eaLnBrk="0" fontAlgn="base" hangingPunct="0">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2pPr>
      <a:lvl3pPr algn="ctr" defTabSz="957263" rtl="0" eaLnBrk="0" fontAlgn="base" hangingPunct="0">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3pPr>
      <a:lvl4pPr algn="ctr" defTabSz="957263" rtl="0" eaLnBrk="0" fontAlgn="base" hangingPunct="0">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4pPr>
      <a:lvl5pPr algn="ctr" defTabSz="957263" rtl="0" eaLnBrk="0" fontAlgn="base" hangingPunct="0">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5pPr>
      <a:lvl6pPr marL="457200" algn="ctr" defTabSz="957263" rtl="0" fontAlgn="base">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6pPr>
      <a:lvl7pPr marL="914400" algn="ctr" defTabSz="957263" rtl="0" fontAlgn="base">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7pPr>
      <a:lvl8pPr marL="1371600" algn="ctr" defTabSz="957263" rtl="0" fontAlgn="base">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8pPr>
      <a:lvl9pPr marL="1828800" algn="ctr" defTabSz="957263" rtl="0" fontAlgn="base">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9pPr>
    </p:titleStyle>
    <p:bodyStyle>
      <a:lvl1pPr marL="360363" indent="-360363" algn="l" defTabSz="957263" rtl="0" eaLnBrk="0" fontAlgn="base" hangingPunct="0">
        <a:spcBef>
          <a:spcPct val="15000"/>
        </a:spcBef>
        <a:spcAft>
          <a:spcPct val="20000"/>
        </a:spcAft>
        <a:buChar char="•"/>
        <a:defRPr sz="2400">
          <a:solidFill>
            <a:schemeClr val="tx1"/>
          </a:solidFill>
          <a:latin typeface="+mn-lt"/>
          <a:ea typeface="+mn-ea"/>
          <a:cs typeface="+mn-cs"/>
        </a:defRPr>
      </a:lvl1pPr>
      <a:lvl2pPr marL="779463" indent="-301625" algn="l" defTabSz="957263" rtl="0" eaLnBrk="0" fontAlgn="base" hangingPunct="0">
        <a:spcBef>
          <a:spcPct val="15000"/>
        </a:spcBef>
        <a:spcAft>
          <a:spcPct val="15000"/>
        </a:spcAft>
        <a:buChar char="–"/>
        <a:defRPr sz="2400">
          <a:solidFill>
            <a:schemeClr val="tx1"/>
          </a:solidFill>
          <a:latin typeface="+mn-lt"/>
          <a:cs typeface="+mn-cs"/>
        </a:defRPr>
      </a:lvl2pPr>
      <a:lvl3pPr marL="1198563" indent="-241300" algn="l" defTabSz="957263" rtl="0" eaLnBrk="0" fontAlgn="base" hangingPunct="0">
        <a:spcBef>
          <a:spcPct val="15000"/>
        </a:spcBef>
        <a:spcAft>
          <a:spcPct val="15000"/>
        </a:spcAft>
        <a:buChar char="•"/>
        <a:defRPr sz="2400">
          <a:solidFill>
            <a:schemeClr val="tx1"/>
          </a:solidFill>
          <a:latin typeface="+mn-lt"/>
          <a:cs typeface="+mn-cs"/>
        </a:defRPr>
      </a:lvl3pPr>
      <a:lvl4pPr marL="1676400" indent="-239713" algn="l" defTabSz="957263" rtl="0" eaLnBrk="0" fontAlgn="base" hangingPunct="0">
        <a:spcBef>
          <a:spcPct val="15000"/>
        </a:spcBef>
        <a:spcAft>
          <a:spcPct val="15000"/>
        </a:spcAft>
        <a:defRPr sz="2400">
          <a:solidFill>
            <a:schemeClr val="tx1"/>
          </a:solidFill>
          <a:latin typeface="+mn-lt"/>
          <a:cs typeface="+mn-cs"/>
        </a:defRPr>
      </a:lvl4pPr>
      <a:lvl5pPr marL="2157413" indent="-241300" algn="l" defTabSz="957263" rtl="0" eaLnBrk="0" fontAlgn="base" hangingPunct="0">
        <a:spcBef>
          <a:spcPct val="15000"/>
        </a:spcBef>
        <a:spcAft>
          <a:spcPct val="15000"/>
        </a:spcAft>
        <a:buChar char="»"/>
        <a:defRPr sz="2400">
          <a:solidFill>
            <a:schemeClr val="tx1"/>
          </a:solidFill>
          <a:latin typeface="+mn-lt"/>
          <a:cs typeface="+mn-cs"/>
        </a:defRPr>
      </a:lvl5pPr>
      <a:lvl6pPr marL="2613025" indent="-239713" algn="l" defTabSz="957263" rtl="0" fontAlgn="base">
        <a:spcBef>
          <a:spcPct val="15000"/>
        </a:spcBef>
        <a:spcAft>
          <a:spcPct val="15000"/>
        </a:spcAft>
        <a:buChar char="»"/>
        <a:defRPr sz="2400">
          <a:solidFill>
            <a:schemeClr val="tx1"/>
          </a:solidFill>
          <a:latin typeface="+mn-lt"/>
          <a:cs typeface="+mn-cs"/>
        </a:defRPr>
      </a:lvl6pPr>
      <a:lvl7pPr marL="3070225" indent="-239713" algn="l" defTabSz="957263" rtl="0" fontAlgn="base">
        <a:spcBef>
          <a:spcPct val="15000"/>
        </a:spcBef>
        <a:spcAft>
          <a:spcPct val="15000"/>
        </a:spcAft>
        <a:buChar char="»"/>
        <a:defRPr sz="2400">
          <a:solidFill>
            <a:schemeClr val="tx1"/>
          </a:solidFill>
          <a:latin typeface="+mn-lt"/>
          <a:cs typeface="+mn-cs"/>
        </a:defRPr>
      </a:lvl7pPr>
      <a:lvl8pPr marL="3527425" indent="-239713" algn="l" defTabSz="957263" rtl="0" fontAlgn="base">
        <a:spcBef>
          <a:spcPct val="15000"/>
        </a:spcBef>
        <a:spcAft>
          <a:spcPct val="15000"/>
        </a:spcAft>
        <a:buChar char="»"/>
        <a:defRPr sz="2400">
          <a:solidFill>
            <a:schemeClr val="tx1"/>
          </a:solidFill>
          <a:latin typeface="+mn-lt"/>
          <a:cs typeface="+mn-cs"/>
        </a:defRPr>
      </a:lvl8pPr>
      <a:lvl9pPr marL="3984625" indent="-239713" algn="l" defTabSz="957263" rtl="0" fontAlgn="base">
        <a:spcBef>
          <a:spcPct val="15000"/>
        </a:spcBef>
        <a:spcAft>
          <a:spcPct val="1500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title"/>
          </p:nvPr>
        </p:nvSpPr>
        <p:spPr/>
        <p:txBody>
          <a:bodyPr/>
          <a:lstStyle/>
          <a:p>
            <a:r>
              <a:rPr lang="en-US" sz="2400" smtClean="0">
                <a:effectLst/>
              </a:rPr>
              <a:t>What are the Consequences of Rule-Breaking</a:t>
            </a:r>
            <a:br>
              <a:rPr lang="en-US" sz="2400" smtClean="0">
                <a:effectLst/>
              </a:rPr>
            </a:br>
            <a:r>
              <a:rPr lang="en-US" sz="2400" smtClean="0">
                <a:effectLst/>
              </a:rPr>
              <a:t>for </a:t>
            </a:r>
            <a:r>
              <a:rPr lang="en-US" sz="2400" u="sng" smtClean="0">
                <a:solidFill>
                  <a:schemeClr val="tx1"/>
                </a:solidFill>
                <a:effectLst/>
              </a:rPr>
              <a:t>PDO Staff</a:t>
            </a:r>
            <a:r>
              <a:rPr lang="en-US" sz="2400" smtClean="0">
                <a:effectLst/>
              </a:rPr>
              <a:t>?</a:t>
            </a:r>
            <a:endParaRPr lang="en-GB" sz="2400" smtClean="0">
              <a:effectLst/>
            </a:endParaRPr>
          </a:p>
        </p:txBody>
      </p:sp>
      <p:pic>
        <p:nvPicPr>
          <p:cNvPr id="17411" name="Picture 322"/>
          <p:cNvPicPr>
            <a:picLocks noChangeAspect="1" noChangeArrowheads="1"/>
          </p:cNvPicPr>
          <p:nvPr/>
        </p:nvPicPr>
        <p:blipFill>
          <a:blip r:embed="rId3" cstate="print"/>
          <a:srcRect/>
          <a:stretch>
            <a:fillRect/>
          </a:stretch>
        </p:blipFill>
        <p:spPr bwMode="auto">
          <a:xfrm>
            <a:off x="-219806" y="1206500"/>
            <a:ext cx="9588012" cy="4745038"/>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18802</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88FE11-A40A-4DA3-9CA5-FBA01B1CC858}"/>
</file>

<file path=customXml/itemProps2.xml><?xml version="1.0" encoding="utf-8"?>
<ds:datastoreItem xmlns:ds="http://schemas.openxmlformats.org/officeDocument/2006/customXml" ds:itemID="{46864594-B28B-4FBA-B97B-CE227BF054B0}">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ECFC97F3-0FEE-48FE-AEAF-74588DE312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TotalTime>
  <Words>98</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1_Default Design</vt:lpstr>
      <vt:lpstr>What are the Consequences of Rule-Breaking for PDO Staff?</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the Consequences of Rule-Breaking for PDO Staff?</dc:title>
  <dc:creator>mu93647</dc:creator>
  <cp:lastModifiedBy>mu43177</cp:lastModifiedBy>
  <cp:revision>1</cp:revision>
  <dcterms:created xsi:type="dcterms:W3CDTF">2014-08-20T08:59:21Z</dcterms:created>
  <dcterms:modified xsi:type="dcterms:W3CDTF">2014-08-30T04:54:19Z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