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740" r:id="rId5"/>
    <p:sldId id="704" r:id="rId6"/>
    <p:sldId id="706" r:id="rId7"/>
    <p:sldId id="722" r:id="rId8"/>
    <p:sldId id="741" r:id="rId9"/>
    <p:sldId id="730" r:id="rId10"/>
    <p:sldId id="707" r:id="rId11"/>
    <p:sldId id="742" r:id="rId12"/>
    <p:sldId id="737" r:id="rId13"/>
    <p:sldId id="711" r:id="rId14"/>
    <p:sldId id="739" r:id="rId15"/>
    <p:sldId id="738" r:id="rId16"/>
    <p:sldId id="716" r:id="rId17"/>
  </p:sldIdLst>
  <p:sldSz cx="9144000" cy="6858000" type="screen4x3"/>
  <p:notesSz cx="6670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00" autoAdjust="0"/>
    <p:restoredTop sz="85194" autoAdjust="0"/>
  </p:normalViewPr>
  <p:slideViewPr>
    <p:cSldViewPr>
      <p:cViewPr varScale="1">
        <p:scale>
          <a:sx n="93" d="100"/>
          <a:sy n="93" d="100"/>
        </p:scale>
        <p:origin x="1038" y="90"/>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90626" cy="496491"/>
          </a:xfrm>
          <a:prstGeom prst="rect">
            <a:avLst/>
          </a:prstGeom>
        </p:spPr>
        <p:txBody>
          <a:bodyPr vert="horz" lIns="90754" tIns="45377" rIns="90754" bIns="45377" rtlCol="0"/>
          <a:lstStyle>
            <a:lvl1pPr algn="l">
              <a:defRPr sz="1200"/>
            </a:lvl1pPr>
          </a:lstStyle>
          <a:p>
            <a:endParaRPr lang="en-US" dirty="0"/>
          </a:p>
        </p:txBody>
      </p:sp>
      <p:sp>
        <p:nvSpPr>
          <p:cNvPr id="3" name="Date Placeholder 2"/>
          <p:cNvSpPr>
            <a:spLocks noGrp="1"/>
          </p:cNvSpPr>
          <p:nvPr>
            <p:ph type="dt" idx="1"/>
          </p:nvPr>
        </p:nvSpPr>
        <p:spPr>
          <a:xfrm>
            <a:off x="3778506" y="0"/>
            <a:ext cx="2890626" cy="496491"/>
          </a:xfrm>
          <a:prstGeom prst="rect">
            <a:avLst/>
          </a:prstGeom>
        </p:spPr>
        <p:txBody>
          <a:bodyPr vert="horz" lIns="90754" tIns="45377" rIns="90754" bIns="45377" rtlCol="0"/>
          <a:lstStyle>
            <a:lvl1pPr algn="r">
              <a:defRPr sz="1200"/>
            </a:lvl1pPr>
          </a:lstStyle>
          <a:p>
            <a:fld id="{4997D33A-B6F2-4505-B2E2-A0075A4E690A}" type="datetimeFigureOut">
              <a:rPr lang="en-US" smtClean="0"/>
              <a:pPr/>
              <a:t>02/08/2022</a:t>
            </a:fld>
            <a:endParaRPr lang="en-US" dirty="0"/>
          </a:p>
        </p:txBody>
      </p:sp>
      <p:sp>
        <p:nvSpPr>
          <p:cNvPr id="4" name="Slide Image Placeholder 3"/>
          <p:cNvSpPr>
            <a:spLocks noGrp="1" noRot="1" noChangeAspect="1"/>
          </p:cNvSpPr>
          <p:nvPr>
            <p:ph type="sldImg" idx="2"/>
          </p:nvPr>
        </p:nvSpPr>
        <p:spPr>
          <a:xfrm>
            <a:off x="852488" y="744538"/>
            <a:ext cx="4965700" cy="3724275"/>
          </a:xfrm>
          <a:prstGeom prst="rect">
            <a:avLst/>
          </a:prstGeom>
          <a:noFill/>
          <a:ln w="12700">
            <a:solidFill>
              <a:prstClr val="black"/>
            </a:solidFill>
          </a:ln>
        </p:spPr>
        <p:txBody>
          <a:bodyPr vert="horz" lIns="90754" tIns="45377" rIns="90754" bIns="45377" rtlCol="0" anchor="ctr"/>
          <a:lstStyle/>
          <a:p>
            <a:endParaRPr lang="en-US" dirty="0"/>
          </a:p>
        </p:txBody>
      </p:sp>
      <p:sp>
        <p:nvSpPr>
          <p:cNvPr id="5" name="Notes Placeholder 4"/>
          <p:cNvSpPr>
            <a:spLocks noGrp="1"/>
          </p:cNvSpPr>
          <p:nvPr>
            <p:ph type="body" sz="quarter" idx="3"/>
          </p:nvPr>
        </p:nvSpPr>
        <p:spPr>
          <a:xfrm>
            <a:off x="667068" y="4716661"/>
            <a:ext cx="5336540" cy="4468416"/>
          </a:xfrm>
          <a:prstGeom prst="rect">
            <a:avLst/>
          </a:prstGeom>
        </p:spPr>
        <p:txBody>
          <a:bodyPr vert="horz" lIns="90754" tIns="45377" rIns="90754" bIns="4537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598"/>
            <a:ext cx="2890626" cy="496491"/>
          </a:xfrm>
          <a:prstGeom prst="rect">
            <a:avLst/>
          </a:prstGeom>
        </p:spPr>
        <p:txBody>
          <a:bodyPr vert="horz" lIns="90754" tIns="45377" rIns="90754" bIns="4537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778506" y="9431598"/>
            <a:ext cx="2890626" cy="496491"/>
          </a:xfrm>
          <a:prstGeom prst="rect">
            <a:avLst/>
          </a:prstGeom>
        </p:spPr>
        <p:txBody>
          <a:bodyPr vert="horz" lIns="90754" tIns="45377" rIns="90754" bIns="45377" rtlCol="0" anchor="b"/>
          <a:lstStyle>
            <a:lvl1pPr algn="r">
              <a:defRPr sz="1200"/>
            </a:lvl1pPr>
          </a:lstStyle>
          <a:p>
            <a:fld id="{6FE96B86-C9C6-4410-88A8-FB28EB7C3181}"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GB" sz="1200" b="1" u="none" kern="1200" dirty="0">
                <a:solidFill>
                  <a:srgbClr val="DD1D21"/>
                </a:solidFill>
                <a:effectLst/>
              </a:rPr>
              <a:t>Facilitator notes:</a:t>
            </a:r>
            <a:endParaRPr lang="en-GB" dirty="0">
              <a:latin typeface="Futura"/>
            </a:endParaRPr>
          </a:p>
          <a:p>
            <a:pPr marL="171450" indent="-171450" eaLnBrk="1" hangingPunct="1">
              <a:spcBef>
                <a:spcPct val="0"/>
              </a:spcBef>
              <a:buFont typeface="Arial" charset="0"/>
              <a:buChar char="•"/>
            </a:pPr>
            <a:r>
              <a:rPr lang="en-GB" baseline="0" dirty="0">
                <a:latin typeface="Futura"/>
              </a:rPr>
              <a:t>Download the Process Safety Day 2017 videos from the link in first slide beforehand and keep them as a back up. This is just in case if  PDO tube has some network issues</a:t>
            </a:r>
          </a:p>
          <a:p>
            <a:pPr marL="171450" marR="0" indent="-171450" algn="l" defTabSz="914400" rtl="0" eaLnBrk="1" fontAlgn="auto" latinLnBrk="0" hangingPunct="1">
              <a:lnSpc>
                <a:spcPct val="100000"/>
              </a:lnSpc>
              <a:spcBef>
                <a:spcPct val="0"/>
              </a:spcBef>
              <a:spcAft>
                <a:spcPts val="0"/>
              </a:spcAft>
              <a:buClrTx/>
              <a:buSzTx/>
              <a:buFont typeface="Arial" charset="0"/>
              <a:buChar char="•"/>
              <a:tabLst/>
              <a:defRPr/>
            </a:pPr>
            <a:r>
              <a:rPr lang="en-GB" b="1" dirty="0">
                <a:latin typeface="Futura"/>
              </a:rPr>
              <a:t>Note: </a:t>
            </a:r>
            <a:r>
              <a:rPr lang="en-US" sz="1200" b="0" dirty="0">
                <a:solidFill>
                  <a:schemeClr val="bg1"/>
                </a:solidFill>
              </a:rPr>
              <a:t>Make sure there are max. 30 participants &amp; you have at least 90 min available for this activity!</a:t>
            </a:r>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2</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baseline="0" dirty="0"/>
          </a:p>
          <a:p>
            <a:r>
              <a:rPr lang="en-US" dirty="0"/>
              <a:t>Remember</a:t>
            </a:r>
            <a:r>
              <a:rPr lang="en-US" baseline="0" dirty="0"/>
              <a:t> to keep an eye on time so you can guide the conversation to adequately cover both the themes.</a:t>
            </a:r>
          </a:p>
          <a:p>
            <a:r>
              <a:rPr lang="en-US" dirty="0"/>
              <a:t>To</a:t>
            </a:r>
            <a:r>
              <a:rPr lang="en-US" baseline="0" dirty="0"/>
              <a:t> save time here you could just ask any two teams to report back. This would depend on how the engagement is progressing. </a:t>
            </a:r>
          </a:p>
          <a:p>
            <a:r>
              <a:rPr lang="en-US" baseline="0" dirty="0"/>
              <a:t>Refer to facilitators notes in slide 8.</a:t>
            </a:r>
            <a:endParaRPr lang="en-US" dirty="0"/>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baseline="0" dirty="0"/>
          </a:p>
          <a:p>
            <a:r>
              <a:rPr lang="en-US" dirty="0"/>
              <a:t>Please ensure</a:t>
            </a:r>
            <a:r>
              <a:rPr lang="en-US" baseline="0" dirty="0"/>
              <a:t> that action points have been captured. During conversation individuals will have identified things related to the two themes that they can do differently. These may be applicable to the team as a whole. Ensure that everyone is clear on what actions have been committed to.</a:t>
            </a:r>
          </a:p>
          <a:p>
            <a:r>
              <a:rPr lang="en-US" baseline="0" dirty="0"/>
              <a:t>Make clear to everyone that a</a:t>
            </a:r>
            <a:r>
              <a:rPr lang="en-US" sz="1200" kern="1200" baseline="0" dirty="0">
                <a:solidFill>
                  <a:schemeClr val="tx1"/>
                </a:solidFill>
                <a:latin typeface="+mn-lt"/>
                <a:ea typeface="+mn-ea"/>
                <a:cs typeface="+mn-cs"/>
              </a:rPr>
              <a:t>lthough Process Safety Day 2017 is one day, the intention is that this conversation will keep going. This is everyone’s responsibility, not just yours, so ask your team how they would like to keep this conversation going.</a:t>
            </a:r>
          </a:p>
          <a:p>
            <a:r>
              <a:rPr lang="en-US" sz="1200" kern="1200" baseline="0" dirty="0">
                <a:solidFill>
                  <a:schemeClr val="tx1"/>
                </a:solidFill>
                <a:latin typeface="+mn-lt"/>
                <a:ea typeface="+mn-ea"/>
                <a:cs typeface="+mn-cs"/>
              </a:rPr>
              <a:t>Thank everyone for joining the conversation and for their contribution.</a:t>
            </a:r>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13</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Remember to start your session with focus on safety and wellbeing of those in the room.</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Agree some ground rules for the conversation at the start of the meeting and ensure at least one of them refers to how people will be treated e.g. with respect, everyone allowed their say, </a:t>
            </a:r>
            <a:r>
              <a:rPr lang="en-US" sz="1200" dirty="0"/>
              <a:t>Keep an open mind, all contributions are valid etc.</a:t>
            </a:r>
            <a:r>
              <a:rPr lang="en-US" sz="1200" kern="1200" baseline="0" dirty="0">
                <a:solidFill>
                  <a:schemeClr val="tx1"/>
                </a:solidFill>
                <a:latin typeface="+mn-lt"/>
                <a:ea typeface="+mn-ea"/>
                <a:cs typeface="+mn-cs"/>
              </a:rPr>
              <a:t>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dirty="0"/>
              <a:t>Facilitator notes: </a:t>
            </a:r>
          </a:p>
          <a:p>
            <a:pPr marL="171450" indent="-171450">
              <a:buFont typeface="Arial" charset="0"/>
              <a:buChar char="•"/>
            </a:pPr>
            <a:r>
              <a:rPr lang="en-GB" baseline="0" dirty="0"/>
              <a:t>Process Safety incidents have a number of reoccurring issues</a:t>
            </a:r>
          </a:p>
          <a:p>
            <a:pPr marL="742950" lvl="1" indent="-285750" defTabSz="914400" eaLnBrk="0" hangingPunct="0">
              <a:lnSpc>
                <a:spcPct val="100000"/>
              </a:lnSpc>
              <a:spcAft>
                <a:spcPts val="0"/>
              </a:spcAft>
              <a:buSzPct val="70000"/>
              <a:buFont typeface="Arial" panose="020B0604020202020204" pitchFamily="34" charset="0"/>
              <a:buChar char="•"/>
              <a:defRPr/>
            </a:pPr>
            <a:r>
              <a:rPr lang="en-US" sz="1600" kern="1200" dirty="0">
                <a:solidFill>
                  <a:schemeClr val="tx1"/>
                </a:solidFill>
                <a:latin typeface="Futura Medium"/>
                <a:ea typeface="+mn-ea"/>
                <a:cs typeface="Arial" pitchFamily="34" charset="0"/>
              </a:rPr>
              <a:t>Poor Risk Assessment</a:t>
            </a:r>
          </a:p>
          <a:p>
            <a:pPr marL="742950" lvl="1" indent="-285750" defTabSz="914400" eaLnBrk="0" hangingPunct="0">
              <a:lnSpc>
                <a:spcPct val="100000"/>
              </a:lnSpc>
              <a:spcAft>
                <a:spcPts val="0"/>
              </a:spcAft>
              <a:buSzPct val="70000"/>
              <a:buFont typeface="Arial" panose="020B0604020202020204" pitchFamily="34" charset="0"/>
              <a:buChar char="•"/>
              <a:defRPr/>
            </a:pPr>
            <a:r>
              <a:rPr lang="en-US" sz="1600" kern="1200" dirty="0">
                <a:solidFill>
                  <a:schemeClr val="tx1"/>
                </a:solidFill>
                <a:latin typeface="Futura Medium"/>
                <a:ea typeface="+mn-ea"/>
                <a:cs typeface="Arial" pitchFamily="34" charset="0"/>
              </a:rPr>
              <a:t>Inadequate procedures</a:t>
            </a:r>
          </a:p>
          <a:p>
            <a:pPr marL="742950" lvl="1" indent="-285750" defTabSz="914400" eaLnBrk="0" hangingPunct="0">
              <a:lnSpc>
                <a:spcPct val="100000"/>
              </a:lnSpc>
              <a:spcAft>
                <a:spcPts val="0"/>
              </a:spcAft>
              <a:buSzPct val="70000"/>
              <a:buFont typeface="Arial" panose="020B0604020202020204" pitchFamily="34" charset="0"/>
              <a:buChar char="•"/>
              <a:defRPr/>
            </a:pPr>
            <a:r>
              <a:rPr lang="en-US" sz="1600" kern="1200" dirty="0">
                <a:solidFill>
                  <a:schemeClr val="tx1"/>
                </a:solidFill>
                <a:latin typeface="Futura Medium"/>
                <a:ea typeface="+mn-ea"/>
                <a:cs typeface="Arial" pitchFamily="34" charset="0"/>
              </a:rPr>
              <a:t>Erosion of barriers overtime</a:t>
            </a:r>
          </a:p>
          <a:p>
            <a:pPr marL="742950" lvl="1" indent="-285750" defTabSz="914400" eaLnBrk="0" hangingPunct="0">
              <a:lnSpc>
                <a:spcPct val="100000"/>
              </a:lnSpc>
              <a:spcAft>
                <a:spcPts val="0"/>
              </a:spcAft>
              <a:buSzPct val="70000"/>
              <a:buFont typeface="Arial" panose="020B0604020202020204" pitchFamily="34" charset="0"/>
              <a:buChar char="•"/>
              <a:defRPr/>
            </a:pPr>
            <a:r>
              <a:rPr lang="en-US" sz="1600" kern="1200" dirty="0">
                <a:solidFill>
                  <a:schemeClr val="tx1"/>
                </a:solidFill>
                <a:latin typeface="Futura Medium"/>
                <a:ea typeface="+mn-ea"/>
                <a:cs typeface="Arial" pitchFamily="34" charset="0"/>
              </a:rPr>
              <a:t>Management of Change </a:t>
            </a:r>
          </a:p>
          <a:p>
            <a:r>
              <a:rPr lang="en-US" dirty="0"/>
              <a:t>It will be good to read</a:t>
            </a:r>
            <a:r>
              <a:rPr lang="en-US" baseline="0" dirty="0"/>
              <a:t> a brief description of  some of these incidents by referring to the AI-PS incident Data Book (http://portal.corp.pdo.om/solutions/LKB/MSE/AIPSM/Pages/HomePage.aspx). Use the search function with key words to find the incident in the </a:t>
            </a:r>
            <a:r>
              <a:rPr lang="en-US" baseline="0" dirty="0" err="1"/>
              <a:t>databbook</a:t>
            </a:r>
            <a:r>
              <a:rPr lang="en-US" baseline="0" dirty="0"/>
              <a:t>. (</a:t>
            </a:r>
            <a:r>
              <a:rPr lang="en-US" baseline="0" dirty="0" err="1"/>
              <a:t>eg</a:t>
            </a:r>
            <a:r>
              <a:rPr lang="en-US" baseline="0" dirty="0"/>
              <a:t>. </a:t>
            </a:r>
            <a:r>
              <a:rPr lang="en-US" baseline="0" dirty="0" err="1"/>
              <a:t>Bahja</a:t>
            </a:r>
            <a:r>
              <a:rPr lang="en-US" baseline="0" dirty="0"/>
              <a:t> Explosion, Al </a:t>
            </a:r>
            <a:r>
              <a:rPr lang="en-US" baseline="0" dirty="0" err="1"/>
              <a:t>Noor</a:t>
            </a:r>
            <a:r>
              <a:rPr lang="en-US" baseline="0" dirty="0"/>
              <a:t> Pump Fire etc.). Talk briefly about 2-3 incidents which are closer to your operations</a:t>
            </a:r>
          </a:p>
          <a:p>
            <a:pPr marL="171450" indent="-171450">
              <a:buFont typeface="Arial" panose="020B0604020202020204" pitchFamily="34" charset="0"/>
              <a:buNone/>
            </a:pPr>
            <a:r>
              <a:rPr lang="en-US" baseline="0" dirty="0"/>
              <a:t>Address the importance of Process Safety. </a:t>
            </a:r>
            <a:r>
              <a:rPr lang="en-US" sz="1200" kern="1200" dirty="0">
                <a:solidFill>
                  <a:schemeClr val="tx1"/>
                </a:solidFill>
                <a:latin typeface="+mn-lt"/>
                <a:ea typeface="+mn-ea"/>
                <a:cs typeface="+mn-cs"/>
              </a:rPr>
              <a:t>Asset Integrity-Process Safety Management (AI-PSM) is crucial for achieving the Company’s strategic goal “Our Assets Are Safe and We Know It” and to prevent any tragic incidents.</a:t>
            </a:r>
            <a:endParaRPr lang="en-US" dirty="0"/>
          </a:p>
          <a:p>
            <a:r>
              <a:rPr lang="en-US" sz="1200" kern="1200" dirty="0">
                <a:solidFill>
                  <a:schemeClr val="tx1"/>
                </a:solidFill>
                <a:latin typeface="+mn-lt"/>
                <a:ea typeface="+mn-ea"/>
                <a:cs typeface="+mn-cs"/>
              </a:rPr>
              <a:t>We work in an industry that involves operation of processes that contain flammable materials at high temperatures and pressures. When something goes wrong, it can go very wrong. Fortunately, we can work with these materials safely. We do this by following</a:t>
            </a:r>
            <a:r>
              <a:rPr lang="en-US" sz="1200" kern="1200" baseline="0" dirty="0">
                <a:solidFill>
                  <a:schemeClr val="tx1"/>
                </a:solidFill>
                <a:latin typeface="+mn-lt"/>
                <a:ea typeface="+mn-ea"/>
                <a:cs typeface="+mn-cs"/>
              </a:rPr>
              <a:t> the AI-PS requirements and maintaining our barriers.</a:t>
            </a:r>
            <a:endParaRPr lang="en-US" dirty="0"/>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5</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Futura Medium" pitchFamily="2" charset="0"/>
                <a:ea typeface="+mn-ea"/>
                <a:cs typeface="+mn-cs"/>
              </a:rPr>
              <a:t>This slide is intended to show the progression of the Process Safety Day</a:t>
            </a:r>
            <a:endParaRPr lang="en-GB" sz="1200" kern="1200" dirty="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latin typeface="+mn-lt"/>
                <a:ea typeface="+mn-ea"/>
                <a:cs typeface="+mn-cs"/>
              </a:rPr>
              <a:t>This will be the fourth year that we have brought everyone together to build on everything we have achieved so far and find even better ways to sustain and improve our AI-PSM performance in order to avoid incidents.</a:t>
            </a:r>
            <a:endParaRPr lang="en-US" sz="1200" kern="1200" dirty="0">
              <a:solidFill>
                <a:schemeClr val="tx1"/>
              </a:solidFill>
              <a:latin typeface="+mn-lt"/>
              <a:ea typeface="+mn-ea"/>
              <a:cs typeface="+mn-cs"/>
            </a:endParaRPr>
          </a:p>
          <a:p>
            <a:r>
              <a:rPr lang="en-US" sz="1200" dirty="0"/>
              <a:t>In the last process safety</a:t>
            </a:r>
            <a:r>
              <a:rPr lang="en-US" sz="1200" baseline="0" dirty="0"/>
              <a:t> days we have been focusing more on the technical side (barriers) as evidenced by the last 3 years themes </a:t>
            </a:r>
          </a:p>
          <a:p>
            <a:pPr>
              <a:buFont typeface="Arial" pitchFamily="34" charset="0"/>
              <a:buChar char="•"/>
            </a:pPr>
            <a:r>
              <a:rPr lang="en-US" sz="1200" dirty="0"/>
              <a:t>2014 Theme: Know Your Role, Play Your Part</a:t>
            </a:r>
            <a:r>
              <a:rPr lang="en-US" sz="1200" baseline="0" dirty="0"/>
              <a:t> ; </a:t>
            </a:r>
          </a:p>
          <a:p>
            <a:pPr>
              <a:buFont typeface="Arial" pitchFamily="34" charset="0"/>
              <a:buChar char="•"/>
            </a:pPr>
            <a:r>
              <a:rPr lang="en-US" sz="1200" dirty="0"/>
              <a:t>2015 Theme: </a:t>
            </a:r>
            <a:r>
              <a:rPr lang="en-US" sz="1200" dirty="0">
                <a:solidFill>
                  <a:schemeClr val="dk1"/>
                </a:solidFill>
              </a:rPr>
              <a:t>I Own My Barriers</a:t>
            </a:r>
            <a:r>
              <a:rPr lang="en-US" sz="1200" baseline="0" dirty="0">
                <a:solidFill>
                  <a:schemeClr val="dk1"/>
                </a:solidFill>
              </a:rPr>
              <a:t> ; </a:t>
            </a:r>
          </a:p>
          <a:p>
            <a:pPr>
              <a:buFont typeface="Arial" pitchFamily="34" charset="0"/>
              <a:buChar char="•"/>
            </a:pPr>
            <a:r>
              <a:rPr lang="en-US" sz="1200" dirty="0"/>
              <a:t>2016 Theme: I Keep My Barriers Strong</a:t>
            </a:r>
            <a:endParaRPr lang="en-US" sz="1200" baseline="0" dirty="0"/>
          </a:p>
          <a:p>
            <a:pPr rtl="0"/>
            <a:r>
              <a:rPr lang="en-US" sz="1200" dirty="0"/>
              <a:t>Hardware</a:t>
            </a:r>
            <a:r>
              <a:rPr lang="en-US" sz="1200" baseline="0" dirty="0"/>
              <a:t> issues are easier to fix and we have made great progress in resolving hardware related issues. This year we are focusing more on the Human issues for Asset Integrity Process Safety management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The next step in our journey towards goal zero is behavioral. </a:t>
            </a:r>
            <a:r>
              <a:rPr lang="en-US" sz="1200" baseline="0" dirty="0"/>
              <a:t>We cannot engineer our way to goal zero but have to behave our way to goal zero</a:t>
            </a:r>
            <a:endParaRPr lang="en-US" dirty="0"/>
          </a:p>
          <a:p>
            <a:r>
              <a:rPr lang="en-US" sz="1200" dirty="0"/>
              <a:t>Part of the the answer lies in in addressing risk </a:t>
            </a:r>
            <a:r>
              <a:rPr lang="en-US" sz="1200" dirty="0" err="1"/>
              <a:t>normalisation</a:t>
            </a:r>
            <a:r>
              <a:rPr lang="en-US" sz="1200" dirty="0"/>
              <a:t> and knowing how to deal with dilemmas (which are the themes</a:t>
            </a:r>
            <a:r>
              <a:rPr lang="en-US" sz="1200" baseline="0" dirty="0"/>
              <a:t> for 2017</a:t>
            </a:r>
            <a:r>
              <a:rPr lang="en-US" sz="1200" dirty="0"/>
              <a:t>). </a:t>
            </a:r>
          </a:p>
        </p:txBody>
      </p:sp>
      <p:sp>
        <p:nvSpPr>
          <p:cNvPr id="4" name="Slide Number Placeholder 3"/>
          <p:cNvSpPr>
            <a:spLocks noGrp="1"/>
          </p:cNvSpPr>
          <p:nvPr>
            <p:ph type="sldNum" sz="quarter" idx="10"/>
          </p:nvPr>
        </p:nvSpPr>
        <p:spPr/>
        <p:txBody>
          <a:bodyPr/>
          <a:lstStyle/>
          <a:p>
            <a:fld id="{6FE96B86-C9C6-4410-88A8-FB28EB7C3181}" type="slidenum">
              <a:rPr lang="en-US" smtClean="0"/>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dirty="0"/>
          </a:p>
          <a:p>
            <a:r>
              <a:rPr lang="en-US" dirty="0"/>
              <a:t>Ask</a:t>
            </a:r>
            <a:r>
              <a:rPr lang="en-US" baseline="0" dirty="0"/>
              <a:t> the group if they have fully understood the MDs message. </a:t>
            </a:r>
            <a:r>
              <a:rPr lang="en-US" dirty="0"/>
              <a:t>You might</a:t>
            </a:r>
            <a:r>
              <a:rPr lang="en-US" baseline="0" dirty="0"/>
              <a:t> ask the group if they wish to watch the video again.  </a:t>
            </a:r>
          </a:p>
          <a:p>
            <a:r>
              <a:rPr lang="en-US" baseline="0" dirty="0"/>
              <a:t>Please reinforce that this issue is close to the heart of the top management of the company and they wanted to be personally involved and share their thoughts with everyone. </a:t>
            </a:r>
          </a:p>
          <a:p>
            <a:r>
              <a:rPr lang="en-US" baseline="0" dirty="0"/>
              <a:t>Although they might appear to be far away from what happens in your team day to day, this video demonstrates that they believe in the safety of everyone in the organization.</a:t>
            </a:r>
          </a:p>
          <a:p>
            <a:r>
              <a:rPr lang="en-US" baseline="0" dirty="0"/>
              <a:t>In the video the MD shares the inevitability and dangers of </a:t>
            </a:r>
            <a:r>
              <a:rPr lang="en-US" baseline="0" dirty="0" err="1"/>
              <a:t>normalising</a:t>
            </a:r>
            <a:r>
              <a:rPr lang="en-US" baseline="0" dirty="0"/>
              <a:t> risks</a:t>
            </a:r>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7</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latin typeface="+mn-lt"/>
                <a:ea typeface="+mn-ea"/>
                <a:cs typeface="+mn-cs"/>
              </a:rPr>
              <a:t>There are illustrative </a:t>
            </a:r>
            <a:r>
              <a:rPr lang="en-US" sz="1200" kern="1200" baseline="0">
                <a:solidFill>
                  <a:schemeClr val="tx1"/>
                </a:solidFill>
                <a:latin typeface="+mn-lt"/>
                <a:ea typeface="+mn-ea"/>
                <a:cs typeface="+mn-cs"/>
              </a:rPr>
              <a:t>examples only but </a:t>
            </a:r>
            <a:r>
              <a:rPr lang="en-US" sz="1200" kern="1200" baseline="0" dirty="0">
                <a:solidFill>
                  <a:schemeClr val="tx1"/>
                </a:solidFill>
                <a:latin typeface="+mn-lt"/>
                <a:ea typeface="+mn-ea"/>
                <a:cs typeface="+mn-cs"/>
              </a:rPr>
              <a:t>use them to help you think of your own examples, ones which your team will most relate to. Facilitating the conversation will be easier for you and more impactful for the team when you use local examples. </a:t>
            </a:r>
          </a:p>
          <a:p>
            <a:r>
              <a:rPr lang="en-US" sz="1200" kern="1200" baseline="0" dirty="0">
                <a:solidFill>
                  <a:schemeClr val="tx1"/>
                </a:solidFill>
                <a:latin typeface="+mn-lt"/>
                <a:ea typeface="+mn-ea"/>
                <a:cs typeface="+mn-cs"/>
              </a:rPr>
              <a:t>Share any relevant personal examples or stories that you have. Generally audience listen more intently to messages with a personal angle.</a:t>
            </a:r>
          </a:p>
          <a:p>
            <a:r>
              <a:rPr lang="en-US" sz="1200" kern="1200" baseline="0" dirty="0">
                <a:solidFill>
                  <a:schemeClr val="tx1"/>
                </a:solidFill>
                <a:latin typeface="+mn-lt"/>
                <a:ea typeface="+mn-ea"/>
                <a:cs typeface="+mn-cs"/>
              </a:rPr>
              <a:t>Take time before Process Safety Day to talk to some people about their work and the risks. Observe routine activities to look for examples &amp; talk to people about risks that are </a:t>
            </a:r>
            <a:r>
              <a:rPr lang="en-US" sz="1200" kern="1200" baseline="0" dirty="0" err="1">
                <a:solidFill>
                  <a:schemeClr val="tx1"/>
                </a:solidFill>
                <a:latin typeface="+mn-lt"/>
                <a:ea typeface="+mn-ea"/>
                <a:cs typeface="+mn-cs"/>
              </a:rPr>
              <a:t>normalised</a:t>
            </a:r>
            <a:r>
              <a:rPr lang="en-US" sz="1200" kern="1200" baseline="0" dirty="0">
                <a:solidFill>
                  <a:schemeClr val="tx1"/>
                </a:solidFill>
                <a:latin typeface="+mn-lt"/>
                <a:ea typeface="+mn-ea"/>
                <a:cs typeface="+mn-cs"/>
              </a:rPr>
              <a:t> and where they face dilemmas.</a:t>
            </a:r>
          </a:p>
          <a:p>
            <a:r>
              <a:rPr lang="en-US" sz="1200" kern="1200" baseline="0" dirty="0">
                <a:solidFill>
                  <a:schemeClr val="tx1"/>
                </a:solidFill>
                <a:latin typeface="+mn-lt"/>
                <a:ea typeface="+mn-ea"/>
                <a:cs typeface="+mn-cs"/>
              </a:rPr>
              <a:t>Try to avoid </a:t>
            </a:r>
            <a:r>
              <a:rPr lang="en-US" sz="1200" kern="1200" baseline="0" dirty="0" err="1">
                <a:solidFill>
                  <a:schemeClr val="tx1"/>
                </a:solidFill>
                <a:latin typeface="+mn-lt"/>
                <a:ea typeface="+mn-ea"/>
                <a:cs typeface="+mn-cs"/>
              </a:rPr>
              <a:t>generalisation</a:t>
            </a:r>
            <a:r>
              <a:rPr lang="en-US" sz="1200" kern="1200" baseline="0" dirty="0">
                <a:solidFill>
                  <a:schemeClr val="tx1"/>
                </a:solidFill>
                <a:latin typeface="+mn-lt"/>
                <a:ea typeface="+mn-ea"/>
                <a:cs typeface="+mn-cs"/>
              </a:rPr>
              <a:t>. If people don’t </a:t>
            </a:r>
            <a:r>
              <a:rPr lang="en-US" sz="1200" kern="1200" baseline="0" dirty="0" err="1">
                <a:solidFill>
                  <a:schemeClr val="tx1"/>
                </a:solidFill>
                <a:latin typeface="+mn-lt"/>
                <a:ea typeface="+mn-ea"/>
                <a:cs typeface="+mn-cs"/>
              </a:rPr>
              <a:t>recognise</a:t>
            </a:r>
            <a:r>
              <a:rPr lang="en-US" sz="1200" kern="1200" baseline="0" dirty="0">
                <a:solidFill>
                  <a:schemeClr val="tx1"/>
                </a:solidFill>
                <a:latin typeface="+mn-lt"/>
                <a:ea typeface="+mn-ea"/>
                <a:cs typeface="+mn-cs"/>
              </a:rPr>
              <a:t> something they can relate to, they are more likely to ‘switch off’. The more specific it is to their type of work, location and situation, the more likely they are to understand</a:t>
            </a:r>
          </a:p>
          <a:p>
            <a:r>
              <a:rPr lang="en-US" sz="1200" kern="1200" baseline="0" dirty="0">
                <a:solidFill>
                  <a:schemeClr val="tx1"/>
                </a:solidFill>
                <a:latin typeface="+mn-lt"/>
                <a:ea typeface="+mn-ea"/>
                <a:cs typeface="+mn-cs"/>
              </a:rPr>
              <a:t>what the themes mean and be able to </a:t>
            </a:r>
            <a:r>
              <a:rPr lang="en-US" sz="1200" kern="1200" baseline="0" dirty="0" err="1">
                <a:solidFill>
                  <a:schemeClr val="tx1"/>
                </a:solidFill>
                <a:latin typeface="+mn-lt"/>
                <a:ea typeface="+mn-ea"/>
                <a:cs typeface="+mn-cs"/>
              </a:rPr>
              <a:t>personalise</a:t>
            </a:r>
            <a:r>
              <a:rPr lang="en-US" sz="1200" kern="1200" baseline="0" dirty="0">
                <a:solidFill>
                  <a:schemeClr val="tx1"/>
                </a:solidFill>
                <a:latin typeface="+mn-lt"/>
                <a:ea typeface="+mn-ea"/>
                <a:cs typeface="+mn-cs"/>
              </a:rPr>
              <a:t> them.</a:t>
            </a:r>
          </a:p>
          <a:p>
            <a:r>
              <a:rPr lang="en-US" sz="1200" kern="1200" baseline="0" dirty="0">
                <a:solidFill>
                  <a:schemeClr val="tx1"/>
                </a:solidFill>
                <a:latin typeface="+mn-lt"/>
                <a:ea typeface="+mn-ea"/>
                <a:cs typeface="+mn-cs"/>
              </a:rPr>
              <a:t>You could use something like this</a:t>
            </a:r>
          </a:p>
          <a:p>
            <a:r>
              <a:rPr lang="en-US" sz="1200" kern="1200" baseline="0" dirty="0">
                <a:solidFill>
                  <a:schemeClr val="tx1"/>
                </a:solidFill>
                <a:latin typeface="+mn-lt"/>
                <a:ea typeface="+mn-ea"/>
                <a:cs typeface="+mn-cs"/>
              </a:rPr>
              <a:t>Risk </a:t>
            </a:r>
            <a:r>
              <a:rPr lang="en-US" sz="1200" kern="1200" baseline="0" dirty="0" err="1">
                <a:solidFill>
                  <a:schemeClr val="tx1"/>
                </a:solidFill>
                <a:latin typeface="+mn-lt"/>
                <a:ea typeface="+mn-ea"/>
                <a:cs typeface="+mn-cs"/>
              </a:rPr>
              <a:t>Normalisation</a:t>
            </a:r>
            <a:r>
              <a:rPr lang="en-US" sz="1200" kern="1200" baseline="0" dirty="0">
                <a:solidFill>
                  <a:schemeClr val="tx1"/>
                </a:solidFill>
                <a:latin typeface="+mn-lt"/>
                <a:ea typeface="+mn-ea"/>
                <a:cs typeface="+mn-cs"/>
              </a:rPr>
              <a:t> is a mental process which allows you to turn on your gas appliance or drive your car without a </a:t>
            </a:r>
            <a:r>
              <a:rPr lang="en-US" sz="1200" kern="1200" baseline="0" dirty="0" err="1">
                <a:solidFill>
                  <a:schemeClr val="tx1"/>
                </a:solidFill>
                <a:latin typeface="+mn-lt"/>
                <a:ea typeface="+mn-ea"/>
                <a:cs typeface="+mn-cs"/>
              </a:rPr>
              <a:t>paralysing</a:t>
            </a:r>
            <a:r>
              <a:rPr lang="en-US" sz="1200" kern="1200" baseline="0" dirty="0">
                <a:solidFill>
                  <a:schemeClr val="tx1"/>
                </a:solidFill>
                <a:latin typeface="+mn-lt"/>
                <a:ea typeface="+mn-ea"/>
                <a:cs typeface="+mn-cs"/>
              </a:rPr>
              <a:t> fear of your house blowing up or of being in an accident. It is not necessarily a bad</a:t>
            </a:r>
          </a:p>
          <a:p>
            <a:r>
              <a:rPr lang="en-US" sz="1200" kern="1200" baseline="0" dirty="0">
                <a:solidFill>
                  <a:schemeClr val="tx1"/>
                </a:solidFill>
                <a:latin typeface="+mn-lt"/>
                <a:ea typeface="+mn-ea"/>
                <a:cs typeface="+mn-cs"/>
              </a:rPr>
              <a:t>thing. It is what allows us to get out of bed each morning and carry on with our day.</a:t>
            </a:r>
          </a:p>
          <a:p>
            <a:r>
              <a:rPr lang="en-US" sz="1200" kern="1200" baseline="0" dirty="0">
                <a:solidFill>
                  <a:schemeClr val="tx1"/>
                </a:solidFill>
                <a:latin typeface="+mn-lt"/>
                <a:ea typeface="+mn-ea"/>
                <a:cs typeface="+mn-cs"/>
              </a:rPr>
              <a:t>But Risk </a:t>
            </a:r>
            <a:r>
              <a:rPr lang="en-US" sz="1200" kern="1200" baseline="0" dirty="0" err="1">
                <a:solidFill>
                  <a:schemeClr val="tx1"/>
                </a:solidFill>
                <a:latin typeface="+mn-lt"/>
                <a:ea typeface="+mn-ea"/>
                <a:cs typeface="+mn-cs"/>
              </a:rPr>
              <a:t>Normalisation</a:t>
            </a:r>
            <a:r>
              <a:rPr lang="en-US" sz="1200" kern="1200" baseline="0" dirty="0">
                <a:solidFill>
                  <a:schemeClr val="tx1"/>
                </a:solidFill>
                <a:latin typeface="+mn-lt"/>
                <a:ea typeface="+mn-ea"/>
                <a:cs typeface="+mn-cs"/>
              </a:rPr>
              <a:t> becomes a problem at work when we become so accustomed to, and comfortable with, risks that we shouldn’t be comfortable with,</a:t>
            </a:r>
          </a:p>
        </p:txBody>
      </p:sp>
      <p:sp>
        <p:nvSpPr>
          <p:cNvPr id="4" name="Slide Number Placeholder 3"/>
          <p:cNvSpPr>
            <a:spLocks noGrp="1"/>
          </p:cNvSpPr>
          <p:nvPr>
            <p:ph type="sldNum" sz="quarter" idx="10"/>
          </p:nvPr>
        </p:nvSpPr>
        <p:spPr/>
        <p:txBody>
          <a:bodyPr/>
          <a:lstStyle/>
          <a:p>
            <a:fld id="{6FE96B86-C9C6-4410-88A8-FB28EB7C3181}" type="slidenum">
              <a:rPr lang="en-US" smtClean="0"/>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baseline="0" dirty="0"/>
          </a:p>
          <a:p>
            <a:r>
              <a:rPr lang="en-US" dirty="0"/>
              <a:t>Remember</a:t>
            </a:r>
            <a:r>
              <a:rPr lang="en-US" baseline="0" dirty="0"/>
              <a:t> to keep an eye on time so you can guide the conversation to adequately cover both the themes.</a:t>
            </a:r>
          </a:p>
          <a:p>
            <a:r>
              <a:rPr lang="en-US" dirty="0"/>
              <a:t>To</a:t>
            </a:r>
            <a:r>
              <a:rPr lang="en-US" baseline="0" dirty="0"/>
              <a:t> save time here you could just ask any two teams to report back. This would depend on how the engagement is progressing. </a:t>
            </a:r>
          </a:p>
          <a:p>
            <a:r>
              <a:rPr lang="en-US" sz="1200" kern="1200" baseline="0" dirty="0">
                <a:solidFill>
                  <a:schemeClr val="tx1"/>
                </a:solidFill>
                <a:latin typeface="+mn-lt"/>
                <a:ea typeface="+mn-ea"/>
                <a:cs typeface="+mn-cs"/>
              </a:rPr>
              <a:t>This could also be an opportunity to ask a few people to specifically bring along some examples with them to share in the conversation. Talk to them beforehand about the themes so they understand what</a:t>
            </a:r>
          </a:p>
          <a:p>
            <a:r>
              <a:rPr lang="en-US" sz="1200" kern="1200" baseline="0" dirty="0">
                <a:solidFill>
                  <a:schemeClr val="tx1"/>
                </a:solidFill>
                <a:latin typeface="+mn-lt"/>
                <a:ea typeface="+mn-ea"/>
                <a:cs typeface="+mn-cs"/>
              </a:rPr>
              <a:t>you are looking for. Once one person has spoken, it is usually enough to make others feel more relaxed and prepared to speak as well.</a:t>
            </a:r>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dirty="0"/>
          </a:p>
          <a:p>
            <a:r>
              <a:rPr lang="en-US" dirty="0"/>
              <a:t>Ask</a:t>
            </a:r>
            <a:r>
              <a:rPr lang="en-US" baseline="0" dirty="0"/>
              <a:t> the group if they have fully understood the TDs message. </a:t>
            </a:r>
            <a:r>
              <a:rPr lang="en-US" dirty="0"/>
              <a:t>You might</a:t>
            </a:r>
            <a:r>
              <a:rPr lang="en-US" baseline="0" dirty="0"/>
              <a:t> ask the group if they wish to watch the video again.  </a:t>
            </a:r>
          </a:p>
          <a:p>
            <a:r>
              <a:rPr lang="en-US" baseline="0" dirty="0"/>
              <a:t>Please reinforce that this issue is close to the heart of the top management of the company and they wanted to be personally involved and share their thoughts with everyone</a:t>
            </a:r>
          </a:p>
          <a:p>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10</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1" dirty="0"/>
              <a:t>Facilitator notes: </a:t>
            </a:r>
            <a:endParaRPr lang="en-US" baseline="0" dirty="0"/>
          </a:p>
          <a:p>
            <a:r>
              <a:rPr lang="en-US" sz="1200" kern="1200" baseline="0" dirty="0">
                <a:solidFill>
                  <a:schemeClr val="tx1"/>
                </a:solidFill>
                <a:latin typeface="+mn-lt"/>
                <a:ea typeface="+mn-ea"/>
                <a:cs typeface="+mn-cs"/>
              </a:rPr>
              <a:t>There are illustrative examples given in this pack but use them to help you think of your own examples, ones which your team will most relate to.</a:t>
            </a:r>
          </a:p>
          <a:p>
            <a:r>
              <a:rPr lang="en-US" sz="1200" kern="1200" baseline="0" dirty="0">
                <a:solidFill>
                  <a:schemeClr val="tx1"/>
                </a:solidFill>
                <a:latin typeface="+mn-lt"/>
                <a:ea typeface="+mn-ea"/>
                <a:cs typeface="+mn-cs"/>
              </a:rPr>
              <a:t>Local examples that are relevant to your team will have more of an impact in helping them understand what addressing dilemmas means to them and how the themes can be used.</a:t>
            </a:r>
          </a:p>
          <a:p>
            <a:r>
              <a:rPr lang="en-US" sz="1200" kern="1200" baseline="0" dirty="0">
                <a:solidFill>
                  <a:schemeClr val="tx1"/>
                </a:solidFill>
                <a:latin typeface="+mn-lt"/>
                <a:ea typeface="+mn-ea"/>
                <a:cs typeface="+mn-cs"/>
              </a:rPr>
              <a:t>Talk to people before hand on the dilemmas they face.</a:t>
            </a:r>
          </a:p>
          <a:p>
            <a:r>
              <a:rPr lang="en-US" sz="1200" kern="1200" baseline="0" dirty="0">
                <a:solidFill>
                  <a:schemeClr val="tx1"/>
                </a:solidFill>
                <a:latin typeface="+mn-lt"/>
                <a:ea typeface="+mn-ea"/>
                <a:cs typeface="+mn-cs"/>
              </a:rPr>
              <a:t>Here is one more example</a:t>
            </a:r>
          </a:p>
          <a:p>
            <a:r>
              <a:rPr lang="en-US" sz="1200" kern="1200" baseline="0" dirty="0">
                <a:solidFill>
                  <a:schemeClr val="tx1"/>
                </a:solidFill>
                <a:latin typeface="+mn-lt"/>
                <a:ea typeface="+mn-ea"/>
                <a:cs typeface="+mn-cs"/>
              </a:rPr>
              <a:t>You have to drive home after a long, difficult day. You are stressed and very tired, but just want to get </a:t>
            </a:r>
            <a:r>
              <a:rPr lang="en-US" sz="1200" kern="1200" baseline="0" dirty="0" err="1">
                <a:solidFill>
                  <a:schemeClr val="tx1"/>
                </a:solidFill>
                <a:latin typeface="+mn-lt"/>
                <a:ea typeface="+mn-ea"/>
                <a:cs typeface="+mn-cs"/>
              </a:rPr>
              <a:t>home.Do</a:t>
            </a:r>
            <a:r>
              <a:rPr lang="en-US" sz="1200" kern="1200" baseline="0" dirty="0">
                <a:solidFill>
                  <a:schemeClr val="tx1"/>
                </a:solidFill>
                <a:latin typeface="+mn-lt"/>
                <a:ea typeface="+mn-ea"/>
                <a:cs typeface="+mn-cs"/>
              </a:rPr>
              <a:t> you</a:t>
            </a:r>
          </a:p>
          <a:p>
            <a:r>
              <a:rPr lang="en-US" sz="1200" kern="1200" baseline="0" dirty="0">
                <a:solidFill>
                  <a:schemeClr val="tx1"/>
                </a:solidFill>
                <a:latin typeface="+mn-lt"/>
                <a:ea typeface="+mn-ea"/>
                <a:cs typeface="+mn-cs"/>
              </a:rPr>
              <a:t>A) get straight in the car, stressed and fatigued (because you do that all the time) and hope it will be OK?</a:t>
            </a:r>
          </a:p>
          <a:p>
            <a:r>
              <a:rPr lang="en-US" sz="1200" kern="1200" baseline="0" dirty="0">
                <a:solidFill>
                  <a:schemeClr val="tx1"/>
                </a:solidFill>
                <a:latin typeface="+mn-lt"/>
                <a:ea typeface="+mn-ea"/>
                <a:cs typeface="+mn-cs"/>
              </a:rPr>
              <a:t>B) stop, take the time to wind down, get some refreshment, a nap, a coffee before setting out later, but refreshed?</a:t>
            </a:r>
          </a:p>
          <a:p>
            <a:r>
              <a:rPr lang="en-US" sz="1200" kern="1200" baseline="0" dirty="0">
                <a:solidFill>
                  <a:schemeClr val="tx1"/>
                </a:solidFill>
                <a:latin typeface="+mn-lt"/>
                <a:ea typeface="+mn-ea"/>
                <a:cs typeface="+mn-cs"/>
              </a:rPr>
              <a:t>C) decide it is not safe to drive at all?</a:t>
            </a:r>
            <a:endParaRPr lang="en-US" dirty="0"/>
          </a:p>
        </p:txBody>
      </p:sp>
      <p:sp>
        <p:nvSpPr>
          <p:cNvPr id="4" name="Slide Number Placeholder 3"/>
          <p:cNvSpPr>
            <a:spLocks noGrp="1"/>
          </p:cNvSpPr>
          <p:nvPr>
            <p:ph type="sldNum" sz="quarter" idx="10"/>
          </p:nvPr>
        </p:nvSpPr>
        <p:spPr/>
        <p:txBody>
          <a:bodyPr/>
          <a:lstStyle/>
          <a:p>
            <a:fld id="{6FE96B86-C9C6-4410-88A8-FB28EB7C3181}" type="slidenum">
              <a:rPr lang="en-US" smtClean="0"/>
              <a:pPr/>
              <a:t>11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19174244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3758157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912252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1157952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343149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3375157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2688418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1890573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3344302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2469089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7163B25-ED44-4E24-BBDF-D848EB8E4F0E}" type="datetimeFigureOut">
              <a:rPr lang="en-US" smtClean="0"/>
              <a:pPr/>
              <a:t>02/08/2022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82EFDD4-50AF-4C63-981E-CFB9460AD4B6}" type="slidenum">
              <a:rPr lang="en-US" smtClean="0"/>
              <a:pPr/>
              <a:t>‹#›</a:t>
            </a:fld>
            <a:endParaRPr lang="en-US" dirty="0"/>
          </a:p>
        </p:txBody>
      </p:sp>
    </p:spTree>
    <p:extLst>
      <p:ext uri="{BB962C8B-B14F-4D97-AF65-F5344CB8AC3E}">
        <p14:creationId xmlns:p14="http://schemas.microsoft.com/office/powerpoint/2010/main" val="34726473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163B25-ED44-4E24-BBDF-D848EB8E4F0E}" type="datetimeFigureOut">
              <a:rPr lang="en-US" smtClean="0"/>
              <a:pPr/>
              <a:t>02/08/2022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2EFDD4-50AF-4C63-981E-CFB9460AD4B6}" type="slidenum">
              <a:rPr lang="en-US" smtClean="0"/>
              <a:pPr/>
              <a:t>‹#›</a:t>
            </a:fld>
            <a:endParaRPr lang="en-US" dirty="0"/>
          </a:p>
        </p:txBody>
      </p:sp>
      <p:pic>
        <p:nvPicPr>
          <p:cNvPr id="2051" name="Picture 3" descr="C:\Ruchi\Ruchi\PDO\2012\Corporate Identity\PDO ppt 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64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65766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file://MUS-FS-003/World/!!Process%20Safety%20Day" TargetMode="External"/><Relationship Id="rId2" Type="http://schemas.openxmlformats.org/officeDocument/2006/relationships/hyperlink" Target="http://sww3.pdo.shell.om/livelink/livelink.exe?func=ll&amp;objId=26420713&amp;objAction=browse&amp;viewType=1" TargetMode="External"/><Relationship Id="rId1" Type="http://schemas.openxmlformats.org/officeDocument/2006/relationships/slideLayout" Target="../slideLayouts/slideLayout1.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3" Type="http://schemas.openxmlformats.org/officeDocument/2006/relationships/hyperlink" Target="http://pdotube.pdo.shell.om/pdotube/?v=870" TargetMode="External"/><Relationship Id="rId7" Type="http://schemas.openxmlformats.org/officeDocument/2006/relationships/image" Target="../media/image2.w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hyperlink" Target="http://public.ext.corp.pdo.om/hseforcontractors/ProcessSafety/SitePages/PSD2017.aspx" TargetMode="External"/><Relationship Id="rId4" Type="http://schemas.openxmlformats.org/officeDocument/2006/relationships/hyperlink" Target="http://pdointernet/hseforcontractors/Safety%20Day%202017/Video/170912_PDO_Process%20Safety_TD.mp4"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pdointernet/hseforcontractors/ProcessSafety/Lists/PSD2017Commitments/PSD2016.aspx"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pdointernet/hseforcontractors/ProcessSafety/Lists/PSDQuiz2017/newform.aspx" TargetMode="External"/><Relationship Id="rId5" Type="http://schemas.openxmlformats.org/officeDocument/2006/relationships/hyperlink" Target="http://sww.pdo.shell.om/sites/UID/UII/UIIE/UIIE5/UIIE51/PSD2017/Forms/AllItems.aspx" TargetMode="External"/><Relationship Id="rId4" Type="http://schemas.openxmlformats.org/officeDocument/2006/relationships/hyperlink" Target="http://pdointernet/hseforcontractors/ProcessSafety/Lists/PSD2017Attendance/2016.aspx"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3.jpeg"/><Relationship Id="rId4" Type="http://schemas.openxmlformats.org/officeDocument/2006/relationships/image" Target="../media/image7.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hyperlink" Target="http://pdotube.pdo.shell.om/pdotube/?v=871" TargetMode="External"/><Relationship Id="rId7" Type="http://schemas.openxmlformats.org/officeDocument/2006/relationships/image" Target="../media/image2.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oleObject" Target="../embeddings/oleObject2.bin"/><Relationship Id="rId5" Type="http://schemas.openxmlformats.org/officeDocument/2006/relationships/hyperlink" Target="http://public.ext.corp.pdo.om/hseforcontractors/ProcessSafety/SitePages/PSD2017.aspx" TargetMode="External"/><Relationship Id="rId4" Type="http://schemas.openxmlformats.org/officeDocument/2006/relationships/hyperlink" Target="http://pdointernet/hseforcontractors/Safety%20Day%202017/Video/170912_PDO_Process%20Safety_MD_2.mp4"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0"/>
            <a:ext cx="7031037" cy="769441"/>
          </a:xfrm>
          <a:prstGeom prst="rect">
            <a:avLst/>
          </a:prstGeom>
        </p:spPr>
        <p:txBody>
          <a:bodyPr wrap="square">
            <a:spAutoFit/>
          </a:bodyPr>
          <a:lstStyle/>
          <a:p>
            <a:pPr lvl="0" algn="ctr">
              <a:spcBef>
                <a:spcPct val="0"/>
              </a:spcBef>
            </a:pPr>
            <a:r>
              <a:rPr lang="en-US" sz="4400" dirty="0">
                <a:solidFill>
                  <a:prstClr val="black"/>
                </a:solidFill>
                <a:ea typeface="+mj-ea"/>
                <a:cs typeface="+mj-cs"/>
              </a:rPr>
              <a:t>Notes for the facilitators</a:t>
            </a:r>
          </a:p>
        </p:txBody>
      </p:sp>
      <p:sp>
        <p:nvSpPr>
          <p:cNvPr id="6" name="TextBox 5"/>
          <p:cNvSpPr txBox="1"/>
          <p:nvPr/>
        </p:nvSpPr>
        <p:spPr>
          <a:xfrm>
            <a:off x="0" y="838200"/>
            <a:ext cx="9144000" cy="7294305"/>
          </a:xfrm>
          <a:prstGeom prst="rect">
            <a:avLst/>
          </a:prstGeom>
          <a:noFill/>
        </p:spPr>
        <p:txBody>
          <a:bodyPr wrap="square" rtlCol="0">
            <a:spAutoFit/>
          </a:bodyPr>
          <a:lstStyle/>
          <a:p>
            <a:r>
              <a:rPr lang="en-US" b="1" dirty="0"/>
              <a:t>Introduction</a:t>
            </a:r>
          </a:p>
          <a:p>
            <a:r>
              <a:rPr lang="en-US" sz="1400" dirty="0"/>
              <a:t>The focus for the process  safety day 2017 is on employees and (sub) contractors coming together in teams to engage personally with each other. As a team leader, line manager or supervisor your role is to bring your team together and help them have this conversation. The next step in our journey to goal zero is </a:t>
            </a:r>
            <a:r>
              <a:rPr lang="en-US" sz="1400" dirty="0" err="1"/>
              <a:t>behavioural</a:t>
            </a:r>
            <a:r>
              <a:rPr lang="en-US" sz="1400" dirty="0"/>
              <a:t> and the answer lies in knowing how to deal with dilemmas and in addressing risk </a:t>
            </a:r>
            <a:r>
              <a:rPr lang="en-US" sz="1400" dirty="0" err="1"/>
              <a:t>normalisation</a:t>
            </a:r>
            <a:r>
              <a:rPr lang="en-US" sz="1400" dirty="0"/>
              <a:t> (which are the themes for 2017) </a:t>
            </a:r>
          </a:p>
          <a:p>
            <a:endParaRPr lang="en-US" b="1" dirty="0"/>
          </a:p>
          <a:p>
            <a:r>
              <a:rPr lang="en-US" b="1" dirty="0"/>
              <a:t>Tips</a:t>
            </a:r>
          </a:p>
          <a:p>
            <a:pPr>
              <a:buFont typeface="Arial" pitchFamily="34" charset="0"/>
              <a:buChar char="•"/>
            </a:pPr>
            <a:r>
              <a:rPr lang="en-US" sz="1400" dirty="0"/>
              <a:t>Try to reserve at least 90 minutes for a session to get the most out of your conversation. </a:t>
            </a:r>
          </a:p>
          <a:p>
            <a:pPr>
              <a:buFont typeface="Arial" pitchFamily="34" charset="0"/>
              <a:buChar char="•"/>
            </a:pPr>
            <a:r>
              <a:rPr lang="en-US" sz="1400" dirty="0"/>
              <a:t>Book your room and calendars of relevant personnel early, so all your team members can participate.</a:t>
            </a:r>
          </a:p>
          <a:p>
            <a:pPr>
              <a:buFont typeface="Arial" pitchFamily="34" charset="0"/>
              <a:buChar char="•"/>
            </a:pPr>
            <a:r>
              <a:rPr lang="en-US" sz="1400" dirty="0"/>
              <a:t>Don’t </a:t>
            </a:r>
            <a:r>
              <a:rPr lang="en-US" sz="1400" dirty="0" err="1"/>
              <a:t>organise</a:t>
            </a:r>
            <a:r>
              <a:rPr lang="en-US" sz="1400" dirty="0"/>
              <a:t> big town hall sessions. If you have a large team divide them into smaller groups of maximum 30 participants.</a:t>
            </a:r>
          </a:p>
          <a:p>
            <a:pPr>
              <a:buFont typeface="Arial" pitchFamily="34" charset="0"/>
              <a:buChar char="•"/>
            </a:pPr>
            <a:r>
              <a:rPr lang="en-US" sz="1400" dirty="0"/>
              <a:t>Refer to the facilitator notes with each of the slides to gain more insights</a:t>
            </a:r>
          </a:p>
          <a:p>
            <a:pPr>
              <a:buFont typeface="Arial" pitchFamily="34" charset="0"/>
              <a:buChar char="•"/>
            </a:pPr>
            <a:r>
              <a:rPr lang="en-US" sz="1400" dirty="0"/>
              <a:t>Remember to ask open questions – who, what, why, where, which to encourage conversation</a:t>
            </a:r>
          </a:p>
          <a:p>
            <a:pPr>
              <a:buFont typeface="Arial" pitchFamily="34" charset="0"/>
              <a:buChar char="•"/>
            </a:pPr>
            <a:r>
              <a:rPr lang="en-US" sz="1400" dirty="0"/>
              <a:t>PDO staff can directly play the videos from the PDO tube links in the presentation slides but it is highly recommended to keep a   back up of the videos by downloading from the </a:t>
            </a:r>
            <a:r>
              <a:rPr lang="en-US" sz="1400" dirty="0" err="1">
                <a:hlinkClick r:id="rId2"/>
              </a:rPr>
              <a:t>livelink</a:t>
            </a:r>
            <a:r>
              <a:rPr lang="en-US" sz="1400" dirty="0"/>
              <a:t> or copy paste from </a:t>
            </a:r>
            <a:r>
              <a:rPr lang="en-US" sz="1400" dirty="0">
                <a:hlinkClick r:id="rId3" action="ppaction://hlinkfile"/>
              </a:rPr>
              <a:t>S:\!!Process Safety Day</a:t>
            </a:r>
            <a:r>
              <a:rPr lang="en-US" sz="1400" dirty="0"/>
              <a:t>. The downloaded videos are in .mp4 format  and shall be played using windows media player (double click on this image to know how)</a:t>
            </a:r>
          </a:p>
          <a:p>
            <a:pPr>
              <a:buFont typeface="Arial" pitchFamily="34" charset="0"/>
              <a:buChar char="•"/>
            </a:pPr>
            <a:r>
              <a:rPr lang="en-US" sz="1400" dirty="0"/>
              <a:t>You might ask the group if they wish to watch the video again</a:t>
            </a:r>
          </a:p>
          <a:p>
            <a:pPr>
              <a:buFont typeface="Arial" pitchFamily="34" charset="0"/>
              <a:buChar char="•"/>
            </a:pPr>
            <a:r>
              <a:rPr lang="en-US" sz="1400" dirty="0"/>
              <a:t>You will face disagreements but do not try to resolve them during the session. Acknowledge the disagreement and arrange to discuss the issue separately.</a:t>
            </a:r>
          </a:p>
          <a:p>
            <a:pPr>
              <a:buFont typeface="Arial" pitchFamily="34" charset="0"/>
              <a:buChar char="•"/>
            </a:pPr>
            <a:r>
              <a:rPr lang="en-US" sz="1400" dirty="0"/>
              <a:t>Do not forget to take some photographs of your session and upload on the webpage.</a:t>
            </a:r>
          </a:p>
          <a:p>
            <a:pPr>
              <a:buFont typeface="Arial" pitchFamily="34" charset="0"/>
              <a:buChar char="•"/>
            </a:pPr>
            <a:r>
              <a:rPr lang="en-US" sz="1400" dirty="0"/>
              <a:t>For the group activity if time is constrained you could just ask any two teams to report back on Risk </a:t>
            </a:r>
            <a:r>
              <a:rPr lang="en-US" sz="1400" dirty="0" err="1"/>
              <a:t>Normalisation</a:t>
            </a:r>
            <a:r>
              <a:rPr lang="en-US" sz="1400" dirty="0"/>
              <a:t> and the other two teams on Dilemmas. See how the session is progressing and you can decide on the best fit. </a:t>
            </a:r>
          </a:p>
          <a:p>
            <a:pPr>
              <a:buFont typeface="Arial" pitchFamily="34" charset="0"/>
              <a:buChar char="•"/>
            </a:pPr>
            <a:r>
              <a:rPr lang="en-US" sz="1400" dirty="0"/>
              <a:t>At the end of the session remind participants that they need to mark their attendance  and decide on who will upload the team commitment</a:t>
            </a:r>
          </a:p>
          <a:p>
            <a:pPr>
              <a:buFont typeface="Arial" pitchFamily="34" charset="0"/>
              <a:buChar char="•"/>
            </a:pPr>
            <a:endParaRPr lang="en-US" sz="1400" dirty="0"/>
          </a:p>
          <a:p>
            <a:pPr>
              <a:buFont typeface="Arial" pitchFamily="34" charset="0"/>
              <a:buChar char="•"/>
            </a:pPr>
            <a:endParaRPr lang="en-US" sz="1400" dirty="0"/>
          </a:p>
          <a:p>
            <a:endParaRPr lang="en-US" sz="1400" dirty="0"/>
          </a:p>
          <a:p>
            <a:endParaRPr lang="en-US" sz="1400" dirty="0"/>
          </a:p>
          <a:p>
            <a:endParaRPr lang="en-US" sz="1400" dirty="0"/>
          </a:p>
          <a:p>
            <a:endParaRPr lang="en-US" dirty="0"/>
          </a:p>
          <a:p>
            <a:r>
              <a:rPr lang="en-US" dirty="0"/>
              <a:t> </a:t>
            </a:r>
          </a:p>
        </p:txBody>
      </p:sp>
      <p:graphicFrame>
        <p:nvGraphicFramePr>
          <p:cNvPr id="8" name="Object 7"/>
          <p:cNvGraphicFramePr>
            <a:graphicFrameLocks noChangeAspect="1"/>
          </p:cNvGraphicFramePr>
          <p:nvPr/>
        </p:nvGraphicFramePr>
        <p:xfrm>
          <a:off x="8001000" y="4267200"/>
          <a:ext cx="914400" cy="685800"/>
        </p:xfrm>
        <a:graphic>
          <a:graphicData uri="http://schemas.openxmlformats.org/presentationml/2006/ole">
            <mc:AlternateContent xmlns:mc="http://schemas.openxmlformats.org/markup-compatibility/2006">
              <mc:Choice xmlns:v="urn:schemas-microsoft-com:vml" Requires="v">
                <p:oleObj name="Packager Shell Object" showAsIcon="1" r:id="rId4" imgW="914400" imgH="771480" progId="Package">
                  <p:embed/>
                </p:oleObj>
              </mc:Choice>
              <mc:Fallback>
                <p:oleObj name="Packager Shell Object" showAsIcon="1" r:id="rId4" imgW="914400" imgH="771480" progId="Package">
                  <p:embed/>
                  <p:pic>
                    <p:nvPicPr>
                      <p:cNvPr id="8"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1000" y="4267200"/>
                        <a:ext cx="91440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152400"/>
            <a:ext cx="8686800" cy="584775"/>
          </a:xfrm>
          <a:prstGeom prst="rect">
            <a:avLst/>
          </a:prstGeom>
          <a:noFill/>
        </p:spPr>
        <p:txBody>
          <a:bodyPr wrap="square" rtlCol="0">
            <a:spAutoFit/>
          </a:bodyPr>
          <a:lstStyle/>
          <a:p>
            <a:pPr algn="ctr"/>
            <a:r>
              <a:rPr lang="en-GB" sz="3200" dirty="0">
                <a:solidFill>
                  <a:schemeClr val="bg1"/>
                </a:solidFill>
              </a:rPr>
              <a:t>TDs MESSAGE ON DEALING WITH DILEMMAS</a:t>
            </a:r>
          </a:p>
        </p:txBody>
      </p:sp>
      <p:sp>
        <p:nvSpPr>
          <p:cNvPr id="7" name="Content Placeholder 6"/>
          <p:cNvSpPr>
            <a:spLocks noGrp="1"/>
          </p:cNvSpPr>
          <p:nvPr>
            <p:ph idx="1"/>
          </p:nvPr>
        </p:nvSpPr>
        <p:spPr>
          <a:xfrm>
            <a:off x="381000" y="1295400"/>
            <a:ext cx="8763000" cy="4525963"/>
          </a:xfrm>
        </p:spPr>
        <p:txBody>
          <a:bodyPr>
            <a:normAutofit/>
          </a:bodyPr>
          <a:lstStyle/>
          <a:p>
            <a:pPr lvl="1"/>
            <a:r>
              <a:rPr lang="en-US" dirty="0"/>
              <a:t>Internal PDO users </a:t>
            </a:r>
            <a:r>
              <a:rPr lang="en-US" dirty="0">
                <a:hlinkClick r:id="rId3"/>
              </a:rPr>
              <a:t>Click Here </a:t>
            </a:r>
            <a:endParaRPr lang="en-US" dirty="0"/>
          </a:p>
          <a:p>
            <a:pPr lvl="1"/>
            <a:endParaRPr lang="en-US" dirty="0"/>
          </a:p>
          <a:p>
            <a:pPr lvl="1"/>
            <a:r>
              <a:rPr lang="en-US" dirty="0"/>
              <a:t>External users (Contractor Staff)* </a:t>
            </a:r>
            <a:r>
              <a:rPr lang="en-US" dirty="0">
                <a:hlinkClick r:id="rId4"/>
              </a:rPr>
              <a:t>Click Here </a:t>
            </a:r>
            <a:endParaRPr lang="en-US" dirty="0"/>
          </a:p>
          <a:p>
            <a:endParaRPr lang="en-US" sz="3600" dirty="0"/>
          </a:p>
          <a:p>
            <a:pPr lvl="1">
              <a:buNone/>
            </a:pPr>
            <a:r>
              <a:rPr lang="en-US" sz="1400" dirty="0"/>
              <a:t>*For external users (contractor staff ) it is recommended to download the videos before hand from the </a:t>
            </a:r>
            <a:r>
              <a:rPr lang="en-US" sz="1400" dirty="0">
                <a:hlinkClick r:id="rId5"/>
              </a:rPr>
              <a:t>process safety day webpage </a:t>
            </a:r>
            <a:r>
              <a:rPr lang="en-US" sz="1400" dirty="0"/>
              <a:t> &amp; use windows media player to play them (double click on this image to know how) </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200" dirty="0"/>
          </a:p>
        </p:txBody>
      </p:sp>
      <p:graphicFrame>
        <p:nvGraphicFramePr>
          <p:cNvPr id="17410" name="Object 2"/>
          <p:cNvGraphicFramePr>
            <a:graphicFrameLocks noChangeAspect="1"/>
          </p:cNvGraphicFramePr>
          <p:nvPr/>
        </p:nvGraphicFramePr>
        <p:xfrm>
          <a:off x="4419600" y="40386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6" imgW="914400" imgH="771480" progId="Package">
                  <p:embed/>
                </p:oleObj>
              </mc:Choice>
              <mc:Fallback>
                <p:oleObj name="Packager Shell Object" showAsIcon="1" r:id="rId6" imgW="914400" imgH="771480" progId="Package">
                  <p:embed/>
                  <p:pic>
                    <p:nvPicPr>
                      <p:cNvPr id="1741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403860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rmAutofit/>
          </a:bodyPr>
          <a:lstStyle/>
          <a:p>
            <a:r>
              <a:rPr lang="en-US" sz="3200" dirty="0">
                <a:solidFill>
                  <a:schemeClr val="bg1"/>
                </a:solidFill>
              </a:rPr>
              <a:t>DILEMMAS - EXAMPLES</a:t>
            </a:r>
          </a:p>
        </p:txBody>
      </p:sp>
      <p:sp>
        <p:nvSpPr>
          <p:cNvPr id="3" name="Content Placeholder 2"/>
          <p:cNvSpPr>
            <a:spLocks noGrp="1"/>
          </p:cNvSpPr>
          <p:nvPr>
            <p:ph idx="1"/>
          </p:nvPr>
        </p:nvSpPr>
        <p:spPr>
          <a:xfrm>
            <a:off x="457200" y="838200"/>
            <a:ext cx="8534400" cy="6019800"/>
          </a:xfrm>
        </p:spPr>
        <p:txBody>
          <a:bodyPr>
            <a:normAutofit/>
          </a:bodyPr>
          <a:lstStyle/>
          <a:p>
            <a:pPr>
              <a:buNone/>
            </a:pPr>
            <a:r>
              <a:rPr lang="en-US" sz="2400" dirty="0"/>
              <a:t>Dilemmas are when we are conscious that we have difficult choices to make. Everyone faces difficult choices. For example:</a:t>
            </a:r>
          </a:p>
          <a:p>
            <a:pPr>
              <a:buNone/>
            </a:pPr>
            <a:endParaRPr lang="en-US" sz="1800" dirty="0"/>
          </a:p>
          <a:p>
            <a:r>
              <a:rPr lang="en-US" sz="2000" dirty="0"/>
              <a:t>You spot something that doesn’t look right. A loose step on the stairs or a smoke alarm covered over or abnormal noise from equipment. You want to report it, but you feel it could be silly and somebody else would have already reported it.</a:t>
            </a:r>
          </a:p>
          <a:p>
            <a:endParaRPr lang="en-US" sz="2000" dirty="0"/>
          </a:p>
          <a:p>
            <a:r>
              <a:rPr lang="en-US" sz="2000" dirty="0"/>
              <a:t>It’s the end of the year and time for performance appraisals. You have been tasked to do a job for which you don’t have the resources. You can complete the job only if you miss certain integrity/quality checks. </a:t>
            </a:r>
          </a:p>
          <a:p>
            <a:pPr>
              <a:buNone/>
            </a:pPr>
            <a:endParaRPr lang="en-US" sz="2000" dirty="0"/>
          </a:p>
          <a:p>
            <a:r>
              <a:rPr lang="en-US" sz="2000" dirty="0"/>
              <a:t>A contractor colleague  is told that the pump he is going to work on has been isolated and </a:t>
            </a:r>
            <a:r>
              <a:rPr lang="en-US" sz="2000" dirty="0" err="1"/>
              <a:t>depressurised</a:t>
            </a:r>
            <a:r>
              <a:rPr lang="en-US" sz="2000" dirty="0"/>
              <a:t> but the PTW does not have a mechanical isolation form. The operator  assures him that all is ok and that the job is urgent. What should the contractor do?</a:t>
            </a:r>
          </a:p>
          <a:p>
            <a:endParaRPr lang="en-US" sz="1800" dirty="0"/>
          </a:p>
          <a:p>
            <a:pPr>
              <a:buFont typeface="Courier New" pitchFamily="49" charset="0"/>
              <a:buChar char="o"/>
            </a:pPr>
            <a:endParaRPr lang="en-US"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normAutofit/>
          </a:bodyPr>
          <a:lstStyle/>
          <a:p>
            <a:pPr>
              <a:buFont typeface="Courier New" pitchFamily="49" charset="0"/>
              <a:buChar char="o"/>
            </a:pPr>
            <a:endParaRPr lang="en-US" dirty="0">
              <a:solidFill>
                <a:prstClr val="black"/>
              </a:solidFill>
            </a:endParaRPr>
          </a:p>
          <a:p>
            <a:pPr lvl="0">
              <a:buNone/>
            </a:pPr>
            <a:endParaRPr lang="en-US" dirty="0">
              <a:solidFill>
                <a:prstClr val="black"/>
              </a:solidFill>
            </a:endParaRPr>
          </a:p>
          <a:p>
            <a:pPr lvl="0"/>
            <a:endParaRPr lang="en-US" dirty="0">
              <a:solidFill>
                <a:prstClr val="black"/>
              </a:solidFill>
            </a:endParaRPr>
          </a:p>
        </p:txBody>
      </p:sp>
      <p:sp>
        <p:nvSpPr>
          <p:cNvPr id="4" name="Title 3"/>
          <p:cNvSpPr txBox="1">
            <a:spLocks noGrp="1"/>
          </p:cNvSpPr>
          <p:nvPr>
            <p:ph type="title"/>
          </p:nvPr>
        </p:nvSpPr>
        <p:spPr>
          <a:xfrm>
            <a:off x="457200" y="50512"/>
            <a:ext cx="8229600" cy="584775"/>
          </a:xfrm>
          <a:prstGeom prst="rect">
            <a:avLst/>
          </a:prstGeom>
          <a:noFill/>
        </p:spPr>
        <p:txBody>
          <a:bodyPr wrap="square" rtlCol="0">
            <a:spAutoFit/>
          </a:bodyPr>
          <a:lstStyle/>
          <a:p>
            <a:pPr algn="ctr"/>
            <a:r>
              <a:rPr lang="en-GB" sz="3200" dirty="0">
                <a:solidFill>
                  <a:schemeClr val="bg1"/>
                </a:solidFill>
              </a:rPr>
              <a:t>DISCUSSION BREAK  2</a:t>
            </a:r>
          </a:p>
        </p:txBody>
      </p:sp>
      <p:sp>
        <p:nvSpPr>
          <p:cNvPr id="5" name="Rectangle 4"/>
          <p:cNvSpPr/>
          <p:nvPr/>
        </p:nvSpPr>
        <p:spPr>
          <a:xfrm>
            <a:off x="0" y="762000"/>
            <a:ext cx="9144000" cy="6509474"/>
          </a:xfrm>
          <a:prstGeom prst="rect">
            <a:avLst/>
          </a:prstGeom>
        </p:spPr>
        <p:txBody>
          <a:bodyPr wrap="square">
            <a:spAutoFit/>
          </a:bodyPr>
          <a:lstStyle/>
          <a:p>
            <a:pPr>
              <a:defRPr/>
            </a:pPr>
            <a:r>
              <a:rPr lang="en-GB" sz="2400" dirty="0"/>
              <a:t>Split people into four groups and discuss the question(s) on the slide. 10 minutes to discuss and 10 minutes to report back to the entire team.</a:t>
            </a:r>
          </a:p>
          <a:p>
            <a:endParaRPr lang="en-US" dirty="0"/>
          </a:p>
          <a:p>
            <a:pPr marL="285750" indent="-285750">
              <a:lnSpc>
                <a:spcPct val="150000"/>
              </a:lnSpc>
              <a:spcBef>
                <a:spcPts val="600"/>
              </a:spcBef>
              <a:spcAft>
                <a:spcPts val="600"/>
              </a:spcAft>
              <a:buSzPct val="100000"/>
              <a:buFont typeface="Arial" panose="020B0604020202020204" pitchFamily="34" charset="0"/>
              <a:buChar char="•"/>
            </a:pPr>
            <a:r>
              <a:rPr lang="en-US" dirty="0"/>
              <a:t>What kind of DILEMMAS are you faced with?</a:t>
            </a:r>
          </a:p>
          <a:p>
            <a:pPr marL="285750" indent="-285750">
              <a:spcBef>
                <a:spcPts val="600"/>
              </a:spcBef>
              <a:spcAft>
                <a:spcPts val="600"/>
              </a:spcAft>
              <a:buSzPct val="100000"/>
              <a:buFont typeface="Arial" panose="020B0604020202020204" pitchFamily="34" charset="0"/>
              <a:buChar char="•"/>
            </a:pPr>
            <a:r>
              <a:rPr lang="en-US" dirty="0"/>
              <a:t>How do you handle a DILEMMA when faced with one?</a:t>
            </a:r>
            <a:r>
              <a:rPr lang="en-US" dirty="0">
                <a:solidFill>
                  <a:schemeClr val="dk1"/>
                </a:solidFill>
              </a:rPr>
              <a:t> Do  you always do the right thing : even when it means ‘getting out of your comfort zone’?</a:t>
            </a:r>
            <a:endParaRPr lang="en-US" dirty="0"/>
          </a:p>
          <a:p>
            <a:pPr marL="285750" indent="-285750">
              <a:lnSpc>
                <a:spcPct val="150000"/>
              </a:lnSpc>
              <a:spcBef>
                <a:spcPts val="600"/>
              </a:spcBef>
              <a:spcAft>
                <a:spcPts val="600"/>
              </a:spcAft>
              <a:buSzPct val="100000"/>
              <a:buFont typeface="Arial" panose="020B0604020202020204" pitchFamily="34" charset="0"/>
              <a:buChar char="•"/>
            </a:pPr>
            <a:r>
              <a:rPr lang="en-GB" dirty="0"/>
              <a:t>How can YOU encourage more people to speak up and share their DILEMMAS?</a:t>
            </a:r>
            <a:endParaRPr lang="en-GB" dirty="0">
              <a:solidFill>
                <a:schemeClr val="dk1"/>
              </a:solidFill>
            </a:endParaRPr>
          </a:p>
          <a:p>
            <a:pPr marL="285750" indent="-285750">
              <a:spcBef>
                <a:spcPts val="600"/>
              </a:spcBef>
              <a:spcAft>
                <a:spcPts val="600"/>
              </a:spcAft>
              <a:buSzPct val="100000"/>
              <a:buFont typeface="Arial" panose="020B0604020202020204" pitchFamily="34" charset="0"/>
              <a:buChar char="•"/>
            </a:pPr>
            <a:r>
              <a:rPr lang="en-US" dirty="0">
                <a:solidFill>
                  <a:schemeClr val="dk1"/>
                </a:solidFill>
              </a:rPr>
              <a:t>Do you feel empowered to speak up / ask for help? Do you feel supported and cared  for by your manager and teammates when it comes to difficult choices and asking for help?</a:t>
            </a:r>
          </a:p>
          <a:p>
            <a:pPr marL="285750" indent="-285750">
              <a:lnSpc>
                <a:spcPct val="150000"/>
              </a:lnSpc>
              <a:spcBef>
                <a:spcPts val="600"/>
              </a:spcBef>
              <a:spcAft>
                <a:spcPts val="600"/>
              </a:spcAft>
              <a:buSzPct val="100000"/>
              <a:buFont typeface="Arial" panose="020B0604020202020204" pitchFamily="34" charset="0"/>
              <a:buChar char="•"/>
            </a:pPr>
            <a:r>
              <a:rPr lang="en-US" dirty="0">
                <a:solidFill>
                  <a:schemeClr val="dk1"/>
                </a:solidFill>
              </a:rPr>
              <a:t>Are you yourself  approachable and open for conversations? </a:t>
            </a:r>
          </a:p>
          <a:p>
            <a:pPr marL="285750" indent="-285750">
              <a:spcBef>
                <a:spcPts val="600"/>
              </a:spcBef>
              <a:spcAft>
                <a:spcPts val="600"/>
              </a:spcAft>
              <a:buSzPct val="100000"/>
              <a:buFont typeface="Arial" panose="020B0604020202020204" pitchFamily="34" charset="0"/>
              <a:buChar char="•"/>
            </a:pPr>
            <a:endParaRPr lang="en-US" dirty="0">
              <a:solidFill>
                <a:schemeClr val="dk1"/>
              </a:solidFill>
            </a:endParaRPr>
          </a:p>
          <a:p>
            <a:pPr marL="285750" indent="-285750">
              <a:spcBef>
                <a:spcPts val="600"/>
              </a:spcBef>
              <a:spcAft>
                <a:spcPts val="600"/>
              </a:spcAft>
              <a:buSzPct val="100000"/>
            </a:pPr>
            <a:r>
              <a:rPr lang="en-US" dirty="0"/>
              <a:t>WHAT WILL YOU NOW DO DIFFERENTLY ? – Come up with two points as a team </a:t>
            </a:r>
          </a:p>
          <a:p>
            <a:pPr marL="285750" indent="-285750">
              <a:spcBef>
                <a:spcPts val="600"/>
              </a:spcBef>
              <a:spcAft>
                <a:spcPts val="600"/>
              </a:spcAft>
              <a:buSzPct val="100000"/>
              <a:buFont typeface="Arial" panose="020B0604020202020204" pitchFamily="34" charset="0"/>
              <a:buChar char="•"/>
            </a:pPr>
            <a:endParaRPr lang="en-US" dirty="0">
              <a:solidFill>
                <a:schemeClr val="dk1"/>
              </a:solidFill>
            </a:endParaRPr>
          </a:p>
          <a:p>
            <a:pPr marL="285750" indent="-285750">
              <a:spcBef>
                <a:spcPts val="600"/>
              </a:spcBef>
              <a:spcAft>
                <a:spcPts val="600"/>
              </a:spcAft>
              <a:buSzPct val="100000"/>
            </a:pPr>
            <a:endParaRPr lang="en-US" dirty="0">
              <a:solidFill>
                <a:schemeClr val="dk1"/>
              </a:solidFill>
            </a:endParaRPr>
          </a:p>
          <a:p>
            <a:endParaRPr lang="en-US" i="1" dirty="0"/>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91600" cy="334962"/>
          </a:xfrm>
        </p:spPr>
        <p:txBody>
          <a:bodyPr>
            <a:noAutofit/>
          </a:bodyPr>
          <a:lstStyle/>
          <a:p>
            <a:r>
              <a:rPr lang="en-US" sz="3200" dirty="0">
                <a:solidFill>
                  <a:schemeClr val="bg1"/>
                </a:solidFill>
              </a:rPr>
              <a:t>PERSONAL COMMITMENT AND FURTHER ACTIONS</a:t>
            </a:r>
          </a:p>
        </p:txBody>
      </p:sp>
      <p:sp>
        <p:nvSpPr>
          <p:cNvPr id="3" name="Content Placeholder 2"/>
          <p:cNvSpPr>
            <a:spLocks noGrp="1"/>
          </p:cNvSpPr>
          <p:nvPr>
            <p:ph idx="1"/>
          </p:nvPr>
        </p:nvSpPr>
        <p:spPr>
          <a:xfrm>
            <a:off x="381000" y="990601"/>
            <a:ext cx="8229600" cy="1219200"/>
          </a:xfrm>
        </p:spPr>
        <p:txBody>
          <a:bodyPr>
            <a:noAutofit/>
          </a:bodyPr>
          <a:lstStyle/>
          <a:p>
            <a:r>
              <a:rPr lang="en-US" sz="2400" dirty="0"/>
              <a:t>Upload your team commitments (</a:t>
            </a:r>
            <a:r>
              <a:rPr lang="en-US" sz="2400" dirty="0">
                <a:hlinkClick r:id="rId3" action="ppaction://hlinkfile"/>
              </a:rPr>
              <a:t>Click here</a:t>
            </a:r>
            <a:r>
              <a:rPr lang="en-US" sz="2400" dirty="0"/>
              <a:t> )</a:t>
            </a:r>
          </a:p>
          <a:p>
            <a:endParaRPr lang="en-US" sz="2400" dirty="0"/>
          </a:p>
          <a:p>
            <a:r>
              <a:rPr lang="en-US" sz="2400" dirty="0"/>
              <a:t>Please mark you attendance  for this session (</a:t>
            </a:r>
            <a:r>
              <a:rPr lang="en-US" sz="2400" dirty="0">
                <a:hlinkClick r:id="rId4" action="ppaction://hlinkfile"/>
              </a:rPr>
              <a:t>Click here</a:t>
            </a:r>
            <a:r>
              <a:rPr lang="en-US" sz="2400" b="1" dirty="0"/>
              <a:t>)</a:t>
            </a:r>
            <a:endParaRPr lang="en-US" sz="2400" dirty="0"/>
          </a:p>
          <a:p>
            <a:pPr>
              <a:buNone/>
            </a:pPr>
            <a:endParaRPr lang="en-US" sz="2400" dirty="0"/>
          </a:p>
          <a:p>
            <a:r>
              <a:rPr lang="en-US" sz="2400" dirty="0"/>
              <a:t>Upload pictures  of your event on the Process Safety Day webpage (</a:t>
            </a:r>
            <a:r>
              <a:rPr lang="en-US" sz="2400" dirty="0">
                <a:hlinkClick r:id="rId5"/>
              </a:rPr>
              <a:t>Click here</a:t>
            </a:r>
            <a:r>
              <a:rPr lang="en-US" sz="2400" dirty="0"/>
              <a:t> )</a:t>
            </a:r>
          </a:p>
          <a:p>
            <a:endParaRPr lang="en-US" sz="2400" dirty="0"/>
          </a:p>
          <a:p>
            <a:r>
              <a:rPr lang="en-US" sz="2400" dirty="0"/>
              <a:t>Participate in the Process Safety Day quiz ( </a:t>
            </a:r>
            <a:r>
              <a:rPr lang="en-US" sz="2400" dirty="0">
                <a:hlinkClick r:id="rId6" action="ppaction://hlinkfile"/>
              </a:rPr>
              <a:t>here</a:t>
            </a:r>
            <a:r>
              <a:rPr lang="en-US" sz="2400" dirty="0"/>
              <a:t>) and win amazing prizes!</a:t>
            </a:r>
          </a:p>
          <a:p>
            <a:pPr>
              <a:buNone/>
            </a:pPr>
            <a:endParaRPr lang="en-US" sz="2400" dirty="0"/>
          </a:p>
          <a:p>
            <a:pPr algn="ctr">
              <a:buNone/>
            </a:pPr>
            <a:r>
              <a:rPr lang="en-US"/>
              <a:t>THANK YOU</a:t>
            </a:r>
          </a:p>
          <a:p>
            <a:pPr algn="ctr">
              <a:buNone/>
            </a:pPr>
            <a:r>
              <a:rPr lang="en-US" dirty="0"/>
              <a:t>SHUKRAN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PT cover.jpg"/>
          <p:cNvPicPr>
            <a:picLocks noChangeAspect="1"/>
          </p:cNvPicPr>
          <p:nvPr/>
        </p:nvPicPr>
        <p:blipFill>
          <a:blip r:embed="rId3" cstate="print"/>
          <a:stretch>
            <a:fillRect/>
          </a:stretch>
        </p:blipFill>
        <p:spPr>
          <a:xfrm>
            <a:off x="-5407" y="4050"/>
            <a:ext cx="9149407" cy="6853950"/>
          </a:xfrm>
          <a:prstGeom prst="rect">
            <a:avLst/>
          </a:prstGeom>
        </p:spPr>
      </p:pic>
      <p:sp>
        <p:nvSpPr>
          <p:cNvPr id="4" name="Title 3"/>
          <p:cNvSpPr>
            <a:spLocks noGrp="1"/>
          </p:cNvSpPr>
          <p:nvPr>
            <p:ph type="ctrTitle"/>
          </p:nvPr>
        </p:nvSpPr>
        <p:spPr>
          <a:xfrm>
            <a:off x="685800" y="533400"/>
            <a:ext cx="7772400" cy="1143000"/>
          </a:xfrm>
        </p:spPr>
        <p:txBody>
          <a:bodyPr>
            <a:normAutofit/>
          </a:bodyPr>
          <a:lstStyle/>
          <a:p>
            <a:r>
              <a:rPr lang="en-US" b="1" dirty="0">
                <a:solidFill>
                  <a:schemeClr val="bg1"/>
                </a:solidFill>
                <a:effectLst>
                  <a:outerShdw blurRad="38100" dist="38100" dir="2700000" algn="tl">
                    <a:srgbClr val="000000">
                      <a:alpha val="43137"/>
                    </a:srgbClr>
                  </a:outerShdw>
                </a:effectLst>
                <a:cs typeface="Times New Roman" pitchFamily="18" charset="0"/>
              </a:rPr>
              <a:t>PROCESS SAFETY DAY 2017 </a:t>
            </a:r>
            <a:endParaRPr lang="en-US" sz="3000" b="1" i="1" dirty="0">
              <a:solidFill>
                <a:schemeClr val="bg1"/>
              </a:solidFill>
              <a:effectLst>
                <a:outerShdw blurRad="38100" dist="38100" dir="2700000" algn="tl">
                  <a:srgbClr val="000000">
                    <a:alpha val="43137"/>
                  </a:srgbClr>
                </a:outerShdw>
              </a:effectLst>
              <a:cs typeface="Times New Roman" pitchFamily="18" charset="0"/>
            </a:endParaRPr>
          </a:p>
        </p:txBody>
      </p:sp>
      <p:sp>
        <p:nvSpPr>
          <p:cNvPr id="7" name="Title 1"/>
          <p:cNvSpPr txBox="1">
            <a:spLocks/>
          </p:cNvSpPr>
          <p:nvPr/>
        </p:nvSpPr>
        <p:spPr>
          <a:xfrm>
            <a:off x="0" y="3124200"/>
            <a:ext cx="9144000" cy="419156"/>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000" dirty="0">
                <a:solidFill>
                  <a:schemeClr val="bg1"/>
                </a:solidFill>
                <a:ea typeface="+mj-ea"/>
                <a:cs typeface="+mj-cs"/>
              </a:rPr>
              <a:t>Dealing with Risk </a:t>
            </a:r>
            <a:r>
              <a:rPr lang="en-US" sz="4000" dirty="0" err="1">
                <a:solidFill>
                  <a:schemeClr val="bg1"/>
                </a:solidFill>
                <a:ea typeface="+mj-ea"/>
                <a:cs typeface="+mj-cs"/>
              </a:rPr>
              <a:t>Normalisation</a:t>
            </a:r>
            <a:r>
              <a:rPr lang="en-US" sz="4000" dirty="0">
                <a:solidFill>
                  <a:schemeClr val="bg1"/>
                </a:solidFill>
                <a:ea typeface="+mj-ea"/>
                <a:cs typeface="+mj-cs"/>
              </a:rPr>
              <a:t> &amp; Dilemmas</a:t>
            </a:r>
            <a:endParaRPr kumimoji="0" lang="en-US" sz="4000" b="0" i="0" u="none" strike="noStrike" kern="1200" cap="none" spc="0" normalizeH="0" baseline="0" noProof="0" dirty="0">
              <a:ln>
                <a:noFill/>
              </a:ln>
              <a:solidFill>
                <a:schemeClr val="bg1"/>
              </a:solidFill>
              <a:effectLst/>
              <a:uLnTx/>
              <a:uFillTx/>
              <a:latin typeface="+mn-lt"/>
              <a:ea typeface="+mj-ea"/>
              <a:cs typeface="+mj-cs"/>
            </a:endParaRPr>
          </a:p>
        </p:txBody>
      </p:sp>
      <p:pic>
        <p:nvPicPr>
          <p:cNvPr id="1026" name="Picture 2" descr="cid:image001.png@01CBF453.2C7FB160"/>
          <p:cNvPicPr>
            <a:picLocks noChangeAspect="1" noChangeArrowheads="1"/>
          </p:cNvPicPr>
          <p:nvPr/>
        </p:nvPicPr>
        <p:blipFill>
          <a:blip r:embed="rId4" cstate="print"/>
          <a:srcRect/>
          <a:stretch>
            <a:fillRect/>
          </a:stretch>
        </p:blipFill>
        <p:spPr bwMode="auto">
          <a:xfrm>
            <a:off x="609600" y="6048375"/>
            <a:ext cx="1895475" cy="809625"/>
          </a:xfrm>
          <a:prstGeom prst="rect">
            <a:avLst/>
          </a:prstGeom>
          <a:noFill/>
          <a:ln w="9525">
            <a:noFill/>
            <a:miter lim="800000"/>
            <a:headEnd/>
            <a:tailEnd/>
          </a:ln>
        </p:spPr>
      </p:pic>
      <p:sp>
        <p:nvSpPr>
          <p:cNvPr id="9" name="Subtitle 8"/>
          <p:cNvSpPr>
            <a:spLocks noGrp="1"/>
          </p:cNvSpPr>
          <p:nvPr>
            <p:ph type="subTitle" idx="1"/>
          </p:nvPr>
        </p:nvSpPr>
        <p:spPr>
          <a:xfrm>
            <a:off x="0" y="4572000"/>
            <a:ext cx="9144000" cy="1066800"/>
          </a:xfrm>
        </p:spPr>
        <p:txBody>
          <a:bodyPr/>
          <a:lstStyle/>
          <a:p>
            <a:endParaRPr lang="en-US" sz="2800" b="1" dirty="0">
              <a:solidFill>
                <a:schemeClr val="tx1"/>
              </a:solidFill>
              <a:effectLst>
                <a:outerShdw blurRad="38100" dist="38100" dir="2700000" algn="tl">
                  <a:srgbClr val="000000">
                    <a:alpha val="43137"/>
                  </a:srgbClr>
                </a:outerShdw>
              </a:effectLst>
              <a:cs typeface="Times New Roman" pitchFamily="18" charset="0"/>
            </a:endParaRPr>
          </a:p>
          <a:p>
            <a:r>
              <a:rPr lang="en-US" sz="2800" b="1" dirty="0">
                <a:solidFill>
                  <a:schemeClr val="tx1"/>
                </a:solidFill>
                <a:effectLst>
                  <a:outerShdw blurRad="38100" dist="38100" dir="2700000" algn="tl">
                    <a:srgbClr val="000000">
                      <a:alpha val="43137"/>
                    </a:srgbClr>
                  </a:outerShdw>
                </a:effectLst>
                <a:cs typeface="Times New Roman" pitchFamily="18" charset="0"/>
              </a:rPr>
              <a:t>Team Leader or Supervisor Led Reflective Learning Session</a:t>
            </a:r>
            <a:endParaRPr lang="en-US" sz="2800" dirty="0">
              <a:solidFill>
                <a:schemeClr val="tx1"/>
              </a:solidFill>
            </a:endParaRP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04800" y="246221"/>
            <a:ext cx="9601200" cy="584775"/>
          </a:xfrm>
          <a:prstGeom prst="rect">
            <a:avLst/>
          </a:prstGeom>
          <a:noFill/>
        </p:spPr>
        <p:txBody>
          <a:bodyPr wrap="square" rtlCol="0">
            <a:spAutoFit/>
          </a:bodyPr>
          <a:lstStyle/>
          <a:p>
            <a:pPr algn="ctr"/>
            <a:r>
              <a:rPr lang="en-GB" sz="3200" dirty="0">
                <a:solidFill>
                  <a:schemeClr val="bg1"/>
                </a:solidFill>
              </a:rPr>
              <a:t>AGENDA </a:t>
            </a:r>
            <a:endParaRPr lang="en-GB" sz="3000" dirty="0">
              <a:solidFill>
                <a:schemeClr val="bg1"/>
              </a:solidFill>
            </a:endParaRPr>
          </a:p>
        </p:txBody>
      </p:sp>
      <p:cxnSp>
        <p:nvCxnSpPr>
          <p:cNvPr id="7" name="Straight Connector 6"/>
          <p:cNvCxnSpPr/>
          <p:nvPr/>
        </p:nvCxnSpPr>
        <p:spPr>
          <a:xfrm>
            <a:off x="6858000" y="4953000"/>
            <a:ext cx="1828800"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idx="1"/>
          </p:nvPr>
        </p:nvSpPr>
        <p:spPr/>
        <p:txBody>
          <a:bodyPr>
            <a:normAutofit/>
          </a:bodyPr>
          <a:lstStyle/>
          <a:p>
            <a:pPr marL="514350" indent="-514350">
              <a:buAutoNum type="arabicPeriod"/>
            </a:pPr>
            <a:r>
              <a:rPr lang="en-US" sz="2400" dirty="0"/>
              <a:t>Welcome and Safety Brief			10 minutes</a:t>
            </a:r>
          </a:p>
          <a:p>
            <a:pPr marL="514350" indent="-514350">
              <a:buAutoNum type="arabicPeriod"/>
            </a:pPr>
            <a:r>
              <a:rPr lang="en-US" sz="2400" dirty="0"/>
              <a:t>General Talk on Process Safety			10 minutes</a:t>
            </a:r>
          </a:p>
          <a:p>
            <a:pPr marL="514350" indent="-514350">
              <a:buAutoNum type="arabicPeriod"/>
            </a:pPr>
            <a:r>
              <a:rPr lang="en-US" sz="2400" dirty="0"/>
              <a:t>Risk </a:t>
            </a:r>
            <a:r>
              <a:rPr lang="en-US" sz="2400" dirty="0" err="1"/>
              <a:t>Normalisation</a:t>
            </a:r>
            <a:r>
              <a:rPr lang="en-US" sz="2400" dirty="0"/>
              <a:t> –MD Video			10 minutes</a:t>
            </a:r>
          </a:p>
          <a:p>
            <a:pPr marL="514350" indent="-514350">
              <a:buAutoNum type="arabicPeriod"/>
            </a:pPr>
            <a:r>
              <a:rPr lang="en-US" sz="2400" dirty="0"/>
              <a:t>Discussion Break and Feedback			20 minutes</a:t>
            </a:r>
          </a:p>
          <a:p>
            <a:pPr marL="514350" indent="-514350">
              <a:buAutoNum type="arabicPeriod"/>
            </a:pPr>
            <a:r>
              <a:rPr lang="en-US" sz="2400" dirty="0"/>
              <a:t>Dilemmas – TD Video				10 minutes</a:t>
            </a:r>
          </a:p>
          <a:p>
            <a:pPr marL="514350" indent="-514350">
              <a:buAutoNum type="arabicPeriod"/>
            </a:pPr>
            <a:r>
              <a:rPr lang="en-US" sz="2400" dirty="0"/>
              <a:t>Discussion Break and Feedback			20 minutes</a:t>
            </a:r>
          </a:p>
          <a:p>
            <a:pPr marL="514350" indent="-514350">
              <a:buAutoNum type="arabicPeriod"/>
            </a:pPr>
            <a:r>
              <a:rPr lang="en-US" sz="2400" dirty="0"/>
              <a:t>Personal Commitments and Further Actions	10 minutes</a:t>
            </a:r>
          </a:p>
          <a:p>
            <a:pPr marL="514350" indent="-514350">
              <a:buAutoNum type="arabicPeriod"/>
            </a:pPr>
            <a:endParaRPr lang="en-US" sz="2400" dirty="0"/>
          </a:p>
          <a:p>
            <a:pPr marL="4057650" lvl="8" indent="-514350">
              <a:buAutoNum type="arabicPeriod"/>
            </a:pPr>
            <a:endParaRPr lang="en-US" sz="1200" dirty="0"/>
          </a:p>
          <a:p>
            <a:pPr marL="514350" indent="-514350">
              <a:buAutoNum type="arabicPeriod"/>
            </a:pPr>
            <a:endParaRPr lang="en-US" sz="2400" dirty="0"/>
          </a:p>
          <a:p>
            <a:pPr marL="514350" indent="-514350">
              <a:buAutoNum type="arabicPeriod"/>
            </a:pPr>
            <a:endParaRPr lang="en-US" sz="2400" dirty="0"/>
          </a:p>
        </p:txBody>
      </p:sp>
      <p:sp>
        <p:nvSpPr>
          <p:cNvPr id="9" name="TextBox 8"/>
          <p:cNvSpPr txBox="1"/>
          <p:nvPr/>
        </p:nvSpPr>
        <p:spPr>
          <a:xfrm>
            <a:off x="7010400" y="5029200"/>
            <a:ext cx="1577548" cy="461665"/>
          </a:xfrm>
          <a:prstGeom prst="rect">
            <a:avLst/>
          </a:prstGeom>
          <a:noFill/>
        </p:spPr>
        <p:txBody>
          <a:bodyPr wrap="none" rtlCol="0">
            <a:spAutoFit/>
          </a:bodyPr>
          <a:lstStyle/>
          <a:p>
            <a:r>
              <a:rPr lang="en-US" sz="2400" dirty="0"/>
              <a:t>90 minutes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2438400"/>
            <a:ext cx="8305800" cy="3093154"/>
          </a:xfrm>
          <a:prstGeom prst="rect">
            <a:avLst/>
          </a:prstGeom>
        </p:spPr>
        <p:txBody>
          <a:bodyPr wrap="square">
            <a:spAutoFit/>
          </a:bodyPr>
          <a:lstStyle/>
          <a:p>
            <a:pPr marL="216000" indent="-216000">
              <a:spcAft>
                <a:spcPts val="600"/>
              </a:spcAft>
              <a:buClr>
                <a:schemeClr val="accent2"/>
              </a:buClr>
              <a:buSzPct val="85000"/>
              <a:buFont typeface="Webdings" panose="05030102010509060703" pitchFamily="18" charset="2"/>
              <a:buChar char="&lt;"/>
            </a:pPr>
            <a:r>
              <a:rPr lang="en-US" sz="2000" dirty="0"/>
              <a:t>First and Secondary Emergency Exits </a:t>
            </a:r>
          </a:p>
          <a:p>
            <a:pPr marL="216000" indent="-216000">
              <a:spcAft>
                <a:spcPts val="600"/>
              </a:spcAft>
              <a:buClr>
                <a:schemeClr val="accent2"/>
              </a:buClr>
              <a:buSzPct val="85000"/>
              <a:buFont typeface="Webdings" panose="05030102010509060703" pitchFamily="18" charset="2"/>
              <a:buChar char="&lt;"/>
            </a:pPr>
            <a:r>
              <a:rPr lang="en-US" sz="2000" dirty="0"/>
              <a:t>Emergency Contact Numbers</a:t>
            </a:r>
          </a:p>
          <a:p>
            <a:pPr marL="216000" indent="-216000">
              <a:spcAft>
                <a:spcPts val="600"/>
              </a:spcAft>
              <a:buClr>
                <a:schemeClr val="accent2"/>
              </a:buClr>
              <a:buSzPct val="85000"/>
              <a:buFont typeface="Webdings" panose="05030102010509060703" pitchFamily="18" charset="2"/>
              <a:buChar char="&lt;"/>
            </a:pPr>
            <a:r>
              <a:rPr lang="en-US" sz="2000" dirty="0"/>
              <a:t>Assembly Point</a:t>
            </a:r>
          </a:p>
          <a:p>
            <a:pPr marL="216000" indent="-216000">
              <a:spcAft>
                <a:spcPts val="600"/>
              </a:spcAft>
              <a:buClr>
                <a:schemeClr val="accent2"/>
              </a:buClr>
              <a:buSzPct val="85000"/>
              <a:buFont typeface="Webdings" panose="05030102010509060703" pitchFamily="18" charset="2"/>
              <a:buChar char="&lt;"/>
            </a:pPr>
            <a:r>
              <a:rPr lang="en-US" sz="2000" dirty="0"/>
              <a:t>Fire Drills Scheduled</a:t>
            </a:r>
          </a:p>
          <a:p>
            <a:pPr marL="216000" indent="-216000">
              <a:spcAft>
                <a:spcPts val="600"/>
              </a:spcAft>
              <a:buClr>
                <a:schemeClr val="accent2"/>
              </a:buClr>
              <a:buSzPct val="85000"/>
              <a:buFont typeface="Webdings" panose="05030102010509060703" pitchFamily="18" charset="2"/>
              <a:buChar char="&lt;"/>
            </a:pPr>
            <a:r>
              <a:rPr lang="en-US" sz="2000" dirty="0"/>
              <a:t>Alarm Sirens/Bell</a:t>
            </a:r>
          </a:p>
          <a:p>
            <a:pPr marL="216000" indent="-216000">
              <a:spcAft>
                <a:spcPts val="600"/>
              </a:spcAft>
              <a:buClr>
                <a:schemeClr val="accent2"/>
              </a:buClr>
              <a:buSzPct val="85000"/>
              <a:buFont typeface="Webdings" panose="05030102010509060703" pitchFamily="18" charset="2"/>
              <a:buChar char="&lt;"/>
            </a:pPr>
            <a:r>
              <a:rPr lang="en-US" sz="2000" dirty="0"/>
              <a:t>First Aid Kits and First Aid Number (do we have a first aider in the room?)</a:t>
            </a:r>
          </a:p>
          <a:p>
            <a:pPr marL="216000" indent="-216000">
              <a:spcAft>
                <a:spcPts val="600"/>
              </a:spcAft>
              <a:buClr>
                <a:schemeClr val="accent2"/>
              </a:buClr>
              <a:buSzPct val="85000"/>
              <a:buFont typeface="Webdings" panose="05030102010509060703" pitchFamily="18" charset="2"/>
              <a:buChar char="&lt;"/>
            </a:pPr>
            <a:r>
              <a:rPr lang="en-US" sz="2000" dirty="0"/>
              <a:t>Location of Toilets</a:t>
            </a:r>
          </a:p>
          <a:p>
            <a:pPr marL="216000" indent="-216000">
              <a:spcAft>
                <a:spcPts val="600"/>
              </a:spcAft>
              <a:buClr>
                <a:schemeClr val="accent2"/>
              </a:buClr>
              <a:buSzPct val="85000"/>
              <a:buFont typeface="Webdings" panose="05030102010509060703" pitchFamily="18" charset="2"/>
              <a:buChar char="&lt;"/>
            </a:pPr>
            <a:r>
              <a:rPr lang="en-US" sz="2000" dirty="0"/>
              <a:t>Location of Coffee and Tea</a:t>
            </a:r>
            <a:endParaRPr lang="en-GB" sz="2000" dirty="0"/>
          </a:p>
        </p:txBody>
      </p:sp>
      <p:sp>
        <p:nvSpPr>
          <p:cNvPr id="6" name="Title 1"/>
          <p:cNvSpPr>
            <a:spLocks noGrp="1"/>
          </p:cNvSpPr>
          <p:nvPr>
            <p:ph type="title"/>
          </p:nvPr>
        </p:nvSpPr>
        <p:spPr>
          <a:xfrm>
            <a:off x="457200" y="0"/>
            <a:ext cx="8229600" cy="685800"/>
          </a:xfrm>
        </p:spPr>
        <p:txBody>
          <a:bodyPr lIns="0" tIns="0" bIns="36000">
            <a:normAutofit/>
          </a:bodyPr>
          <a:lstStyle/>
          <a:p>
            <a:r>
              <a:rPr lang="en-GB" sz="3200" dirty="0">
                <a:solidFill>
                  <a:schemeClr val="bg1"/>
                </a:solidFill>
              </a:rPr>
              <a:t>SAFETY FIRST</a:t>
            </a:r>
          </a:p>
        </p:txBody>
      </p:sp>
      <p:grpSp>
        <p:nvGrpSpPr>
          <p:cNvPr id="7" name="Group 2"/>
          <p:cNvGrpSpPr/>
          <p:nvPr/>
        </p:nvGrpSpPr>
        <p:grpSpPr>
          <a:xfrm>
            <a:off x="304800" y="914400"/>
            <a:ext cx="975356" cy="990600"/>
            <a:chOff x="468313" y="1164712"/>
            <a:chExt cx="1023603" cy="1023603"/>
          </a:xfrm>
        </p:grpSpPr>
        <p:sp>
          <p:nvSpPr>
            <p:cNvPr id="8" name="Rectangle 5"/>
            <p:cNvSpPr/>
            <p:nvPr/>
          </p:nvSpPr>
          <p:spPr>
            <a:xfrm>
              <a:off x="468313" y="1164712"/>
              <a:ext cx="1023603" cy="1023603"/>
            </a:xfrm>
            <a:prstGeom prst="rect">
              <a:avLst/>
            </a:prstGeom>
            <a:solidFill>
              <a:srgbClr val="FFFFFF"/>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dirty="0">
                <a:solidFill>
                  <a:srgbClr val="FFFFFF"/>
                </a:solidFill>
              </a:endParaRPr>
            </a:p>
          </p:txBody>
        </p:sp>
        <p:pic>
          <p:nvPicPr>
            <p:cNvPr id="9" name="Afbeelding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0110" y="1337348"/>
              <a:ext cx="747977" cy="666299"/>
            </a:xfrm>
            <a:prstGeom prst="rect">
              <a:avLst/>
            </a:prstGeom>
            <a:ln>
              <a:noFill/>
            </a:ln>
          </p:spPr>
        </p:pic>
      </p:grpSp>
      <p:sp>
        <p:nvSpPr>
          <p:cNvPr id="10" name="Rectangle 6"/>
          <p:cNvSpPr/>
          <p:nvPr/>
        </p:nvSpPr>
        <p:spPr>
          <a:xfrm>
            <a:off x="1295400" y="914400"/>
            <a:ext cx="7848600" cy="990600"/>
          </a:xfrm>
          <a:prstGeom prst="rect">
            <a:avLst/>
          </a:prstGeom>
          <a:solidFill>
            <a:srgbClr val="FFC000"/>
          </a:solidFill>
          <a:ln cap="sq">
            <a:noFill/>
            <a:miter lim="800000"/>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pPr fontAlgn="base">
              <a:spcBef>
                <a:spcPct val="0"/>
              </a:spcBef>
              <a:spcAft>
                <a:spcPct val="0"/>
              </a:spcAft>
            </a:pPr>
            <a:r>
              <a:rPr lang="en-US" dirty="0">
                <a:solidFill>
                  <a:schemeClr val="tx1"/>
                </a:solidFill>
                <a:latin typeface="Futura Bold"/>
                <a:cs typeface="Futura Bold"/>
              </a:rPr>
              <a:t>FOR THIS MEETING, PLEASE REVIEW </a:t>
            </a:r>
            <a:br>
              <a:rPr lang="en-US" dirty="0">
                <a:solidFill>
                  <a:schemeClr val="tx1"/>
                </a:solidFill>
                <a:latin typeface="Futura Bold"/>
                <a:cs typeface="Futura Bold"/>
              </a:rPr>
            </a:br>
            <a:r>
              <a:rPr lang="en-US" dirty="0">
                <a:solidFill>
                  <a:schemeClr val="tx1"/>
                </a:solidFill>
                <a:latin typeface="Futura Bold"/>
                <a:cs typeface="Futura Bold"/>
              </a:rPr>
              <a:t>THE FOLLOWING FOR YOUR LOCATION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152400"/>
            <a:ext cx="8915400" cy="639762"/>
          </a:xfrm>
        </p:spPr>
        <p:txBody>
          <a:bodyPr lIns="0" tIns="0" bIns="36000">
            <a:noAutofit/>
          </a:bodyPr>
          <a:lstStyle/>
          <a:p>
            <a:r>
              <a:rPr lang="en-GB" sz="3200" dirty="0">
                <a:solidFill>
                  <a:schemeClr val="bg1"/>
                </a:solidFill>
              </a:rPr>
              <a:t>PROCESS SAFETY INCIDENTS ARE STILL HAPPENING</a:t>
            </a:r>
          </a:p>
        </p:txBody>
      </p:sp>
      <p:pic>
        <p:nvPicPr>
          <p:cNvPr id="25602" name="Picture 2" descr="C:\Users\MU59206\Desktop\Process Safety Day 2016\2016\Pictures Process Safety\Selected Photos\Discovery leak 1 Oct 2015.jpg"/>
          <p:cNvPicPr>
            <a:picLocks noGrp="1" noChangeAspect="1" noChangeArrowheads="1"/>
          </p:cNvPicPr>
          <p:nvPr>
            <p:ph idx="1"/>
          </p:nvPr>
        </p:nvPicPr>
        <p:blipFill>
          <a:blip r:embed="rId3" cstate="print"/>
          <a:srcRect/>
          <a:stretch>
            <a:fillRect/>
          </a:stretch>
        </p:blipFill>
        <p:spPr bwMode="auto">
          <a:xfrm>
            <a:off x="6248400" y="4876800"/>
            <a:ext cx="2895600" cy="1981200"/>
          </a:xfrm>
          <a:prstGeom prst="rect">
            <a:avLst/>
          </a:prstGeom>
          <a:noFill/>
          <a:ln>
            <a:solidFill>
              <a:schemeClr val="tx1"/>
            </a:solidFill>
          </a:ln>
        </p:spPr>
      </p:pic>
      <p:sp>
        <p:nvSpPr>
          <p:cNvPr id="10" name="Text rechtsonder"/>
          <p:cNvSpPr txBox="1">
            <a:spLocks/>
          </p:cNvSpPr>
          <p:nvPr/>
        </p:nvSpPr>
        <p:spPr>
          <a:xfrm>
            <a:off x="3048000" y="2667000"/>
            <a:ext cx="3048000" cy="2057400"/>
          </a:xfrm>
          <a:prstGeom prst="rect">
            <a:avLst/>
          </a:prstGeom>
          <a:solidFill>
            <a:srgbClr val="F2F2F2"/>
          </a:solidFill>
          <a:ln>
            <a:solidFill>
              <a:schemeClr val="tx1"/>
            </a:solidFill>
          </a:ln>
        </p:spPr>
        <p:txBody>
          <a:bodyPr lIns="144000" tIns="108000" rIns="144000" bIns="108000" anchor="t" anchorCtr="0"/>
          <a:lstStyle>
            <a:lvl1pPr marL="0" indent="0" algn="l" defTabSz="268288" rtl="0" eaLnBrk="1" latinLnBrk="0" hangingPunct="1">
              <a:lnSpc>
                <a:spcPct val="120000"/>
              </a:lnSpc>
              <a:spcBef>
                <a:spcPts val="0"/>
              </a:spcBef>
              <a:spcAft>
                <a:spcPts val="600"/>
              </a:spcAft>
              <a:buClr>
                <a:schemeClr val="accent2"/>
              </a:buClr>
              <a:buSzPct val="85000"/>
              <a:buFont typeface="Wingdings" pitchFamily="2" charset="2"/>
              <a:buNone/>
              <a:defRPr sz="2000" kern="1200" baseline="0">
                <a:solidFill>
                  <a:schemeClr val="tx1"/>
                </a:solidFill>
                <a:latin typeface="+mn-lt"/>
                <a:ea typeface="+mn-ea"/>
                <a:cs typeface="+mn-cs"/>
              </a:defRPr>
            </a:lvl1pPr>
            <a:lvl2pPr marL="269875" indent="-269875" algn="l" defTabSz="268288" rtl="0" eaLnBrk="1" latinLnBrk="0" hangingPunct="1">
              <a:lnSpc>
                <a:spcPct val="120000"/>
              </a:lnSpc>
              <a:spcBef>
                <a:spcPts val="0"/>
              </a:spcBef>
              <a:spcAft>
                <a:spcPts val="600"/>
              </a:spcAft>
              <a:buClr>
                <a:schemeClr val="accent2"/>
              </a:buClr>
              <a:buSzPct val="85000"/>
              <a:buFont typeface="Wingdings" pitchFamily="2" charset="2"/>
              <a:buChar char="n"/>
              <a:defRPr sz="2000" b="0" kern="1200">
                <a:solidFill>
                  <a:schemeClr val="tx1"/>
                </a:solidFill>
                <a:latin typeface="+mn-lt"/>
                <a:ea typeface="+mn-ea"/>
                <a:cs typeface="+mn-cs"/>
              </a:defRPr>
            </a:lvl2pPr>
            <a:lvl3pPr marL="454025" indent="-184150" algn="l" defTabSz="268288" rtl="0" eaLnBrk="1" latinLnBrk="0" hangingPunct="1">
              <a:lnSpc>
                <a:spcPct val="120000"/>
              </a:lnSpc>
              <a:spcBef>
                <a:spcPts val="0"/>
              </a:spcBef>
              <a:spcAft>
                <a:spcPts val="600"/>
              </a:spcAft>
              <a:buClr>
                <a:schemeClr val="tx1"/>
              </a:buClr>
              <a:buSzPct val="75000"/>
              <a:buFont typeface="Wingdings" pitchFamily="2" charset="2"/>
              <a:buChar char=""/>
              <a:defRPr sz="2000" b="0" kern="1200">
                <a:solidFill>
                  <a:schemeClr val="tx1"/>
                </a:solidFill>
                <a:latin typeface="+mn-lt"/>
                <a:ea typeface="+mn-ea"/>
                <a:cs typeface="+mn-cs"/>
              </a:defRPr>
            </a:lvl3pPr>
            <a:lvl4pPr marL="631825"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600" b="0" kern="1200" baseline="0">
                <a:solidFill>
                  <a:schemeClr val="tx1"/>
                </a:solidFill>
                <a:latin typeface="+mn-lt"/>
                <a:ea typeface="+mn-ea"/>
                <a:cs typeface="+mn-cs"/>
              </a:defRPr>
            </a:lvl4pPr>
            <a:lvl5pPr marL="811213" indent="-173038" algn="l" defTabSz="268288" rtl="0" eaLnBrk="1" latinLnBrk="0" hangingPunct="1">
              <a:lnSpc>
                <a:spcPct val="120000"/>
              </a:lnSpc>
              <a:spcBef>
                <a:spcPts val="0"/>
              </a:spcBef>
              <a:spcAft>
                <a:spcPts val="600"/>
              </a:spcAft>
              <a:buClr>
                <a:schemeClr val="tx1"/>
              </a:buClr>
              <a:buSzPct val="75000"/>
              <a:buFont typeface="Wingdings" pitchFamily="2" charset="2"/>
              <a:buChar char=""/>
              <a:defRPr sz="1400" kern="1200">
                <a:solidFill>
                  <a:schemeClr val="tx1"/>
                </a:solidFill>
                <a:latin typeface="+mn-lt"/>
                <a:ea typeface="+mn-ea"/>
                <a:cs typeface="+mn-cs"/>
              </a:defRPr>
            </a:lvl5pPr>
            <a:lvl6pPr marL="989013" indent="-177800" algn="l" defTabSz="268288" rtl="0" eaLnBrk="1" latinLnBrk="0" hangingPunct="1">
              <a:lnSpc>
                <a:spcPct val="120000"/>
              </a:lnSpc>
              <a:spcBef>
                <a:spcPts val="0"/>
              </a:spcBef>
              <a:spcAft>
                <a:spcPts val="600"/>
              </a:spcAft>
              <a:buClr>
                <a:schemeClr val="tx1"/>
              </a:buClr>
              <a:buSzPct val="75000"/>
              <a:buFont typeface="Wingdings" pitchFamily="2" charset="2"/>
              <a:buChar char=""/>
              <a:defRPr sz="12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eaLnBrk="0" fontAlgn="base" hangingPunct="0">
              <a:lnSpc>
                <a:spcPts val="1800"/>
              </a:lnSpc>
              <a:spcAft>
                <a:spcPts val="0"/>
              </a:spcAft>
              <a:buClr>
                <a:srgbClr val="D42E12"/>
              </a:buClr>
              <a:buSzPct val="125000"/>
              <a:defRPr/>
            </a:pPr>
            <a:r>
              <a:rPr lang="en-US" sz="1600" dirty="0">
                <a:solidFill>
                  <a:srgbClr val="D42E12"/>
                </a:solidFill>
                <a:latin typeface="Futura Bold" panose="00000700000000000000" pitchFamily="2" charset="0"/>
                <a:cs typeface="Arial" pitchFamily="34" charset="0"/>
              </a:rPr>
              <a:t>RECURRING ISSUES</a:t>
            </a:r>
          </a:p>
          <a:p>
            <a:pPr marL="180000" indent="-180000" defTabSz="914400" eaLnBrk="0" hangingPunct="0">
              <a:lnSpc>
                <a:spcPts val="1800"/>
              </a:lnSpc>
              <a:spcAft>
                <a:spcPts val="0"/>
              </a:spcAft>
              <a:buClr>
                <a:srgbClr val="D42E12"/>
              </a:buClr>
              <a:buFont typeface="Webdings" panose="05030102010509060703" pitchFamily="18" charset="2"/>
              <a:buChar char="&lt;"/>
              <a:defRPr/>
            </a:pPr>
            <a:r>
              <a:rPr lang="en-US" sz="1200" dirty="0">
                <a:solidFill>
                  <a:srgbClr val="595959"/>
                </a:solidFill>
                <a:cs typeface="Arial" pitchFamily="34" charset="0"/>
              </a:rPr>
              <a:t>Risk assessment not appropriate</a:t>
            </a:r>
          </a:p>
          <a:p>
            <a:pPr marL="180000" indent="-180000" defTabSz="914400" eaLnBrk="0" hangingPunct="0">
              <a:lnSpc>
                <a:spcPts val="1800"/>
              </a:lnSpc>
              <a:spcAft>
                <a:spcPts val="0"/>
              </a:spcAft>
              <a:buClr>
                <a:srgbClr val="D42E12"/>
              </a:buClr>
              <a:buFont typeface="Webdings" panose="05030102010509060703" pitchFamily="18" charset="2"/>
              <a:buChar char="&lt;"/>
              <a:defRPr/>
            </a:pPr>
            <a:r>
              <a:rPr lang="en-US" sz="1200" dirty="0">
                <a:solidFill>
                  <a:srgbClr val="595959"/>
                </a:solidFill>
                <a:cs typeface="Arial" pitchFamily="34" charset="0"/>
              </a:rPr>
              <a:t>Procedures not followed</a:t>
            </a:r>
          </a:p>
          <a:p>
            <a:pPr marL="180000" indent="-180000" defTabSz="914400" eaLnBrk="0" hangingPunct="0">
              <a:lnSpc>
                <a:spcPts val="1800"/>
              </a:lnSpc>
              <a:spcAft>
                <a:spcPts val="0"/>
              </a:spcAft>
              <a:buClr>
                <a:srgbClr val="D42E12"/>
              </a:buClr>
              <a:buFont typeface="Webdings" panose="05030102010509060703" pitchFamily="18" charset="2"/>
              <a:buChar char="&lt;"/>
              <a:defRPr/>
            </a:pPr>
            <a:r>
              <a:rPr lang="en-US" sz="1200" dirty="0">
                <a:solidFill>
                  <a:srgbClr val="595959"/>
                </a:solidFill>
                <a:cs typeface="Arial" pitchFamily="34" charset="0"/>
              </a:rPr>
              <a:t>Design &amp; construction-related failures</a:t>
            </a:r>
          </a:p>
          <a:p>
            <a:pPr marL="180000" indent="-180000" defTabSz="914400" eaLnBrk="0" hangingPunct="0">
              <a:lnSpc>
                <a:spcPts val="1800"/>
              </a:lnSpc>
              <a:spcAft>
                <a:spcPts val="0"/>
              </a:spcAft>
              <a:buClr>
                <a:srgbClr val="D42E12"/>
              </a:buClr>
              <a:buFont typeface="Webdings" panose="05030102010509060703" pitchFamily="18" charset="2"/>
              <a:buChar char="&lt;"/>
              <a:defRPr/>
            </a:pPr>
            <a:r>
              <a:rPr lang="en-US" sz="1200" dirty="0">
                <a:solidFill>
                  <a:srgbClr val="595959"/>
                </a:solidFill>
                <a:cs typeface="Arial" pitchFamily="34" charset="0"/>
              </a:rPr>
              <a:t>Management of change</a:t>
            </a:r>
          </a:p>
          <a:p>
            <a:pPr marL="180000" indent="-180000" defTabSz="914400" eaLnBrk="0" hangingPunct="0">
              <a:lnSpc>
                <a:spcPts val="1800"/>
              </a:lnSpc>
              <a:spcAft>
                <a:spcPts val="0"/>
              </a:spcAft>
              <a:buClr>
                <a:srgbClr val="D42E12"/>
              </a:buClr>
              <a:buFont typeface="Webdings" panose="05030102010509060703" pitchFamily="18" charset="2"/>
              <a:buChar char="&lt;"/>
              <a:defRPr/>
            </a:pPr>
            <a:r>
              <a:rPr lang="en-US" sz="1200" dirty="0">
                <a:solidFill>
                  <a:srgbClr val="595959"/>
                </a:solidFill>
                <a:cs typeface="Arial" pitchFamily="34" charset="0"/>
              </a:rPr>
              <a:t>Corrosion-related failures</a:t>
            </a:r>
          </a:p>
          <a:p>
            <a:pPr marL="180000" indent="-180000" defTabSz="914400" eaLnBrk="0" hangingPunct="0">
              <a:lnSpc>
                <a:spcPts val="1800"/>
              </a:lnSpc>
              <a:spcAft>
                <a:spcPts val="0"/>
              </a:spcAft>
              <a:buClr>
                <a:srgbClr val="D42E12"/>
              </a:buClr>
              <a:buFont typeface="Webdings" panose="05030102010509060703" pitchFamily="18" charset="2"/>
              <a:buChar char="&lt;"/>
              <a:defRPr/>
            </a:pPr>
            <a:r>
              <a:rPr lang="en-US" sz="1200" dirty="0">
                <a:solidFill>
                  <a:srgbClr val="595959"/>
                </a:solidFill>
                <a:cs typeface="Arial" pitchFamily="34" charset="0"/>
              </a:rPr>
              <a:t>Erosion of barriers overtime</a:t>
            </a:r>
          </a:p>
          <a:p>
            <a:pPr marL="180000" indent="-180000" defTabSz="914400" eaLnBrk="0" hangingPunct="0">
              <a:lnSpc>
                <a:spcPts val="1800"/>
              </a:lnSpc>
              <a:spcAft>
                <a:spcPts val="0"/>
              </a:spcAft>
              <a:buClr>
                <a:srgbClr val="D42E12"/>
              </a:buClr>
              <a:buFont typeface="Webdings" panose="05030102010509060703" pitchFamily="18" charset="2"/>
              <a:buChar char="&lt;"/>
              <a:defRPr/>
            </a:pPr>
            <a:r>
              <a:rPr lang="en-US" sz="1200" dirty="0">
                <a:solidFill>
                  <a:srgbClr val="595959"/>
                </a:solidFill>
                <a:cs typeface="Arial" pitchFamily="34" charset="0"/>
              </a:rPr>
              <a:t>Competency -related issues</a:t>
            </a:r>
          </a:p>
        </p:txBody>
      </p:sp>
      <p:pic>
        <p:nvPicPr>
          <p:cNvPr id="1026" name="Picture 2" descr="C:\Users\MU59206\Desktop\Process Safety Day 2016\2016\First Drafts\Revised material\Pictures\QA coupon 2016.jpg"/>
          <p:cNvPicPr>
            <a:picLocks noChangeAspect="1" noChangeArrowheads="1"/>
          </p:cNvPicPr>
          <p:nvPr/>
        </p:nvPicPr>
        <p:blipFill>
          <a:blip r:embed="rId4" cstate="print"/>
          <a:srcRect/>
          <a:stretch>
            <a:fillRect/>
          </a:stretch>
        </p:blipFill>
        <p:spPr bwMode="auto">
          <a:xfrm>
            <a:off x="0" y="2667000"/>
            <a:ext cx="2895600" cy="1981200"/>
          </a:xfrm>
          <a:prstGeom prst="rect">
            <a:avLst/>
          </a:prstGeom>
          <a:noFill/>
          <a:ln>
            <a:solidFill>
              <a:schemeClr val="tx1"/>
            </a:solidFill>
          </a:ln>
        </p:spPr>
      </p:pic>
      <p:sp>
        <p:nvSpPr>
          <p:cNvPr id="16" name="TextBox 15"/>
          <p:cNvSpPr txBox="1"/>
          <p:nvPr/>
        </p:nvSpPr>
        <p:spPr>
          <a:xfrm>
            <a:off x="0" y="4267200"/>
            <a:ext cx="2964273" cy="246221"/>
          </a:xfrm>
          <a:prstGeom prst="rect">
            <a:avLst/>
          </a:prstGeom>
          <a:noFill/>
        </p:spPr>
        <p:txBody>
          <a:bodyPr wrap="none" rtlCol="0">
            <a:spAutoFit/>
          </a:bodyPr>
          <a:lstStyle/>
          <a:p>
            <a:r>
              <a:rPr lang="en-US" sz="1000" dirty="0">
                <a:solidFill>
                  <a:schemeClr val="bg1"/>
                </a:solidFill>
              </a:rPr>
              <a:t>MOL Corrosion Coupon Incident &amp; Spill (25 Feb 2016)</a:t>
            </a:r>
            <a:endParaRPr lang="en-GB" sz="1000" dirty="0">
              <a:solidFill>
                <a:schemeClr val="bg1"/>
              </a:solidFill>
            </a:endParaRPr>
          </a:p>
        </p:txBody>
      </p:sp>
      <p:pic>
        <p:nvPicPr>
          <p:cNvPr id="1027" name="Picture 3" descr="C:\Users\MU59206\Desktop\Process Safety Day 2016\2016\First Drafts\Revised material\Pictures\Sadad LLRTP fire 2016.jpg"/>
          <p:cNvPicPr>
            <a:picLocks noChangeAspect="1" noChangeArrowheads="1"/>
          </p:cNvPicPr>
          <p:nvPr/>
        </p:nvPicPr>
        <p:blipFill>
          <a:blip r:embed="rId5" cstate="print"/>
          <a:srcRect/>
          <a:stretch>
            <a:fillRect/>
          </a:stretch>
        </p:blipFill>
        <p:spPr bwMode="auto">
          <a:xfrm>
            <a:off x="6248400" y="2667000"/>
            <a:ext cx="2895600" cy="2057400"/>
          </a:xfrm>
          <a:prstGeom prst="rect">
            <a:avLst/>
          </a:prstGeom>
          <a:noFill/>
          <a:ln>
            <a:solidFill>
              <a:schemeClr val="tx1"/>
            </a:solidFill>
          </a:ln>
        </p:spPr>
      </p:pic>
      <p:sp>
        <p:nvSpPr>
          <p:cNvPr id="17" name="Rectangle 16"/>
          <p:cNvSpPr/>
          <p:nvPr/>
        </p:nvSpPr>
        <p:spPr>
          <a:xfrm>
            <a:off x="6629400" y="4191000"/>
            <a:ext cx="2223686" cy="246221"/>
          </a:xfrm>
          <a:prstGeom prst="rect">
            <a:avLst/>
          </a:prstGeom>
        </p:spPr>
        <p:txBody>
          <a:bodyPr wrap="none">
            <a:spAutoFit/>
          </a:bodyPr>
          <a:lstStyle/>
          <a:p>
            <a:r>
              <a:rPr lang="en-US" sz="1000" dirty="0" err="1">
                <a:solidFill>
                  <a:schemeClr val="bg1"/>
                </a:solidFill>
              </a:rPr>
              <a:t>Sadad</a:t>
            </a:r>
            <a:r>
              <a:rPr lang="en-US" sz="1000" dirty="0">
                <a:solidFill>
                  <a:schemeClr val="bg1"/>
                </a:solidFill>
              </a:rPr>
              <a:t> LLRTP Fire and MTC (5 Jun 2016)</a:t>
            </a:r>
            <a:endParaRPr lang="en-GB" sz="1000" dirty="0">
              <a:solidFill>
                <a:schemeClr val="bg1"/>
              </a:solidFill>
            </a:endParaRPr>
          </a:p>
        </p:txBody>
      </p:sp>
      <p:sp>
        <p:nvSpPr>
          <p:cNvPr id="21" name="Rectangle 20"/>
          <p:cNvSpPr/>
          <p:nvPr/>
        </p:nvSpPr>
        <p:spPr>
          <a:xfrm>
            <a:off x="3124200" y="6477000"/>
            <a:ext cx="2895600" cy="246221"/>
          </a:xfrm>
          <a:prstGeom prst="rect">
            <a:avLst/>
          </a:prstGeom>
        </p:spPr>
        <p:txBody>
          <a:bodyPr wrap="square">
            <a:spAutoFit/>
          </a:bodyPr>
          <a:lstStyle/>
          <a:p>
            <a:r>
              <a:rPr lang="en-US" sz="1000" dirty="0">
                <a:solidFill>
                  <a:schemeClr val="bg1"/>
                </a:solidFill>
              </a:rPr>
              <a:t>Barik South Manifold Condensate leak (21 Dec 2015)</a:t>
            </a:r>
            <a:endParaRPr lang="en-GB" sz="1000" dirty="0">
              <a:solidFill>
                <a:schemeClr val="bg1"/>
              </a:solidFill>
            </a:endParaRPr>
          </a:p>
        </p:txBody>
      </p:sp>
      <p:sp>
        <p:nvSpPr>
          <p:cNvPr id="23" name="Rectangle 22"/>
          <p:cNvSpPr/>
          <p:nvPr/>
        </p:nvSpPr>
        <p:spPr>
          <a:xfrm>
            <a:off x="0" y="6611779"/>
            <a:ext cx="2819400" cy="246221"/>
          </a:xfrm>
          <a:prstGeom prst="rect">
            <a:avLst/>
          </a:prstGeom>
        </p:spPr>
        <p:txBody>
          <a:bodyPr wrap="square">
            <a:spAutoFit/>
          </a:bodyPr>
          <a:lstStyle/>
          <a:p>
            <a:r>
              <a:rPr lang="en-US" sz="1000" dirty="0" err="1">
                <a:solidFill>
                  <a:schemeClr val="bg1"/>
                </a:solidFill>
              </a:rPr>
              <a:t>Kauthar</a:t>
            </a:r>
            <a:r>
              <a:rPr lang="en-US" sz="1000" dirty="0">
                <a:solidFill>
                  <a:schemeClr val="bg1"/>
                </a:solidFill>
              </a:rPr>
              <a:t> - Heat exchanger gas leak (24 Oct 2015)</a:t>
            </a:r>
            <a:endParaRPr lang="en-GB" sz="1000" dirty="0">
              <a:solidFill>
                <a:schemeClr val="bg1"/>
              </a:solidFill>
            </a:endParaRPr>
          </a:p>
        </p:txBody>
      </p:sp>
      <p:sp>
        <p:nvSpPr>
          <p:cNvPr id="24" name="Rectangle 23"/>
          <p:cNvSpPr/>
          <p:nvPr/>
        </p:nvSpPr>
        <p:spPr>
          <a:xfrm>
            <a:off x="6436722" y="6477000"/>
            <a:ext cx="2326278" cy="246221"/>
          </a:xfrm>
          <a:prstGeom prst="rect">
            <a:avLst/>
          </a:prstGeom>
        </p:spPr>
        <p:txBody>
          <a:bodyPr wrap="none">
            <a:spAutoFit/>
          </a:bodyPr>
          <a:lstStyle/>
          <a:p>
            <a:r>
              <a:rPr lang="en-US" sz="1000" dirty="0">
                <a:solidFill>
                  <a:schemeClr val="bg1"/>
                </a:solidFill>
              </a:rPr>
              <a:t>Lekhwair C Test Header leak (1 Oct 2015)</a:t>
            </a:r>
            <a:endParaRPr lang="en-GB" sz="1000" dirty="0">
              <a:solidFill>
                <a:schemeClr val="bg1"/>
              </a:solidFill>
            </a:endParaRPr>
          </a:p>
        </p:txBody>
      </p:sp>
      <p:pic>
        <p:nvPicPr>
          <p:cNvPr id="9218" name="Picture 2" descr="http://portal.corp.pdo.om/solutions/LKB/MSE/AIPSM/Datapacks/AIPSM-00219/Picture.PNG"/>
          <p:cNvPicPr>
            <a:picLocks noChangeAspect="1" noChangeArrowheads="1"/>
          </p:cNvPicPr>
          <p:nvPr/>
        </p:nvPicPr>
        <p:blipFill>
          <a:blip r:embed="rId6" cstate="print"/>
          <a:srcRect/>
          <a:stretch>
            <a:fillRect/>
          </a:stretch>
        </p:blipFill>
        <p:spPr bwMode="auto">
          <a:xfrm>
            <a:off x="0" y="762000"/>
            <a:ext cx="2895600" cy="1752600"/>
          </a:xfrm>
          <a:prstGeom prst="rect">
            <a:avLst/>
          </a:prstGeom>
          <a:noFill/>
        </p:spPr>
      </p:pic>
      <p:pic>
        <p:nvPicPr>
          <p:cNvPr id="9220" name="Picture 4" descr="http://portal.corp.pdo.om/solutions/LKB/MSE/AIPSM/Datapacks/AIPSM-00208/Site%20picture.JPG"/>
          <p:cNvPicPr>
            <a:picLocks noChangeAspect="1" noChangeArrowheads="1"/>
          </p:cNvPicPr>
          <p:nvPr/>
        </p:nvPicPr>
        <p:blipFill>
          <a:blip r:embed="rId7" cstate="print"/>
          <a:srcRect/>
          <a:stretch>
            <a:fillRect/>
          </a:stretch>
        </p:blipFill>
        <p:spPr bwMode="auto">
          <a:xfrm>
            <a:off x="3048000" y="762001"/>
            <a:ext cx="3048000" cy="1752600"/>
          </a:xfrm>
          <a:prstGeom prst="rect">
            <a:avLst/>
          </a:prstGeom>
          <a:noFill/>
        </p:spPr>
      </p:pic>
      <p:pic>
        <p:nvPicPr>
          <p:cNvPr id="9222" name="Picture 6" descr="http://portal.corp.pdo.om/solutions/LKB/MSE/AIPSM/Datapacks/AIPSM-00206/Pump%20picture.JPG"/>
          <p:cNvPicPr>
            <a:picLocks noChangeAspect="1" noChangeArrowheads="1"/>
          </p:cNvPicPr>
          <p:nvPr/>
        </p:nvPicPr>
        <p:blipFill>
          <a:blip r:embed="rId8" cstate="print"/>
          <a:srcRect/>
          <a:stretch>
            <a:fillRect/>
          </a:stretch>
        </p:blipFill>
        <p:spPr bwMode="auto">
          <a:xfrm>
            <a:off x="6253653" y="762000"/>
            <a:ext cx="2890347" cy="1752600"/>
          </a:xfrm>
          <a:prstGeom prst="rect">
            <a:avLst/>
          </a:prstGeom>
          <a:noFill/>
        </p:spPr>
      </p:pic>
      <p:pic>
        <p:nvPicPr>
          <p:cNvPr id="9224" name="Picture 8" descr="http://portal.corp.pdo.om/solutions/LKB/MSE/AIPSM/Datapacks/AIPSM-00207/IMG_0075.JPG"/>
          <p:cNvPicPr>
            <a:picLocks noChangeAspect="1" noChangeArrowheads="1"/>
          </p:cNvPicPr>
          <p:nvPr/>
        </p:nvPicPr>
        <p:blipFill>
          <a:blip r:embed="rId9" cstate="print"/>
          <a:srcRect/>
          <a:stretch>
            <a:fillRect/>
          </a:stretch>
        </p:blipFill>
        <p:spPr bwMode="auto">
          <a:xfrm>
            <a:off x="2971801" y="4800601"/>
            <a:ext cx="3200399" cy="2057400"/>
          </a:xfrm>
          <a:prstGeom prst="rect">
            <a:avLst/>
          </a:prstGeom>
          <a:noFill/>
        </p:spPr>
      </p:pic>
      <p:sp>
        <p:nvSpPr>
          <p:cNvPr id="18" name="TextBox 17"/>
          <p:cNvSpPr txBox="1"/>
          <p:nvPr/>
        </p:nvSpPr>
        <p:spPr>
          <a:xfrm>
            <a:off x="1143000" y="2209800"/>
            <a:ext cx="1744388" cy="246221"/>
          </a:xfrm>
          <a:prstGeom prst="rect">
            <a:avLst/>
          </a:prstGeom>
          <a:noFill/>
        </p:spPr>
        <p:txBody>
          <a:bodyPr wrap="none" rtlCol="0">
            <a:spAutoFit/>
          </a:bodyPr>
          <a:lstStyle/>
          <a:p>
            <a:r>
              <a:rPr lang="en-US" sz="1000" dirty="0" err="1">
                <a:solidFill>
                  <a:schemeClr val="bg1"/>
                </a:solidFill>
              </a:rPr>
              <a:t>Natih</a:t>
            </a:r>
            <a:r>
              <a:rPr lang="en-US" sz="1000" dirty="0">
                <a:solidFill>
                  <a:schemeClr val="bg1"/>
                </a:solidFill>
              </a:rPr>
              <a:t> Kick Rig 8  (15 Jan 2017)</a:t>
            </a:r>
            <a:endParaRPr lang="en-GB" sz="1000" dirty="0">
              <a:solidFill>
                <a:schemeClr val="bg1"/>
              </a:solidFill>
            </a:endParaRPr>
          </a:p>
        </p:txBody>
      </p:sp>
      <p:sp>
        <p:nvSpPr>
          <p:cNvPr id="19" name="TextBox 18"/>
          <p:cNvSpPr txBox="1"/>
          <p:nvPr/>
        </p:nvSpPr>
        <p:spPr>
          <a:xfrm>
            <a:off x="3124200" y="2057400"/>
            <a:ext cx="2138727" cy="246221"/>
          </a:xfrm>
          <a:prstGeom prst="rect">
            <a:avLst/>
          </a:prstGeom>
          <a:noFill/>
        </p:spPr>
        <p:txBody>
          <a:bodyPr wrap="none" rtlCol="0">
            <a:spAutoFit/>
          </a:bodyPr>
          <a:lstStyle/>
          <a:p>
            <a:r>
              <a:rPr lang="en-US" sz="1000" dirty="0" err="1">
                <a:solidFill>
                  <a:schemeClr val="bg1"/>
                </a:solidFill>
              </a:rPr>
              <a:t>Bahja</a:t>
            </a:r>
            <a:r>
              <a:rPr lang="en-US" sz="1000" dirty="0">
                <a:solidFill>
                  <a:schemeClr val="bg1"/>
                </a:solidFill>
              </a:rPr>
              <a:t> Explosion and Fire (8 Dec 2016)</a:t>
            </a:r>
            <a:endParaRPr lang="en-GB" sz="1000" dirty="0">
              <a:solidFill>
                <a:schemeClr val="bg1"/>
              </a:solidFill>
            </a:endParaRPr>
          </a:p>
        </p:txBody>
      </p:sp>
      <p:sp>
        <p:nvSpPr>
          <p:cNvPr id="20" name="TextBox 19"/>
          <p:cNvSpPr txBox="1"/>
          <p:nvPr/>
        </p:nvSpPr>
        <p:spPr>
          <a:xfrm>
            <a:off x="7252135" y="2286000"/>
            <a:ext cx="1891865" cy="246221"/>
          </a:xfrm>
          <a:prstGeom prst="rect">
            <a:avLst/>
          </a:prstGeom>
          <a:noFill/>
        </p:spPr>
        <p:txBody>
          <a:bodyPr wrap="none" rtlCol="0">
            <a:spAutoFit/>
          </a:bodyPr>
          <a:lstStyle/>
          <a:p>
            <a:r>
              <a:rPr lang="en-US" sz="1000" dirty="0">
                <a:solidFill>
                  <a:schemeClr val="bg1"/>
                </a:solidFill>
              </a:rPr>
              <a:t>Al </a:t>
            </a:r>
            <a:r>
              <a:rPr lang="en-US" sz="1000" dirty="0" err="1">
                <a:solidFill>
                  <a:schemeClr val="bg1"/>
                </a:solidFill>
              </a:rPr>
              <a:t>Noor</a:t>
            </a:r>
            <a:r>
              <a:rPr lang="en-US" sz="1000" dirty="0">
                <a:solidFill>
                  <a:schemeClr val="bg1"/>
                </a:solidFill>
              </a:rPr>
              <a:t> Pump Fire (10 Dec 2016)</a:t>
            </a:r>
            <a:endParaRPr lang="en-GB" sz="1000" dirty="0">
              <a:solidFill>
                <a:schemeClr val="bg1"/>
              </a:solidFill>
            </a:endParaRPr>
          </a:p>
        </p:txBody>
      </p:sp>
      <p:sp>
        <p:nvSpPr>
          <p:cNvPr id="22" name="TextBox 21"/>
          <p:cNvSpPr txBox="1"/>
          <p:nvPr/>
        </p:nvSpPr>
        <p:spPr>
          <a:xfrm>
            <a:off x="0" y="6477000"/>
            <a:ext cx="2964273" cy="246221"/>
          </a:xfrm>
          <a:prstGeom prst="rect">
            <a:avLst/>
          </a:prstGeom>
          <a:noFill/>
        </p:spPr>
        <p:txBody>
          <a:bodyPr wrap="none" rtlCol="0">
            <a:spAutoFit/>
          </a:bodyPr>
          <a:lstStyle/>
          <a:p>
            <a:r>
              <a:rPr lang="en-US" sz="1000" dirty="0">
                <a:solidFill>
                  <a:schemeClr val="bg1"/>
                </a:solidFill>
              </a:rPr>
              <a:t>MOL Corrosion Coupon Incident &amp; Spill (25 Feb 2016)</a:t>
            </a:r>
            <a:endParaRPr lang="en-GB" sz="1000" dirty="0">
              <a:solidFill>
                <a:schemeClr val="bg1"/>
              </a:solidFill>
            </a:endParaRPr>
          </a:p>
        </p:txBody>
      </p:sp>
      <p:sp>
        <p:nvSpPr>
          <p:cNvPr id="25" name="TextBox 24"/>
          <p:cNvSpPr txBox="1"/>
          <p:nvPr/>
        </p:nvSpPr>
        <p:spPr>
          <a:xfrm>
            <a:off x="3733800" y="6611779"/>
            <a:ext cx="1802096" cy="246221"/>
          </a:xfrm>
          <a:prstGeom prst="rect">
            <a:avLst/>
          </a:prstGeom>
          <a:noFill/>
        </p:spPr>
        <p:txBody>
          <a:bodyPr wrap="none" rtlCol="0">
            <a:spAutoFit/>
          </a:bodyPr>
          <a:lstStyle/>
          <a:p>
            <a:r>
              <a:rPr lang="en-GB" sz="1000" dirty="0">
                <a:solidFill>
                  <a:schemeClr val="bg1"/>
                </a:solidFill>
              </a:rPr>
              <a:t>SN 77 Gasket Leak 25 Oct 2016</a:t>
            </a:r>
          </a:p>
        </p:txBody>
      </p:sp>
      <p:pic>
        <p:nvPicPr>
          <p:cNvPr id="2" name="Picture 2" descr="http://portal.corp.pdo.om/solutions/LKB/MSE/AIPSM/Datapacks/AIPSM-00238/NRV%20picture.jpg"/>
          <p:cNvPicPr>
            <a:picLocks noChangeAspect="1" noChangeArrowheads="1"/>
          </p:cNvPicPr>
          <p:nvPr/>
        </p:nvPicPr>
        <p:blipFill>
          <a:blip r:embed="rId10" cstate="print"/>
          <a:srcRect/>
          <a:stretch>
            <a:fillRect/>
          </a:stretch>
        </p:blipFill>
        <p:spPr bwMode="auto">
          <a:xfrm>
            <a:off x="0" y="4800600"/>
            <a:ext cx="2895600" cy="2057400"/>
          </a:xfrm>
          <a:prstGeom prst="rect">
            <a:avLst/>
          </a:prstGeom>
          <a:noFill/>
        </p:spPr>
      </p:pic>
      <p:sp>
        <p:nvSpPr>
          <p:cNvPr id="26" name="TextBox 25"/>
          <p:cNvSpPr txBox="1"/>
          <p:nvPr/>
        </p:nvSpPr>
        <p:spPr>
          <a:xfrm>
            <a:off x="0" y="6611779"/>
            <a:ext cx="2347117" cy="246221"/>
          </a:xfrm>
          <a:prstGeom prst="rect">
            <a:avLst/>
          </a:prstGeom>
          <a:noFill/>
        </p:spPr>
        <p:txBody>
          <a:bodyPr wrap="none" rtlCol="0">
            <a:spAutoFit/>
          </a:bodyPr>
          <a:lstStyle/>
          <a:p>
            <a:r>
              <a:rPr lang="en-US" sz="1000" dirty="0">
                <a:solidFill>
                  <a:schemeClr val="bg1"/>
                </a:solidFill>
              </a:rPr>
              <a:t>GGP Wafer Type NRV Leak (25 May 2017)</a:t>
            </a:r>
            <a:endParaRPr lang="en-GB" sz="10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0" y="762000"/>
          <a:ext cx="9067800" cy="6096000"/>
        </p:xfrm>
        <a:graphic>
          <a:graphicData uri="http://schemas.openxmlformats.org/drawingml/2006/table">
            <a:tbl>
              <a:tblPr firstRow="1" bandRow="1">
                <a:tableStyleId>{5C22544A-7EE6-4342-B048-85BDC9FD1C3A}</a:tableStyleId>
              </a:tblPr>
              <a:tblGrid>
                <a:gridCol w="4494815">
                  <a:extLst>
                    <a:ext uri="{9D8B030D-6E8A-4147-A177-3AD203B41FA5}">
                      <a16:colId xmlns:a16="http://schemas.microsoft.com/office/drawing/2014/main" val="20000"/>
                    </a:ext>
                  </a:extLst>
                </a:gridCol>
                <a:gridCol w="4572985">
                  <a:extLst>
                    <a:ext uri="{9D8B030D-6E8A-4147-A177-3AD203B41FA5}">
                      <a16:colId xmlns:a16="http://schemas.microsoft.com/office/drawing/2014/main" val="20001"/>
                    </a:ext>
                  </a:extLst>
                </a:gridCol>
              </a:tblGrid>
              <a:tr h="2971800">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10000"/>
                  </a:ext>
                </a:extLst>
              </a:tr>
              <a:tr h="3124200">
                <a:tc>
                  <a:txBody>
                    <a:bodyPr/>
                    <a:lstStyle/>
                    <a:p>
                      <a:endParaRPr lang="en-US" dirty="0"/>
                    </a:p>
                  </a:txBody>
                  <a:tcPr>
                    <a:noFill/>
                  </a:tcPr>
                </a:tc>
                <a:tc>
                  <a:txBody>
                    <a:bodyPr/>
                    <a:lstStyle/>
                    <a:p>
                      <a:endParaRPr lang="en-US" dirty="0"/>
                    </a:p>
                  </a:txBody>
                  <a:tcPr>
                    <a:noFill/>
                  </a:tcPr>
                </a:tc>
                <a:extLst>
                  <a:ext uri="{0D108BD9-81ED-4DB2-BD59-A6C34878D82A}">
                    <a16:rowId xmlns:a16="http://schemas.microsoft.com/office/drawing/2014/main" val="10001"/>
                  </a:ext>
                </a:extLst>
              </a:tr>
            </a:tbl>
          </a:graphicData>
        </a:graphic>
      </p:graphicFrame>
      <p:sp>
        <p:nvSpPr>
          <p:cNvPr id="4" name="Title 20"/>
          <p:cNvSpPr txBox="1">
            <a:spLocks noGrp="1"/>
          </p:cNvSpPr>
          <p:nvPr>
            <p:ph type="title"/>
          </p:nvPr>
        </p:nvSpPr>
        <p:spPr>
          <a:xfrm>
            <a:off x="609600" y="-152400"/>
            <a:ext cx="8229600" cy="1143000"/>
          </a:xfrm>
          <a:prstGeom prst="rect">
            <a:avLst/>
          </a:prstGeom>
        </p:spPr>
        <p:txBody>
          <a:bodyPr vert="horz" lIns="91440" tIns="45720" rIns="91440" bIns="45720" rtlCol="0" anchor="ctr">
            <a:normAutofit/>
          </a:bodyPr>
          <a:lstStyle/>
          <a:p>
            <a:pPr marL="0" marR="0" lvl="0" indent="0" fontAlgn="auto">
              <a:lnSpc>
                <a:spcPct val="100000"/>
              </a:lnSpc>
              <a:spcAft>
                <a:spcPts val="0"/>
              </a:spcAft>
              <a:buClrTx/>
              <a:buSzTx/>
              <a:tabLst/>
              <a:defRPr/>
            </a:pPr>
            <a:r>
              <a:rPr lang="en-ZA" sz="3200" dirty="0">
                <a:solidFill>
                  <a:schemeClr val="bg1"/>
                </a:solidFill>
              </a:rPr>
              <a:t>PROCESS SAFETY DAY JOURNEY</a:t>
            </a:r>
          </a:p>
        </p:txBody>
      </p:sp>
      <p:pic>
        <p:nvPicPr>
          <p:cNvPr id="6" name="Picture 1" descr="\\Musnas04\mu59206$\My Documents\My Pictures\old\PROCESS SAFETY POSTER 1.jpg"/>
          <p:cNvPicPr>
            <a:picLocks noChangeAspect="1" noChangeArrowheads="1"/>
          </p:cNvPicPr>
          <p:nvPr/>
        </p:nvPicPr>
        <p:blipFill>
          <a:blip r:embed="rId3" cstate="print"/>
          <a:srcRect/>
          <a:stretch>
            <a:fillRect/>
          </a:stretch>
        </p:blipFill>
        <p:spPr bwMode="auto">
          <a:xfrm>
            <a:off x="609600" y="1295400"/>
            <a:ext cx="3581400" cy="2298065"/>
          </a:xfrm>
          <a:prstGeom prst="rect">
            <a:avLst/>
          </a:prstGeom>
          <a:noFill/>
          <a:ln>
            <a:solidFill>
              <a:schemeClr val="tx1"/>
            </a:solidFill>
          </a:ln>
        </p:spPr>
      </p:pic>
      <p:pic>
        <p:nvPicPr>
          <p:cNvPr id="7" name="Picture 2" descr="D:\Working Folder\PS day\Final versions\WEB PAGE\PSDPosterEng.jpg"/>
          <p:cNvPicPr>
            <a:picLocks noChangeAspect="1" noChangeArrowheads="1"/>
          </p:cNvPicPr>
          <p:nvPr/>
        </p:nvPicPr>
        <p:blipFill>
          <a:blip r:embed="rId4" cstate="print"/>
          <a:srcRect/>
          <a:stretch>
            <a:fillRect/>
          </a:stretch>
        </p:blipFill>
        <p:spPr bwMode="auto">
          <a:xfrm>
            <a:off x="5029200" y="1219200"/>
            <a:ext cx="3352800" cy="2370280"/>
          </a:xfrm>
          <a:prstGeom prst="rect">
            <a:avLst/>
          </a:prstGeom>
          <a:noFill/>
          <a:ln>
            <a:solidFill>
              <a:schemeClr val="tx1"/>
            </a:solidFill>
          </a:ln>
        </p:spPr>
      </p:pic>
      <p:pic>
        <p:nvPicPr>
          <p:cNvPr id="8" name="Picture 2" descr="C:\Users\MU59206\AppData\Local\Microsoft\Windows\Temporary Internet Files\Content.Outlook\SKSOZ4JW\barriers-01.jpg"/>
          <p:cNvPicPr>
            <a:picLocks noChangeAspect="1" noChangeArrowheads="1"/>
          </p:cNvPicPr>
          <p:nvPr/>
        </p:nvPicPr>
        <p:blipFill>
          <a:blip r:embed="rId5" cstate="print"/>
          <a:srcRect/>
          <a:stretch>
            <a:fillRect/>
          </a:stretch>
        </p:blipFill>
        <p:spPr bwMode="auto">
          <a:xfrm>
            <a:off x="457200" y="4159325"/>
            <a:ext cx="3657599" cy="2588989"/>
          </a:xfrm>
          <a:prstGeom prst="rect">
            <a:avLst/>
          </a:prstGeom>
          <a:noFill/>
          <a:ln>
            <a:solidFill>
              <a:schemeClr val="tx1"/>
            </a:solidFill>
          </a:ln>
        </p:spPr>
      </p:pic>
      <p:sp>
        <p:nvSpPr>
          <p:cNvPr id="9" name="TextBox 8"/>
          <p:cNvSpPr txBox="1"/>
          <p:nvPr/>
        </p:nvSpPr>
        <p:spPr>
          <a:xfrm>
            <a:off x="457200" y="838200"/>
            <a:ext cx="3886200" cy="338554"/>
          </a:xfrm>
          <a:prstGeom prst="rect">
            <a:avLst/>
          </a:prstGeom>
          <a:noFill/>
        </p:spPr>
        <p:txBody>
          <a:bodyPr wrap="square" rtlCol="0">
            <a:spAutoFit/>
          </a:bodyPr>
          <a:lstStyle/>
          <a:p>
            <a:r>
              <a:rPr lang="en-US" sz="1600" dirty="0"/>
              <a:t>2014 Theme: Know Your Role, Play Your Part</a:t>
            </a:r>
          </a:p>
        </p:txBody>
      </p:sp>
      <p:sp>
        <p:nvSpPr>
          <p:cNvPr id="10" name="TextBox 9"/>
          <p:cNvSpPr txBox="1"/>
          <p:nvPr/>
        </p:nvSpPr>
        <p:spPr>
          <a:xfrm>
            <a:off x="5410200" y="838200"/>
            <a:ext cx="2826095" cy="338554"/>
          </a:xfrm>
          <a:prstGeom prst="rect">
            <a:avLst/>
          </a:prstGeom>
          <a:noFill/>
        </p:spPr>
        <p:txBody>
          <a:bodyPr wrap="none" rtlCol="0">
            <a:spAutoFit/>
          </a:bodyPr>
          <a:lstStyle/>
          <a:p>
            <a:r>
              <a:rPr lang="en-US" sz="1600" dirty="0"/>
              <a:t>2015 Theme: </a:t>
            </a:r>
            <a:r>
              <a:rPr lang="en-US" sz="1600" dirty="0">
                <a:solidFill>
                  <a:schemeClr val="dk1"/>
                </a:solidFill>
              </a:rPr>
              <a:t>I Own My Barriers</a:t>
            </a:r>
          </a:p>
        </p:txBody>
      </p:sp>
      <p:sp>
        <p:nvSpPr>
          <p:cNvPr id="11" name="TextBox 10"/>
          <p:cNvSpPr txBox="1"/>
          <p:nvPr/>
        </p:nvSpPr>
        <p:spPr>
          <a:xfrm>
            <a:off x="457200" y="3810000"/>
            <a:ext cx="3581400" cy="584775"/>
          </a:xfrm>
          <a:prstGeom prst="rect">
            <a:avLst/>
          </a:prstGeom>
          <a:noFill/>
        </p:spPr>
        <p:txBody>
          <a:bodyPr wrap="square" rtlCol="0">
            <a:spAutoFit/>
          </a:bodyPr>
          <a:lstStyle/>
          <a:p>
            <a:r>
              <a:rPr lang="en-US" sz="1600" dirty="0"/>
              <a:t>2016 Theme: I Keep My Barriers Strong</a:t>
            </a:r>
          </a:p>
          <a:p>
            <a:endParaRPr lang="en-US" sz="1600" dirty="0"/>
          </a:p>
        </p:txBody>
      </p:sp>
      <p:sp>
        <p:nvSpPr>
          <p:cNvPr id="12" name="TextBox 11"/>
          <p:cNvSpPr txBox="1"/>
          <p:nvPr/>
        </p:nvSpPr>
        <p:spPr>
          <a:xfrm>
            <a:off x="4495800" y="3810001"/>
            <a:ext cx="4953000" cy="1323439"/>
          </a:xfrm>
          <a:prstGeom prst="rect">
            <a:avLst/>
          </a:prstGeom>
          <a:noFill/>
        </p:spPr>
        <p:txBody>
          <a:bodyPr wrap="square" rtlCol="0">
            <a:spAutoFit/>
          </a:bodyPr>
          <a:lstStyle/>
          <a:p>
            <a:r>
              <a:rPr lang="en-US" sz="1600" dirty="0"/>
              <a:t>2017 Theme: Dealing with Risk </a:t>
            </a:r>
            <a:r>
              <a:rPr lang="en-US" sz="1600" dirty="0" err="1"/>
              <a:t>Normalisation</a:t>
            </a:r>
            <a:r>
              <a:rPr lang="en-US" sz="1600" dirty="0"/>
              <a:t> &amp; Dilemmas</a:t>
            </a:r>
          </a:p>
          <a:p>
            <a:endParaRPr lang="en-US" sz="1600" dirty="0"/>
          </a:p>
          <a:p>
            <a:endParaRPr lang="en-US" sz="1600" dirty="0"/>
          </a:p>
          <a:p>
            <a:endParaRPr lang="en-US" sz="1600" dirty="0"/>
          </a:p>
        </p:txBody>
      </p:sp>
      <p:pic>
        <p:nvPicPr>
          <p:cNvPr id="15363" name="Picture 3" descr="C:\Users\MU59206\Desktop\For Process Safety Day Webpage\EnglishPoster2.jpg"/>
          <p:cNvPicPr>
            <a:picLocks noChangeAspect="1" noChangeArrowheads="1"/>
          </p:cNvPicPr>
          <p:nvPr/>
        </p:nvPicPr>
        <p:blipFill>
          <a:blip r:embed="rId6" cstate="print"/>
          <a:srcRect/>
          <a:stretch>
            <a:fillRect/>
          </a:stretch>
        </p:blipFill>
        <p:spPr bwMode="auto">
          <a:xfrm>
            <a:off x="4953000" y="4343400"/>
            <a:ext cx="3657600" cy="2424437"/>
          </a:xfrm>
          <a:prstGeom prst="rect">
            <a:avLst/>
          </a:prstGeom>
          <a:noFill/>
          <a:ln>
            <a:solidFill>
              <a:schemeClr val="tx1"/>
            </a:solid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52400" y="187832"/>
            <a:ext cx="9525000" cy="584775"/>
          </a:xfrm>
          <a:prstGeom prst="rect">
            <a:avLst/>
          </a:prstGeom>
          <a:noFill/>
        </p:spPr>
        <p:txBody>
          <a:bodyPr wrap="square" rtlCol="0">
            <a:spAutoFit/>
          </a:bodyPr>
          <a:lstStyle/>
          <a:p>
            <a:pPr algn="ctr"/>
            <a:r>
              <a:rPr lang="en-GB" sz="3200" dirty="0">
                <a:solidFill>
                  <a:schemeClr val="bg1"/>
                </a:solidFill>
              </a:rPr>
              <a:t>MDs MESSAGE ON RISK NORMALISATION</a:t>
            </a:r>
          </a:p>
        </p:txBody>
      </p:sp>
      <p:sp>
        <p:nvSpPr>
          <p:cNvPr id="7" name="Content Placeholder 6"/>
          <p:cNvSpPr>
            <a:spLocks noGrp="1"/>
          </p:cNvSpPr>
          <p:nvPr>
            <p:ph idx="1"/>
          </p:nvPr>
        </p:nvSpPr>
        <p:spPr>
          <a:xfrm>
            <a:off x="0" y="1371600"/>
            <a:ext cx="8991600" cy="4114800"/>
          </a:xfrm>
        </p:spPr>
        <p:txBody>
          <a:bodyPr>
            <a:normAutofit/>
          </a:bodyPr>
          <a:lstStyle/>
          <a:p>
            <a:endParaRPr lang="en-US" sz="3600" dirty="0"/>
          </a:p>
          <a:p>
            <a:pPr lvl="1"/>
            <a:r>
              <a:rPr lang="en-US" dirty="0"/>
              <a:t>Internal PDO users </a:t>
            </a:r>
            <a:r>
              <a:rPr lang="en-US" dirty="0">
                <a:hlinkClick r:id="rId3"/>
              </a:rPr>
              <a:t>Click Here </a:t>
            </a:r>
            <a:endParaRPr lang="en-US" dirty="0"/>
          </a:p>
          <a:p>
            <a:pPr lvl="1"/>
            <a:endParaRPr lang="en-US" dirty="0"/>
          </a:p>
          <a:p>
            <a:pPr lvl="1"/>
            <a:r>
              <a:rPr lang="en-US" dirty="0"/>
              <a:t>External users (Contractor Staff) * </a:t>
            </a:r>
            <a:r>
              <a:rPr lang="en-US" dirty="0">
                <a:hlinkClick r:id="rId4"/>
              </a:rPr>
              <a:t>Click Here </a:t>
            </a:r>
            <a:endParaRPr lang="en-US" dirty="0"/>
          </a:p>
          <a:p>
            <a:endParaRPr lang="en-US" sz="3600" dirty="0"/>
          </a:p>
          <a:p>
            <a:pPr lvl="1">
              <a:buNone/>
            </a:pPr>
            <a:r>
              <a:rPr lang="en-US" sz="1400" dirty="0"/>
              <a:t>*For external users (contractor staff ) it is recommended to download the videos before hand from the </a:t>
            </a:r>
            <a:r>
              <a:rPr lang="en-US" sz="1400" dirty="0">
                <a:hlinkClick r:id="rId5"/>
              </a:rPr>
              <a:t>process safety day webpage </a:t>
            </a:r>
            <a:r>
              <a:rPr lang="en-US" sz="1400" dirty="0"/>
              <a:t> &amp; use windows media player to play them (double click on this image to know how) </a:t>
            </a:r>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800" dirty="0"/>
          </a:p>
          <a:p>
            <a:pPr>
              <a:buNone/>
            </a:pPr>
            <a:endParaRPr lang="en-US" sz="1200" dirty="0"/>
          </a:p>
        </p:txBody>
      </p:sp>
      <p:graphicFrame>
        <p:nvGraphicFramePr>
          <p:cNvPr id="15365" name="Object 5"/>
          <p:cNvGraphicFramePr>
            <a:graphicFrameLocks noChangeAspect="1"/>
          </p:cNvGraphicFramePr>
          <p:nvPr/>
        </p:nvGraphicFramePr>
        <p:xfrm>
          <a:off x="4267200" y="4800600"/>
          <a:ext cx="914400" cy="771525"/>
        </p:xfrm>
        <a:graphic>
          <a:graphicData uri="http://schemas.openxmlformats.org/presentationml/2006/ole">
            <mc:AlternateContent xmlns:mc="http://schemas.openxmlformats.org/markup-compatibility/2006">
              <mc:Choice xmlns:v="urn:schemas-microsoft-com:vml" Requires="v">
                <p:oleObj name="Packager Shell Object" showAsIcon="1" r:id="rId6" imgW="914400" imgH="771480" progId="Package">
                  <p:embed/>
                </p:oleObj>
              </mc:Choice>
              <mc:Fallback>
                <p:oleObj name="Packager Shell Object" showAsIcon="1" r:id="rId6" imgW="914400" imgH="771480" progId="Package">
                  <p:embed/>
                  <p:pic>
                    <p:nvPicPr>
                      <p:cNvPr id="15365"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67200" y="4800600"/>
                        <a:ext cx="914400" cy="771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457200" y="126712"/>
            <a:ext cx="8229600" cy="584775"/>
          </a:xfrm>
          <a:prstGeom prst="rect">
            <a:avLst/>
          </a:prstGeom>
          <a:noFill/>
        </p:spPr>
        <p:txBody>
          <a:bodyPr wrap="square" rtlCol="0">
            <a:spAutoFit/>
          </a:bodyPr>
          <a:lstStyle/>
          <a:p>
            <a:pPr algn="ctr"/>
            <a:r>
              <a:rPr lang="en-GB" sz="3200" dirty="0">
                <a:solidFill>
                  <a:schemeClr val="bg1"/>
                </a:solidFill>
              </a:rPr>
              <a:t>RISK NORMALISATION – WHAT DOES IT MEAN?</a:t>
            </a:r>
          </a:p>
        </p:txBody>
      </p:sp>
      <p:sp>
        <p:nvSpPr>
          <p:cNvPr id="7" name="Content Placeholder 6"/>
          <p:cNvSpPr>
            <a:spLocks noGrp="1"/>
          </p:cNvSpPr>
          <p:nvPr>
            <p:ph idx="1"/>
          </p:nvPr>
        </p:nvSpPr>
        <p:spPr>
          <a:xfrm>
            <a:off x="228600" y="838200"/>
            <a:ext cx="8915400" cy="5867400"/>
          </a:xfrm>
        </p:spPr>
        <p:txBody>
          <a:bodyPr>
            <a:normAutofit fontScale="40000" lnSpcReduction="20000"/>
          </a:bodyPr>
          <a:lstStyle/>
          <a:p>
            <a:pPr lvl="0">
              <a:buNone/>
            </a:pPr>
            <a:r>
              <a:rPr lang="en-US" sz="6000" dirty="0">
                <a:solidFill>
                  <a:prstClr val="black"/>
                </a:solidFill>
              </a:rPr>
              <a:t>Risk </a:t>
            </a:r>
            <a:r>
              <a:rPr lang="en-US" sz="6000" dirty="0" err="1">
                <a:solidFill>
                  <a:prstClr val="black"/>
                </a:solidFill>
              </a:rPr>
              <a:t>normalisation</a:t>
            </a:r>
            <a:r>
              <a:rPr lang="en-US" sz="6000" dirty="0">
                <a:solidFill>
                  <a:prstClr val="black"/>
                </a:solidFill>
              </a:rPr>
              <a:t>: The gradual process through which risky/dangerous practice or conditions become acceptable over time. For example:</a:t>
            </a:r>
          </a:p>
          <a:p>
            <a:r>
              <a:rPr lang="en-US" sz="5000" dirty="0"/>
              <a:t>Routinely drive close to the vehicle in front</a:t>
            </a:r>
          </a:p>
          <a:p>
            <a:r>
              <a:rPr lang="en-US" sz="5000" dirty="0"/>
              <a:t>Using knives for various tasks where something else may be more appropriate </a:t>
            </a:r>
            <a:endParaRPr lang="en-US" sz="4000" dirty="0">
              <a:solidFill>
                <a:prstClr val="black"/>
              </a:solidFill>
            </a:endParaRPr>
          </a:p>
          <a:p>
            <a:pPr>
              <a:buNone/>
            </a:pPr>
            <a:endParaRPr lang="en-US" sz="4000" dirty="0"/>
          </a:p>
          <a:p>
            <a:pPr>
              <a:buNone/>
            </a:pPr>
            <a:endParaRPr lang="en-US" sz="4000" dirty="0"/>
          </a:p>
          <a:p>
            <a:pPr>
              <a:buNone/>
            </a:pPr>
            <a:r>
              <a:rPr lang="en-US" sz="6000" dirty="0"/>
              <a:t>Risk </a:t>
            </a:r>
            <a:r>
              <a:rPr lang="en-US" sz="6000" dirty="0" err="1"/>
              <a:t>normalisation</a:t>
            </a:r>
            <a:r>
              <a:rPr lang="en-US" sz="6000" dirty="0"/>
              <a:t> in a hazardous environment is very dangerous. For example: </a:t>
            </a:r>
          </a:p>
          <a:p>
            <a:r>
              <a:rPr lang="en-US" sz="5000" dirty="0"/>
              <a:t>A hydrocarbon drips that you see every day</a:t>
            </a:r>
          </a:p>
          <a:p>
            <a:r>
              <a:rPr lang="en-US" sz="5000" dirty="0"/>
              <a:t>Critical integrity related tasks are not performed because nothing happens  </a:t>
            </a:r>
          </a:p>
          <a:p>
            <a:r>
              <a:rPr lang="en-US" sz="5000" dirty="0"/>
              <a:t>Accepting passing valves or defective instruments  </a:t>
            </a:r>
          </a:p>
          <a:p>
            <a:r>
              <a:rPr lang="en-US" sz="5000" dirty="0"/>
              <a:t>Process safety safeguards are routinely bypassed without </a:t>
            </a:r>
            <a:r>
              <a:rPr lang="en-US" sz="5000" dirty="0" err="1"/>
              <a:t>authorisation</a:t>
            </a:r>
            <a:r>
              <a:rPr lang="en-US" sz="5000" dirty="0"/>
              <a:t>  </a:t>
            </a:r>
          </a:p>
          <a:p>
            <a:r>
              <a:rPr lang="en-US" sz="5000" dirty="0"/>
              <a:t>High equipment/piping vibrations   </a:t>
            </a:r>
          </a:p>
          <a:p>
            <a:r>
              <a:rPr lang="en-US" sz="5000" dirty="0"/>
              <a:t>Operations with continuous alarms </a:t>
            </a:r>
          </a:p>
          <a:p>
            <a:r>
              <a:rPr lang="en-US" sz="5000" dirty="0"/>
              <a:t>Using same paperwork of a previous job to complete formalities of Permit to Work.</a:t>
            </a:r>
          </a:p>
          <a:p>
            <a:pPr>
              <a:buNone/>
            </a:pPr>
            <a:r>
              <a:rPr lang="en-US" sz="5000" dirty="0"/>
              <a:t> etc……</a:t>
            </a:r>
          </a:p>
          <a:p>
            <a:endParaRPr lang="en-US" sz="3500" dirty="0"/>
          </a:p>
          <a:p>
            <a:endParaRPr lang="en-US" dirty="0"/>
          </a:p>
          <a:p>
            <a:pPr lvl="0"/>
            <a:endParaRPr lang="en-US" dirty="0">
              <a:solidFill>
                <a:prstClr val="black"/>
              </a:solidFill>
            </a:endParaRPr>
          </a:p>
          <a:p>
            <a:pPr lvl="0">
              <a:buFont typeface="Courier New" pitchFamily="49" charset="0"/>
              <a:buChar char="o"/>
            </a:pPr>
            <a:endParaRPr lang="en-US" dirty="0">
              <a:solidFill>
                <a:prstClr val="black"/>
              </a:solidFill>
            </a:endParaRPr>
          </a:p>
          <a:p>
            <a:pPr>
              <a:buFont typeface="Courier New" pitchFamily="49" charset="0"/>
              <a:buChar char="o"/>
            </a:pPr>
            <a:endParaRPr lang="en-US" dirty="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686800" cy="4525963"/>
          </a:xfrm>
        </p:spPr>
        <p:txBody>
          <a:bodyPr>
            <a:normAutofit fontScale="77500" lnSpcReduction="20000"/>
          </a:bodyPr>
          <a:lstStyle/>
          <a:p>
            <a:pPr>
              <a:buFont typeface="Courier New" pitchFamily="49" charset="0"/>
              <a:buChar char="o"/>
            </a:pPr>
            <a:r>
              <a:rPr lang="en-GB" sz="2600" dirty="0"/>
              <a:t>What risks have you  NORMALISED?</a:t>
            </a:r>
            <a:r>
              <a:rPr lang="en-US" sz="2600" i="1" dirty="0"/>
              <a:t> </a:t>
            </a:r>
            <a:r>
              <a:rPr lang="en-US" sz="2600" dirty="0"/>
              <a:t>Can you think of such examples, whether at work or at home?</a:t>
            </a:r>
          </a:p>
          <a:p>
            <a:pPr>
              <a:buFont typeface="Courier New" pitchFamily="49" charset="0"/>
              <a:buChar char="o"/>
            </a:pPr>
            <a:endParaRPr lang="en-GB" sz="2600" dirty="0"/>
          </a:p>
          <a:p>
            <a:pPr>
              <a:buFont typeface="Courier New" pitchFamily="49" charset="0"/>
              <a:buChar char="o"/>
            </a:pPr>
            <a:r>
              <a:rPr lang="en-US" sz="2600" dirty="0"/>
              <a:t>Would you allow someone you love dearly to take the same risk you routinely take?</a:t>
            </a:r>
          </a:p>
          <a:p>
            <a:pPr>
              <a:buNone/>
            </a:pPr>
            <a:endParaRPr lang="en-US" sz="2600" dirty="0"/>
          </a:p>
          <a:p>
            <a:pPr>
              <a:buFont typeface="Courier New" pitchFamily="49" charset="0"/>
              <a:buChar char="o"/>
            </a:pPr>
            <a:r>
              <a:rPr lang="en-US" sz="2600" dirty="0"/>
              <a:t>What clues are there that you are unable to see hazards in front of you? </a:t>
            </a:r>
            <a:r>
              <a:rPr lang="en-GB" sz="2600" dirty="0"/>
              <a:t>How can we see with fresh eyes again?</a:t>
            </a:r>
            <a:endParaRPr lang="en-US" sz="2600" dirty="0"/>
          </a:p>
          <a:p>
            <a:pPr>
              <a:buFont typeface="Courier New" pitchFamily="49" charset="0"/>
              <a:buChar char="o"/>
            </a:pPr>
            <a:endParaRPr lang="en-US" sz="2600" dirty="0"/>
          </a:p>
          <a:p>
            <a:pPr>
              <a:buFont typeface="Courier New" pitchFamily="49" charset="0"/>
              <a:buChar char="o"/>
            </a:pPr>
            <a:r>
              <a:rPr lang="en-US" sz="2600" dirty="0"/>
              <a:t>If you see risk </a:t>
            </a:r>
            <a:r>
              <a:rPr lang="en-US" sz="2600" dirty="0" err="1"/>
              <a:t>normalisation</a:t>
            </a:r>
            <a:r>
              <a:rPr lang="en-US" sz="2600" dirty="0"/>
              <a:t> by others, would you intervene? What reaction do you expect ? </a:t>
            </a:r>
          </a:p>
          <a:p>
            <a:pPr>
              <a:buFont typeface="Courier New" pitchFamily="49" charset="0"/>
              <a:buChar char="o"/>
            </a:pPr>
            <a:endParaRPr lang="en-US" dirty="0"/>
          </a:p>
          <a:p>
            <a:pPr>
              <a:buNone/>
            </a:pPr>
            <a:r>
              <a:rPr lang="en-US" sz="3100" dirty="0"/>
              <a:t>WHAT WILL YOU NOW DO DIFFERENTLY TO TACKLE RISK NORMALISATION? -  COME UP WITH TWO POINTS AS A TEAM </a:t>
            </a:r>
          </a:p>
          <a:p>
            <a:pPr>
              <a:buFont typeface="Courier New" pitchFamily="49" charset="0"/>
              <a:buChar char="o"/>
            </a:pPr>
            <a:endParaRPr lang="en-US" dirty="0">
              <a:solidFill>
                <a:prstClr val="black"/>
              </a:solidFill>
            </a:endParaRPr>
          </a:p>
          <a:p>
            <a:pPr lvl="0">
              <a:buNone/>
            </a:pPr>
            <a:endParaRPr lang="en-US" dirty="0">
              <a:solidFill>
                <a:prstClr val="black"/>
              </a:solidFill>
            </a:endParaRPr>
          </a:p>
          <a:p>
            <a:pPr lvl="0"/>
            <a:endParaRPr lang="en-US" dirty="0">
              <a:solidFill>
                <a:prstClr val="black"/>
              </a:solidFill>
            </a:endParaRPr>
          </a:p>
        </p:txBody>
      </p:sp>
      <p:sp>
        <p:nvSpPr>
          <p:cNvPr id="4" name="Title 3"/>
          <p:cNvSpPr txBox="1">
            <a:spLocks noGrp="1"/>
          </p:cNvSpPr>
          <p:nvPr>
            <p:ph type="title"/>
          </p:nvPr>
        </p:nvSpPr>
        <p:spPr>
          <a:xfrm>
            <a:off x="457200" y="-228600"/>
            <a:ext cx="8229600" cy="1143000"/>
          </a:xfrm>
          <a:prstGeom prst="rect">
            <a:avLst/>
          </a:prstGeom>
          <a:noFill/>
        </p:spPr>
        <p:txBody>
          <a:bodyPr wrap="square" rtlCol="0">
            <a:spAutoFit/>
          </a:bodyPr>
          <a:lstStyle/>
          <a:p>
            <a:pPr algn="ctr"/>
            <a:r>
              <a:rPr lang="en-GB" sz="3200" dirty="0">
                <a:solidFill>
                  <a:schemeClr val="bg1"/>
                </a:solidFill>
              </a:rPr>
              <a:t>DISCUSSION BREAK  1</a:t>
            </a:r>
          </a:p>
        </p:txBody>
      </p:sp>
      <p:sp>
        <p:nvSpPr>
          <p:cNvPr id="5" name="Rectangle 4"/>
          <p:cNvSpPr/>
          <p:nvPr/>
        </p:nvSpPr>
        <p:spPr>
          <a:xfrm>
            <a:off x="0" y="762000"/>
            <a:ext cx="9144000" cy="1107996"/>
          </a:xfrm>
          <a:prstGeom prst="rect">
            <a:avLst/>
          </a:prstGeom>
        </p:spPr>
        <p:txBody>
          <a:bodyPr wrap="square">
            <a:spAutoFit/>
          </a:bodyPr>
          <a:lstStyle/>
          <a:p>
            <a:pPr>
              <a:defRPr/>
            </a:pPr>
            <a:r>
              <a:rPr lang="en-GB" sz="2400" dirty="0"/>
              <a:t>Split people into four groups and discuss the question(s) on the slide. 10 minutes to discuss and 10 minutes to report back to the entire team</a:t>
            </a:r>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05535269580F4095F8650DC933E825" ma:contentTypeVersion="4" ma:contentTypeDescription="Create a new document." ma:contentTypeScope="" ma:versionID="ce2446dc987092fdfa601df8a86cb917">
  <xsd:schema xmlns:xsd="http://www.w3.org/2001/XMLSchema" xmlns:xs="http://www.w3.org/2001/XMLSchema" xmlns:p="http://schemas.microsoft.com/office/2006/metadata/properties" xmlns:ns1="http://schemas.microsoft.com/sharepoint/v3" xmlns:ns2="9d51eac6-a7d5-47f5-a119-63d146adb134" targetNamespace="http://schemas.microsoft.com/office/2006/metadata/properties" ma:root="true" ma:fieldsID="04124fd72fb23383ffd9ae33b9d6db0f" ns1:_="" ns2:_="">
    <xsd:import namespace="http://schemas.microsoft.com/sharepoint/v3"/>
    <xsd:import namespace="9d51eac6-a7d5-47f5-a119-63d146adb13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D842C5E-D3DD-4F6A-8CB8-851386E0738E}">
  <ds:schemaRefs>
    <ds:schemaRef ds:uri="http://schemas.microsoft.com/sharepoint/v3/contenttype/forms"/>
  </ds:schemaRefs>
</ds:datastoreItem>
</file>

<file path=customXml/itemProps2.xml><?xml version="1.0" encoding="utf-8"?>
<ds:datastoreItem xmlns:ds="http://schemas.openxmlformats.org/officeDocument/2006/customXml" ds:itemID="{C79B1ED5-58DF-4385-A986-F3AF76F0BC80}">
  <ds:schemaRefs>
    <ds:schemaRef ds:uri="http://schemas.microsoft.com/office/2006/documentManagement/types"/>
    <ds:schemaRef ds:uri="http://purl.org/dc/terms/"/>
    <ds:schemaRef ds:uri="http://purl.org/dc/elements/1.1/"/>
    <ds:schemaRef ds:uri="http://schemas.openxmlformats.org/package/2006/metadata/core-properties"/>
    <ds:schemaRef ds:uri="http://www.w3.org/XML/1998/namespace"/>
    <ds:schemaRef ds:uri="http://purl.org/dc/dcmitype/"/>
    <ds:schemaRef ds:uri="9d51eac6-a7d5-47f5-a119-63d146adb134"/>
    <ds:schemaRef ds:uri="http://schemas.microsoft.com/office/2006/metadata/properties"/>
    <ds:schemaRef ds:uri="http://schemas.microsoft.com/sharepoint/v3"/>
    <ds:schemaRef ds:uri="http://schemas.microsoft.com/office/infopath/2007/PartnerControls"/>
  </ds:schemaRefs>
</ds:datastoreItem>
</file>

<file path=customXml/itemProps3.xml><?xml version="1.0" encoding="utf-8"?>
<ds:datastoreItem xmlns:ds="http://schemas.openxmlformats.org/officeDocument/2006/customXml" ds:itemID="{D5633421-3EDF-466D-8817-646601A2D64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PDO Brand</Template>
  <TotalTime>17158</TotalTime>
  <Words>2867</Words>
  <Application>Microsoft Office PowerPoint</Application>
  <PresentationFormat>On-screen Show (4:3)</PresentationFormat>
  <Paragraphs>235</Paragraphs>
  <Slides>13</Slides>
  <Notes>11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3" baseType="lpstr">
      <vt:lpstr>Arial</vt:lpstr>
      <vt:lpstr>Calibri</vt:lpstr>
      <vt:lpstr>Courier New</vt:lpstr>
      <vt:lpstr>Futura</vt:lpstr>
      <vt:lpstr>Futura Bold</vt:lpstr>
      <vt:lpstr>Futura Medium</vt:lpstr>
      <vt:lpstr>Webdings</vt:lpstr>
      <vt:lpstr>Wingdings</vt:lpstr>
      <vt:lpstr>Office Theme</vt:lpstr>
      <vt:lpstr>Packager Shell Object</vt:lpstr>
      <vt:lpstr>PowerPoint Presentation</vt:lpstr>
      <vt:lpstr>PROCESS SAFETY DAY 2017 </vt:lpstr>
      <vt:lpstr>AGENDA </vt:lpstr>
      <vt:lpstr>SAFETY FIRST</vt:lpstr>
      <vt:lpstr>PROCESS SAFETY INCIDENTS ARE STILL HAPPENING</vt:lpstr>
      <vt:lpstr>PROCESS SAFETY DAY JOURNEY</vt:lpstr>
      <vt:lpstr>MDs MESSAGE ON RISK NORMALISATION</vt:lpstr>
      <vt:lpstr>RISK NORMALISATION – WHAT DOES IT MEAN?</vt:lpstr>
      <vt:lpstr>DISCUSSION BREAK  1</vt:lpstr>
      <vt:lpstr>TDs MESSAGE ON DEALING WITH DILEMMAS</vt:lpstr>
      <vt:lpstr>DILEMMAS - EXAMPLES</vt:lpstr>
      <vt:lpstr>DISCUSSION BREAK  2</vt:lpstr>
      <vt:lpstr>PERSONAL COMMITMENT AND FURTHER ACTIONS</vt:lpstr>
    </vt:vector>
  </TitlesOfParts>
  <Company>United Media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Ruchi Shakrani</dc:creator>
  <cp:lastModifiedBy>Hinai, Younis MSE1</cp:lastModifiedBy>
  <cp:revision>1350</cp:revision>
  <dcterms:created xsi:type="dcterms:W3CDTF">2012-10-15T05:32:30Z</dcterms:created>
  <dcterms:modified xsi:type="dcterms:W3CDTF">2022-08-02T10:39:48Z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0x0101007605535269580F4095F8650DC933E825</vt:lpwstr>
  </property>
</Properties>
</file>