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704" r:id="rId2"/>
    <p:sldId id="706" r:id="rId3"/>
    <p:sldId id="722" r:id="rId4"/>
    <p:sldId id="723" r:id="rId5"/>
    <p:sldId id="730" r:id="rId6"/>
    <p:sldId id="707" r:id="rId7"/>
    <p:sldId id="732" r:id="rId8"/>
    <p:sldId id="737" r:id="rId9"/>
    <p:sldId id="711" r:id="rId10"/>
    <p:sldId id="739" r:id="rId11"/>
    <p:sldId id="738" r:id="rId12"/>
    <p:sldId id="716" r:id="rId13"/>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0" autoAdjust="0"/>
    <p:restoredTop sz="90502" autoAdjust="0"/>
  </p:normalViewPr>
  <p:slideViewPr>
    <p:cSldViewPr>
      <p:cViewPr>
        <p:scale>
          <a:sx n="80" d="100"/>
          <a:sy n="80" d="100"/>
        </p:scale>
        <p:origin x="-2514" y="-62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6491"/>
          </a:xfrm>
          <a:prstGeom prst="rect">
            <a:avLst/>
          </a:prstGeom>
        </p:spPr>
        <p:txBody>
          <a:bodyPr vert="horz" lIns="90754" tIns="45377" rIns="90754" bIns="45377" rtlCol="0"/>
          <a:lstStyle>
            <a:lvl1pPr algn="l">
              <a:defRPr sz="1200"/>
            </a:lvl1pPr>
          </a:lstStyle>
          <a:p>
            <a:endParaRPr lang="en-US" dirty="0"/>
          </a:p>
        </p:txBody>
      </p:sp>
      <p:sp>
        <p:nvSpPr>
          <p:cNvPr id="3" name="Date Placeholder 2"/>
          <p:cNvSpPr>
            <a:spLocks noGrp="1"/>
          </p:cNvSpPr>
          <p:nvPr>
            <p:ph type="dt" idx="1"/>
          </p:nvPr>
        </p:nvSpPr>
        <p:spPr>
          <a:xfrm>
            <a:off x="3778506" y="0"/>
            <a:ext cx="2890626" cy="496491"/>
          </a:xfrm>
          <a:prstGeom prst="rect">
            <a:avLst/>
          </a:prstGeom>
        </p:spPr>
        <p:txBody>
          <a:bodyPr vert="horz" lIns="90754" tIns="45377" rIns="90754" bIns="45377" rtlCol="0"/>
          <a:lstStyle>
            <a:lvl1pPr algn="r">
              <a:defRPr sz="1200"/>
            </a:lvl1pPr>
          </a:lstStyle>
          <a:p>
            <a:fld id="{4997D33A-B6F2-4505-B2E2-A0075A4E690A}" type="datetimeFigureOut">
              <a:rPr lang="en-US" smtClean="0"/>
              <a:pPr/>
              <a:t>17/09/2017</a:t>
            </a:fld>
            <a:endParaRPr lang="en-US" dirty="0"/>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0754" tIns="45377" rIns="90754" bIns="45377" rtlCol="0" anchor="ctr"/>
          <a:lstStyle/>
          <a:p>
            <a:endParaRPr lang="en-US" dirty="0"/>
          </a:p>
        </p:txBody>
      </p:sp>
      <p:sp>
        <p:nvSpPr>
          <p:cNvPr id="5" name="Notes Placeholder 4"/>
          <p:cNvSpPr>
            <a:spLocks noGrp="1"/>
          </p:cNvSpPr>
          <p:nvPr>
            <p:ph type="body" sz="quarter" idx="3"/>
          </p:nvPr>
        </p:nvSpPr>
        <p:spPr>
          <a:xfrm>
            <a:off x="667068" y="4716661"/>
            <a:ext cx="5336540" cy="4468416"/>
          </a:xfrm>
          <a:prstGeom prst="rect">
            <a:avLst/>
          </a:prstGeom>
        </p:spPr>
        <p:txBody>
          <a:bodyPr vert="horz" lIns="90754" tIns="45377" rIns="90754" bIns="453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8"/>
            <a:ext cx="2890626" cy="496491"/>
          </a:xfrm>
          <a:prstGeom prst="rect">
            <a:avLst/>
          </a:prstGeom>
        </p:spPr>
        <p:txBody>
          <a:bodyPr vert="horz" lIns="90754" tIns="45377" rIns="90754" bIns="453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506" y="9431598"/>
            <a:ext cx="2890626" cy="496491"/>
          </a:xfrm>
          <a:prstGeom prst="rect">
            <a:avLst/>
          </a:prstGeom>
        </p:spPr>
        <p:txBody>
          <a:bodyPr vert="horz" lIns="90754" tIns="45377" rIns="90754" bIns="45377" rtlCol="0" anchor="b"/>
          <a:lstStyle>
            <a:lvl1pPr algn="r">
              <a:defRPr sz="1200"/>
            </a:lvl1pPr>
          </a:lstStyle>
          <a:p>
            <a:fld id="{6FE96B86-C9C6-4410-88A8-FB28EB7C31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912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17/09/2017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3B25-ED44-4E24-BBDF-D848EB8E4F0E}" type="datetimeFigureOut">
              <a:rPr lang="en-US" smtClean="0"/>
              <a:pPr/>
              <a:t>17/09/2017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dirty="0"/>
          </a:p>
        </p:txBody>
      </p:sp>
      <p:pic>
        <p:nvPicPr>
          <p:cNvPr id="2051" name="Picture 3" descr="C:\Ruchi\Ruchi\PDO\2012\Corporate Identity\PDO ppt 2.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pdointernet/hseforcontractors/Safety%20Day%202017/Video/170912_PDO_Process%20Safety_MD_2.mp4" TargetMode="External"/><Relationship Id="rId2" Type="http://schemas.openxmlformats.org/officeDocument/2006/relationships/hyperlink" Target="http://pdotube.pdo.shell.om/pdotube/?v=87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dointernet/hseforcontractors/Safety%20Day%202017/Video/170912_PDO_Process%20Safety_TD.mp4" TargetMode="External"/><Relationship Id="rId2" Type="http://schemas.openxmlformats.org/officeDocument/2006/relationships/hyperlink" Target="http://pdotube.pdo.shell.om/pdotube/?v=8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cover.jpg"/>
          <p:cNvPicPr>
            <a:picLocks noChangeAspect="1"/>
          </p:cNvPicPr>
          <p:nvPr/>
        </p:nvPicPr>
        <p:blipFill>
          <a:blip r:embed="rId2" cstate="print"/>
          <a:stretch>
            <a:fillRect/>
          </a:stretch>
        </p:blipFill>
        <p:spPr>
          <a:xfrm>
            <a:off x="-5407" y="4050"/>
            <a:ext cx="9149407" cy="6853950"/>
          </a:xfrm>
          <a:prstGeom prst="rect">
            <a:avLst/>
          </a:prstGeom>
        </p:spPr>
      </p:pic>
      <p:sp>
        <p:nvSpPr>
          <p:cNvPr id="4" name="Title 3"/>
          <p:cNvSpPr>
            <a:spLocks noGrp="1"/>
          </p:cNvSpPr>
          <p:nvPr>
            <p:ph type="ctrTitle"/>
          </p:nvPr>
        </p:nvSpPr>
        <p:spPr>
          <a:xfrm>
            <a:off x="685800" y="533400"/>
            <a:ext cx="7772400" cy="1143000"/>
          </a:xfrm>
        </p:spPr>
        <p:txBody>
          <a:bodyPr>
            <a:normAutofit/>
          </a:bodyPr>
          <a:lstStyle/>
          <a:p>
            <a:pPr rtl="1"/>
            <a:r>
              <a:rPr lang="ar-OM" b="1" i="0" u="none" baseline="0">
                <a:solidFill>
                  <a:schemeClr val="bg1"/>
                </a:solidFill>
                <a:effectLst>
                  <a:outerShdw blurRad="38100" dist="38100" dir="2700000" algn="tl">
                    <a:srgbClr val="000000">
                      <a:alpha val="43137"/>
                    </a:srgbClr>
                  </a:outerShdw>
                </a:effectLst>
                <a:cs typeface="Times New Roman" pitchFamily="18" charset="0"/>
              </a:rPr>
              <a:t>يوم سلامة العمليات - 2017 </a:t>
            </a:r>
            <a:endParaRPr lang="ar-OM" sz="3000" b="1" i="1" dirty="0">
              <a:solidFill>
                <a:schemeClr val="bg1"/>
              </a:solidFill>
              <a:effectLst>
                <a:outerShdw blurRad="38100" dist="38100" dir="2700000" algn="tl">
                  <a:srgbClr val="000000">
                    <a:alpha val="43137"/>
                  </a:srgbClr>
                </a:outerShdw>
              </a:effectLst>
              <a:cs typeface="Times New Roman" pitchFamily="18" charset="0"/>
            </a:endParaRPr>
          </a:p>
        </p:txBody>
      </p:sp>
      <p:sp>
        <p:nvSpPr>
          <p:cNvPr id="7" name="Title 1"/>
          <p:cNvSpPr txBox="1">
            <a:spLocks/>
          </p:cNvSpPr>
          <p:nvPr/>
        </p:nvSpPr>
        <p:spPr>
          <a:xfrm>
            <a:off x="0" y="3124200"/>
            <a:ext cx="9144000" cy="419156"/>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OM" sz="4000" b="0" i="0" u="none" baseline="0">
                <a:solidFill>
                  <a:schemeClr val="bg1"/>
                </a:solidFill>
                <a:ea typeface="+mj-ea"/>
                <a:cs typeface="+mj-cs"/>
              </a:rPr>
              <a:t>استئناس المخاطر والمعضلات</a:t>
            </a:r>
            <a:endParaRPr kumimoji="0" lang="ar-OM" sz="4000" b="0" i="0" u="none" strike="noStrike" kern="1200" cap="none" spc="0" normalizeH="0" baseline="0" noProof="0" dirty="0">
              <a:ln>
                <a:noFill/>
              </a:ln>
              <a:solidFill>
                <a:schemeClr val="bg1"/>
              </a:solidFill>
              <a:effectLst/>
              <a:uLnTx/>
              <a:uFillTx/>
              <a:latin typeface="+mn-lt"/>
              <a:ea typeface="+mj-ea"/>
              <a:cs typeface="+mj-cs"/>
            </a:endParaRPr>
          </a:p>
        </p:txBody>
      </p:sp>
      <p:pic>
        <p:nvPicPr>
          <p:cNvPr id="1026" name="Picture 2" descr="cid:image001.png@01CBF453.2C7FB160"/>
          <p:cNvPicPr>
            <a:picLocks noChangeAspect="1" noChangeArrowheads="1"/>
          </p:cNvPicPr>
          <p:nvPr/>
        </p:nvPicPr>
        <p:blipFill>
          <a:blip r:embed="rId3" cstate="print"/>
          <a:srcRect/>
          <a:stretch>
            <a:fillRect/>
          </a:stretch>
        </p:blipFill>
        <p:spPr bwMode="auto">
          <a:xfrm>
            <a:off x="609600" y="6048375"/>
            <a:ext cx="1895475" cy="809625"/>
          </a:xfrm>
          <a:prstGeom prst="rect">
            <a:avLst/>
          </a:prstGeom>
          <a:noFill/>
          <a:ln w="9525">
            <a:noFill/>
            <a:miter lim="800000"/>
            <a:headEnd/>
            <a:tailEnd/>
          </a:ln>
        </p:spPr>
      </p:pic>
      <p:sp>
        <p:nvSpPr>
          <p:cNvPr id="9" name="Subtitle 8"/>
          <p:cNvSpPr>
            <a:spLocks noGrp="1"/>
          </p:cNvSpPr>
          <p:nvPr>
            <p:ph type="subTitle" idx="1"/>
          </p:nvPr>
        </p:nvSpPr>
        <p:spPr>
          <a:xfrm>
            <a:off x="0" y="4572000"/>
            <a:ext cx="9144000" cy="1066800"/>
          </a:xfrm>
        </p:spPr>
        <p:txBody>
          <a:bodyPr/>
          <a:lstStyle/>
          <a:p>
            <a:endParaRPr lang="ar-OM" sz="2800" b="1" dirty="0" smtClean="0">
              <a:solidFill>
                <a:schemeClr val="tx1"/>
              </a:solidFill>
              <a:effectLst>
                <a:outerShdw blurRad="38100" dist="38100" dir="2700000" algn="tl">
                  <a:srgbClr val="000000">
                    <a:alpha val="43137"/>
                  </a:srgbClr>
                </a:outerShdw>
              </a:effectLst>
              <a:cs typeface="Times New Roman" pitchFamily="18" charset="0"/>
            </a:endParaRPr>
          </a:p>
          <a:p>
            <a:pPr rtl="1"/>
            <a:r>
              <a:rPr lang="ar-OM" sz="2800" b="1" i="0" u="none" baseline="0">
                <a:solidFill>
                  <a:schemeClr val="tx1"/>
                </a:solidFill>
                <a:effectLst>
                  <a:outerShdw blurRad="38100" dist="38100" dir="2700000" algn="tl">
                    <a:srgbClr val="000000">
                      <a:alpha val="43137"/>
                    </a:srgbClr>
                  </a:outerShdw>
                </a:effectLst>
                <a:cs typeface="Times New Roman" pitchFamily="18" charset="0"/>
              </a:rPr>
              <a:t>حلقة تعليمية توعوية لرؤساء الفرق والمشرفين</a:t>
            </a:r>
            <a:endParaRPr lang="ar-OM" sz="2800" dirty="0" smtClean="0">
              <a:solidFill>
                <a:schemeClr val="tx1"/>
              </a:solidFill>
            </a:endParaRPr>
          </a:p>
          <a:p>
            <a:endParaRPr lang="ar-OM"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rtl="1"/>
            <a:r>
              <a:rPr lang="ar-OM" sz="3200" b="0" i="0" u="none" baseline="0">
                <a:solidFill>
                  <a:schemeClr val="bg1"/>
                </a:solidFill>
              </a:rPr>
              <a:t>المعضلات - أمثلة</a:t>
            </a:r>
            <a:endParaRPr lang="ar-OM" sz="3200" dirty="0">
              <a:solidFill>
                <a:schemeClr val="bg1"/>
              </a:solidFill>
            </a:endParaRPr>
          </a:p>
        </p:txBody>
      </p:sp>
      <p:sp>
        <p:nvSpPr>
          <p:cNvPr id="3" name="Content Placeholder 2"/>
          <p:cNvSpPr>
            <a:spLocks noGrp="1"/>
          </p:cNvSpPr>
          <p:nvPr>
            <p:ph idx="1"/>
          </p:nvPr>
        </p:nvSpPr>
        <p:spPr>
          <a:xfrm>
            <a:off x="457200" y="838200"/>
            <a:ext cx="8534400" cy="6019800"/>
          </a:xfrm>
        </p:spPr>
        <p:txBody>
          <a:bodyPr>
            <a:normAutofit/>
          </a:bodyPr>
          <a:lstStyle/>
          <a:p>
            <a:pPr algn="r" rtl="1">
              <a:buNone/>
            </a:pPr>
            <a:r>
              <a:rPr lang="ar-OM" sz="2400" b="0" i="0" u="none" baseline="0" dirty="0"/>
              <a:t>المعضلة هي أن تقع في حيرة من موقف معين؛ حيث عليك أن تختار بين أمرين أحلاهما مر! جميعنا يواجه خيارات صعبة. على سبيل المثال:</a:t>
            </a:r>
            <a:endParaRPr lang="ar-OM" sz="1800" dirty="0" smtClean="0"/>
          </a:p>
          <a:p>
            <a:pPr algn="r" rtl="1"/>
            <a:r>
              <a:rPr lang="ar-OM" sz="2000" b="0" i="0" u="none" baseline="0" dirty="0"/>
              <a:t>تلاحظ أمراً تشعر أنه غير مناسب أو غير آمن، كأن تلاحظ درجة غير آمنة من درجات السلم، أو كاشف دخان مغطى، أو ضوضاء صادرة من معدة معينة، وتود الإبلاغ عن المشكلة لكن قد تشعر أن الأمر لا يستحق ذلك، </a:t>
            </a:r>
            <a:r>
              <a:rPr lang="ar-OM" sz="2000" b="0" i="0" u="none" baseline="0" dirty="0" smtClean="0"/>
              <a:t>وقد تقول ربما سبقك</a:t>
            </a:r>
            <a:r>
              <a:rPr lang="ar-OM" sz="2000" b="0" i="0" u="none" dirty="0" smtClean="0"/>
              <a:t> آخرون بالتبليغ عنه</a:t>
            </a:r>
            <a:r>
              <a:rPr lang="ar-OM" sz="2000" b="0" i="0" u="none" baseline="0" dirty="0" smtClean="0"/>
              <a:t>!</a:t>
            </a:r>
            <a:endParaRPr lang="ar-OM" sz="2000" b="0" i="0" u="none" baseline="0" dirty="0"/>
          </a:p>
          <a:p>
            <a:endParaRPr lang="ar-OM" sz="2000" dirty="0" smtClean="0"/>
          </a:p>
          <a:p>
            <a:pPr algn="r" rtl="1"/>
            <a:r>
              <a:rPr lang="ar-OM" sz="2000" b="0" i="0" u="none" baseline="0" dirty="0"/>
              <a:t>شارف العام على الانتهاء وحان وقت تقييم </a:t>
            </a:r>
            <a:r>
              <a:rPr lang="ar-OM" sz="2000" b="0" i="0" u="none" baseline="0" dirty="0" smtClean="0"/>
              <a:t>الأداء؛ </a:t>
            </a:r>
            <a:r>
              <a:rPr lang="ar-OM" sz="2000" b="0" i="0" u="none" baseline="0" dirty="0"/>
              <a:t>فأوكلت إليك مهمة لا تتوفر لديك الموارد اللازمة لتنفيذها. ولا يمكنك إتمام العمل إلا بالتغاضي عن بعض الفحوصات المتعلقة بالسلامة أو الجودة. </a:t>
            </a:r>
          </a:p>
          <a:p>
            <a:pPr algn="r" rtl="1">
              <a:buNone/>
            </a:pPr>
            <a:endParaRPr lang="ar-OM" sz="2000" dirty="0" smtClean="0"/>
          </a:p>
          <a:p>
            <a:pPr algn="r" rtl="1"/>
            <a:r>
              <a:rPr lang="ar-OM" sz="2000" b="0" i="0" u="none" baseline="0" dirty="0"/>
              <a:t>زميل من شركة متعاقدة قيل له إن جهاز الضغط الذي سيعمل عليه قد فُصل </a:t>
            </a:r>
            <a:r>
              <a:rPr lang="ar-OM" sz="2000" b="0" i="0" u="none" baseline="0" dirty="0" smtClean="0"/>
              <a:t>وفُرِّغ </a:t>
            </a:r>
            <a:r>
              <a:rPr lang="ar-OM" sz="2000" b="0" i="0" u="none" baseline="0" dirty="0"/>
              <a:t>من الضغط، لكن تصريح العمل لا </a:t>
            </a:r>
            <a:r>
              <a:rPr lang="ar-OM" sz="2000" b="0" i="0" u="none" baseline="0" dirty="0" smtClean="0"/>
              <a:t>يضم استمارة الفصل </a:t>
            </a:r>
            <a:r>
              <a:rPr lang="ar-OM" sz="2000" b="0" i="0" u="none" baseline="0" dirty="0"/>
              <a:t>الميكانيكي. فأكّد له موظف التشغيل أن كل شيء على ما يرام، وأنّ العمل طارئ. ما الذي يتعيّن على ذلك الموظف فعله؟</a:t>
            </a:r>
          </a:p>
          <a:p>
            <a:endParaRPr lang="ar-OM" sz="1800" dirty="0" smtClean="0"/>
          </a:p>
          <a:p>
            <a:pPr algn="r" rtl="1">
              <a:buFont typeface="Courier New" pitchFamily="49" charset="0"/>
              <a:buChar char="o"/>
            </a:pPr>
            <a:endParaRPr lang="ar-OM"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a:bodyPr>
          <a:lstStyle/>
          <a:p>
            <a:pPr algn="r" rtl="1">
              <a:buFont typeface="Courier New" pitchFamily="49" charset="0"/>
              <a:buChar char="o"/>
            </a:pPr>
            <a:endParaRPr lang="ar-OM" dirty="0" smtClean="0">
              <a:solidFill>
                <a:prstClr val="black"/>
              </a:solidFill>
            </a:endParaRPr>
          </a:p>
          <a:p>
            <a:pPr lvl="0" algn="r" rtl="1">
              <a:buNone/>
            </a:pPr>
            <a:endParaRPr lang="ar-OM" dirty="0" smtClean="0">
              <a:solidFill>
                <a:prstClr val="black"/>
              </a:solidFill>
            </a:endParaRPr>
          </a:p>
          <a:p>
            <a:pPr lvl="0" algn="r" rtl="1"/>
            <a:endParaRPr lang="ar-OM" dirty="0" smtClean="0">
              <a:solidFill>
                <a:prstClr val="black"/>
              </a:solidFill>
            </a:endParaRPr>
          </a:p>
        </p:txBody>
      </p:sp>
      <p:sp>
        <p:nvSpPr>
          <p:cNvPr id="4" name="Title 3"/>
          <p:cNvSpPr txBox="1">
            <a:spLocks noGrp="1"/>
          </p:cNvSpPr>
          <p:nvPr>
            <p:ph type="title"/>
          </p:nvPr>
        </p:nvSpPr>
        <p:spPr>
          <a:xfrm>
            <a:off x="457200" y="50512"/>
            <a:ext cx="8229600" cy="584775"/>
          </a:xfrm>
          <a:prstGeom prst="rect">
            <a:avLst/>
          </a:prstGeom>
          <a:noFill/>
        </p:spPr>
        <p:txBody>
          <a:bodyPr wrap="square" rtlCol="0">
            <a:spAutoFit/>
          </a:bodyPr>
          <a:lstStyle/>
          <a:p>
            <a:pPr algn="ctr" rtl="1"/>
            <a:r>
              <a:rPr lang="ar-OM" sz="3200" b="0" i="0" u="none" baseline="0">
                <a:solidFill>
                  <a:schemeClr val="bg1"/>
                </a:solidFill>
              </a:rPr>
              <a:t>استراحة نقاشية 2</a:t>
            </a:r>
            <a:endParaRPr lang="ar-OM" sz="3200" dirty="0">
              <a:solidFill>
                <a:schemeClr val="bg1"/>
              </a:solidFill>
            </a:endParaRPr>
          </a:p>
        </p:txBody>
      </p:sp>
      <p:sp>
        <p:nvSpPr>
          <p:cNvPr id="5" name="Rectangle 4"/>
          <p:cNvSpPr/>
          <p:nvPr/>
        </p:nvSpPr>
        <p:spPr>
          <a:xfrm>
            <a:off x="381000" y="762000"/>
            <a:ext cx="8534400" cy="6555641"/>
          </a:xfrm>
          <a:prstGeom prst="rect">
            <a:avLst/>
          </a:prstGeom>
        </p:spPr>
        <p:txBody>
          <a:bodyPr wrap="square">
            <a:spAutoFit/>
          </a:bodyPr>
          <a:lstStyle/>
          <a:p>
            <a:pPr algn="r" rtl="1">
              <a:defRPr/>
            </a:pPr>
            <a:r>
              <a:rPr lang="ar-OM" sz="2400" b="0" i="0" u="none" baseline="0" dirty="0"/>
              <a:t>لطفاً: نرجو تشكيل 4 فرق ومناقشة الأسئلة الواردة في </a:t>
            </a:r>
            <a:r>
              <a:rPr lang="ar-OM" sz="2400" b="0" i="0" u="none" baseline="0" dirty="0" smtClean="0"/>
              <a:t>العرض (10 </a:t>
            </a:r>
            <a:r>
              <a:rPr lang="ar-OM" sz="2400" b="0" i="0" u="none" baseline="0" dirty="0"/>
              <a:t>دقائق للنقاش، </a:t>
            </a:r>
            <a:r>
              <a:rPr lang="ar-OM" sz="2400" b="0" i="0" u="none" baseline="0" dirty="0" smtClean="0"/>
              <a:t>و10 </a:t>
            </a:r>
            <a:r>
              <a:rPr lang="ar-OM" sz="2400" b="0" i="0" u="none" baseline="0" dirty="0"/>
              <a:t>دقائق للعودة إلى كامل </a:t>
            </a:r>
            <a:r>
              <a:rPr lang="ar-OM" sz="2400" b="0" i="0" u="none" baseline="0" dirty="0" smtClean="0"/>
              <a:t>الفريق)</a:t>
            </a:r>
            <a:endParaRPr lang="ar-OM" sz="2400" dirty="0" smtClean="0"/>
          </a:p>
          <a:p>
            <a:endParaRPr lang="ar-OM" dirty="0" smtClean="0"/>
          </a:p>
          <a:p>
            <a:pPr marL="285750" indent="-285750" algn="r" rtl="1">
              <a:spcBef>
                <a:spcPts val="600"/>
              </a:spcBef>
              <a:spcAft>
                <a:spcPts val="600"/>
              </a:spcAft>
              <a:buSzPct val="100000"/>
              <a:buFont typeface="Arial" panose="020B0604020202020204" pitchFamily="34" charset="0"/>
              <a:buChar char="•"/>
            </a:pPr>
            <a:r>
              <a:rPr lang="ar-OM" b="0" i="0" u="none" baseline="0" dirty="0"/>
              <a:t>ما المعضلات التي تواجهك عادة؟</a:t>
            </a:r>
          </a:p>
          <a:p>
            <a:pPr marL="285750" indent="-285750" algn="r" rtl="1">
              <a:spcBef>
                <a:spcPts val="600"/>
              </a:spcBef>
              <a:spcAft>
                <a:spcPts val="600"/>
              </a:spcAft>
              <a:buSzPct val="100000"/>
              <a:buFont typeface="Arial" panose="020B0604020202020204" pitchFamily="34" charset="0"/>
              <a:buChar char="•"/>
            </a:pPr>
            <a:r>
              <a:rPr lang="ar-OM" b="0" i="0" u="none" baseline="0" dirty="0"/>
              <a:t>إذا واجهتك معضلة، كيف ستتعامل معها</a:t>
            </a:r>
            <a:r>
              <a:rPr lang="ar-OM" b="0" i="0" u="none" baseline="0" dirty="0" smtClean="0"/>
              <a:t>؟ هل </a:t>
            </a:r>
            <a:r>
              <a:rPr lang="ar-OM" b="0" i="0" u="none" baseline="0" dirty="0"/>
              <a:t>تلتزم دائماً بتوخي الأمر </a:t>
            </a:r>
            <a:r>
              <a:rPr lang="ar-OM" b="0" i="0" u="none" baseline="0" dirty="0" smtClean="0"/>
              <a:t>السليم حتى </a:t>
            </a:r>
            <a:r>
              <a:rPr lang="ar-OM" b="0" i="0" u="none" baseline="0" dirty="0"/>
              <a:t>إن تطلب الأمر تكلف بعض العناء؟</a:t>
            </a:r>
            <a:endParaRPr lang="ar-OM" dirty="0" smtClean="0"/>
          </a:p>
          <a:p>
            <a:pPr marL="285750" indent="-285750" algn="r" rtl="1">
              <a:spcBef>
                <a:spcPts val="600"/>
              </a:spcBef>
              <a:spcAft>
                <a:spcPts val="600"/>
              </a:spcAft>
              <a:buSzPct val="100000"/>
              <a:buFont typeface="Arial" panose="020B0604020202020204" pitchFamily="34" charset="0"/>
              <a:buChar char="•"/>
            </a:pPr>
            <a:r>
              <a:rPr lang="ar-OM" b="0" i="0" u="none" baseline="0" dirty="0" smtClean="0"/>
              <a:t>كيف تستطيع </a:t>
            </a:r>
            <a:r>
              <a:rPr lang="ar-OM" b="0" i="0" u="none" baseline="0" dirty="0"/>
              <a:t>تشجيع  المزيد من الموظفين </a:t>
            </a:r>
            <a:r>
              <a:rPr lang="ar-OM" b="0" i="0" u="none" baseline="0" dirty="0" smtClean="0"/>
              <a:t>على الحديث </a:t>
            </a:r>
            <a:r>
              <a:rPr lang="ar-OM" b="0" i="0" u="none" baseline="0" dirty="0"/>
              <a:t>مع زملائهم عن المعضلات التي يواجهونها؟</a:t>
            </a:r>
            <a:endParaRPr lang="ar-OM" dirty="0" smtClean="0">
              <a:solidFill>
                <a:schemeClr val="dk1"/>
              </a:solidFill>
            </a:endParaRPr>
          </a:p>
          <a:p>
            <a:pPr marL="285750" indent="-285750" algn="r" rtl="1">
              <a:spcBef>
                <a:spcPts val="600"/>
              </a:spcBef>
              <a:spcAft>
                <a:spcPts val="600"/>
              </a:spcAft>
              <a:buSzPct val="100000"/>
              <a:buFont typeface="Arial" panose="020B0604020202020204" pitchFamily="34" charset="0"/>
              <a:buChar char="•"/>
            </a:pPr>
            <a:r>
              <a:rPr lang="ar-OM" b="0" i="0" u="none" baseline="0" dirty="0">
                <a:solidFill>
                  <a:schemeClr val="dk1"/>
                </a:solidFill>
              </a:rPr>
              <a:t>هل تشعر أنه بإمكانك الإدلاء برأيك / طلب المساعدة؟ هل تشعر بوجود من يدعمك ويبادلك المشاعر سواء من </a:t>
            </a:r>
            <a:r>
              <a:rPr lang="ar-OM" b="0" i="0" u="none" baseline="0" dirty="0" smtClean="0">
                <a:solidFill>
                  <a:schemeClr val="dk1"/>
                </a:solidFill>
              </a:rPr>
              <a:t>جهة </a:t>
            </a:r>
            <a:r>
              <a:rPr lang="ar-OM" b="0" i="0" u="none" baseline="0" dirty="0">
                <a:solidFill>
                  <a:schemeClr val="dk1"/>
                </a:solidFill>
              </a:rPr>
              <a:t>مديرك أو باقي زملائك عندما تجد نفسك ملزماً باتخاذ قرار صعب وتحتاج للمساعدة؟</a:t>
            </a:r>
            <a:endParaRPr lang="ar-OM" dirty="0" smtClean="0">
              <a:solidFill>
                <a:schemeClr val="dk1"/>
              </a:solidFill>
            </a:endParaRPr>
          </a:p>
          <a:p>
            <a:pPr marL="285750" indent="-285750" algn="r" rtl="1">
              <a:spcBef>
                <a:spcPts val="600"/>
              </a:spcBef>
              <a:spcAft>
                <a:spcPts val="600"/>
              </a:spcAft>
              <a:buSzPct val="100000"/>
              <a:buFont typeface="Arial" panose="020B0604020202020204" pitchFamily="34" charset="0"/>
              <a:buChar char="•"/>
            </a:pPr>
            <a:r>
              <a:rPr lang="ar-OM" b="0" i="0" u="none" baseline="0" dirty="0">
                <a:solidFill>
                  <a:schemeClr val="dk1"/>
                </a:solidFill>
              </a:rPr>
              <a:t>هل أنت نفسك ممن يمكن </a:t>
            </a:r>
            <a:r>
              <a:rPr lang="ar-OM" b="0" i="0" u="none" baseline="0" dirty="0" smtClean="0">
                <a:solidFill>
                  <a:schemeClr val="dk1"/>
                </a:solidFill>
              </a:rPr>
              <a:t>الوصول </a:t>
            </a:r>
            <a:r>
              <a:rPr lang="ar-OM" b="0" i="0" u="none" baseline="0" dirty="0">
                <a:solidFill>
                  <a:schemeClr val="dk1"/>
                </a:solidFill>
              </a:rPr>
              <a:t>إليهم </a:t>
            </a:r>
            <a:r>
              <a:rPr lang="ar-OM" b="0" i="0" u="none" baseline="0" dirty="0" smtClean="0">
                <a:solidFill>
                  <a:schemeClr val="dk1"/>
                </a:solidFill>
              </a:rPr>
              <a:t>وينصتون للآخرين؟</a:t>
            </a:r>
            <a:endParaRPr lang="ar-OM" b="0" i="0" u="none" baseline="0" dirty="0">
              <a:solidFill>
                <a:schemeClr val="dk1"/>
              </a:solidFill>
            </a:endParaRPr>
          </a:p>
          <a:p>
            <a:pPr marL="285750" indent="-285750" algn="r" rtl="1">
              <a:spcBef>
                <a:spcPts val="600"/>
              </a:spcBef>
              <a:spcAft>
                <a:spcPts val="600"/>
              </a:spcAft>
              <a:buSzPct val="100000"/>
              <a:buFont typeface="Arial" panose="020B0604020202020204" pitchFamily="34" charset="0"/>
              <a:buChar char="•"/>
            </a:pPr>
            <a:endParaRPr lang="ar-OM" dirty="0" smtClean="0">
              <a:solidFill>
                <a:schemeClr val="dk1"/>
              </a:solidFill>
            </a:endParaRPr>
          </a:p>
          <a:p>
            <a:pPr marL="285750" indent="-285750" algn="just" rtl="1">
              <a:spcBef>
                <a:spcPts val="600"/>
              </a:spcBef>
              <a:spcAft>
                <a:spcPts val="600"/>
              </a:spcAft>
              <a:buSzPct val="100000"/>
            </a:pPr>
            <a:r>
              <a:rPr lang="ar-OM" sz="2400" b="1" i="0" u="none" baseline="0" dirty="0"/>
              <a:t>ما التغيير الذي ستشرع فيه اعتباراً من هذه اللحظة حتى تقلع عن أمر خطر اعتدت عليه؟ على كل فريق اقتراح فكرتين </a:t>
            </a:r>
          </a:p>
          <a:p>
            <a:pPr marL="285750" indent="-285750" algn="r" rtl="1">
              <a:spcBef>
                <a:spcPts val="600"/>
              </a:spcBef>
              <a:spcAft>
                <a:spcPts val="600"/>
              </a:spcAft>
              <a:buSzPct val="100000"/>
              <a:buFont typeface="Arial" panose="020B0604020202020204" pitchFamily="34" charset="0"/>
              <a:buChar char="•"/>
            </a:pPr>
            <a:endParaRPr lang="ar-OM" dirty="0" smtClean="0">
              <a:solidFill>
                <a:schemeClr val="dk1"/>
              </a:solidFill>
            </a:endParaRPr>
          </a:p>
          <a:p>
            <a:pPr marL="285750" indent="-285750" algn="r" rtl="1">
              <a:spcBef>
                <a:spcPts val="600"/>
              </a:spcBef>
              <a:spcAft>
                <a:spcPts val="600"/>
              </a:spcAft>
              <a:buSzPct val="100000"/>
            </a:pPr>
            <a:endParaRPr lang="ar-OM" dirty="0" smtClean="0">
              <a:solidFill>
                <a:schemeClr val="dk1"/>
              </a:solidFill>
            </a:endParaRPr>
          </a:p>
          <a:p>
            <a:endParaRPr lang="ar-OM" i="1" dirty="0" smtClean="0"/>
          </a:p>
          <a:p>
            <a:endParaRPr lang="ar-OM"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334962"/>
          </a:xfrm>
        </p:spPr>
        <p:txBody>
          <a:bodyPr>
            <a:noAutofit/>
          </a:bodyPr>
          <a:lstStyle/>
          <a:p>
            <a:pPr rtl="1"/>
            <a:r>
              <a:rPr lang="ar-OM" sz="3200" b="0" i="0" u="none" baseline="0">
                <a:solidFill>
                  <a:schemeClr val="bg1"/>
                </a:solidFill>
              </a:rPr>
              <a:t>الالتزام الشخصي والإجراءات الإضافية</a:t>
            </a:r>
            <a:endParaRPr lang="ar-OM" sz="3200" dirty="0">
              <a:solidFill>
                <a:schemeClr val="bg1"/>
              </a:solidFill>
            </a:endParaRPr>
          </a:p>
        </p:txBody>
      </p:sp>
      <p:sp>
        <p:nvSpPr>
          <p:cNvPr id="3" name="Content Placeholder 2"/>
          <p:cNvSpPr>
            <a:spLocks noGrp="1"/>
          </p:cNvSpPr>
          <p:nvPr>
            <p:ph idx="1"/>
          </p:nvPr>
        </p:nvSpPr>
        <p:spPr>
          <a:xfrm>
            <a:off x="381000" y="990601"/>
            <a:ext cx="8229600" cy="1219200"/>
          </a:xfrm>
        </p:spPr>
        <p:txBody>
          <a:bodyPr>
            <a:noAutofit/>
          </a:bodyPr>
          <a:lstStyle/>
          <a:p>
            <a:pPr algn="r" rtl="1"/>
            <a:r>
              <a:rPr lang="ar-OM" sz="2400" b="0" i="0" u="none" baseline="0" dirty="0"/>
              <a:t>يرجى من كل فريق توثيق التزاماته إلكترونياً</a:t>
            </a:r>
          </a:p>
          <a:p>
            <a:endParaRPr lang="ar-OM" sz="2400" dirty="0" smtClean="0"/>
          </a:p>
          <a:p>
            <a:pPr algn="r" rtl="1"/>
            <a:r>
              <a:rPr lang="ar-OM" sz="2400" b="0" i="0" u="none" baseline="0" dirty="0"/>
              <a:t>يرجى منك توثيق حضورك هذه الحلقة</a:t>
            </a:r>
          </a:p>
          <a:p>
            <a:pPr algn="r" rtl="1">
              <a:buNone/>
            </a:pPr>
            <a:endParaRPr lang="ar-OM" sz="2400" dirty="0" smtClean="0"/>
          </a:p>
          <a:p>
            <a:pPr algn="r" rtl="1"/>
            <a:r>
              <a:rPr lang="ar-OM" sz="2400" b="0" i="0" u="none" baseline="0" dirty="0"/>
              <a:t>يرجى رفع صور </a:t>
            </a:r>
            <a:r>
              <a:rPr lang="ar-OM" sz="2400" b="0" i="0" u="none" baseline="0" dirty="0" smtClean="0"/>
              <a:t>مشاركة فريقك في تنفيذ هذه الفعالية في </a:t>
            </a:r>
            <a:r>
              <a:rPr lang="ar-OM" sz="2400" b="0" i="0" u="none" baseline="0" dirty="0"/>
              <a:t>الموقع الإلكتروني ليوم سلامة العمليات</a:t>
            </a:r>
            <a:endParaRPr lang="ar-OM" sz="2400" dirty="0" smtClean="0"/>
          </a:p>
          <a:p>
            <a:endParaRPr lang="ar-OM" sz="2400" dirty="0" smtClean="0"/>
          </a:p>
          <a:p>
            <a:pPr algn="r" rtl="1"/>
            <a:r>
              <a:rPr lang="ar-OM" sz="2400" b="0" i="0" u="none" baseline="0" dirty="0"/>
              <a:t>شارك في مسابقة يوم سلامة العمليات ولا تفوّت فرصة الفوز بجوائز قيّمة!</a:t>
            </a:r>
            <a:endParaRPr lang="ar-OM" sz="2400" dirty="0" smtClean="0"/>
          </a:p>
          <a:p>
            <a:pPr algn="r" rtl="1">
              <a:buNone/>
            </a:pPr>
            <a:endParaRPr lang="ar-OM" sz="2400" dirty="0" smtClean="0"/>
          </a:p>
          <a:p>
            <a:pPr algn="ctr" rtl="1">
              <a:buNone/>
            </a:pPr>
            <a:r>
              <a:rPr lang="ar-OM" b="0" i="0" u="none" baseline="0" dirty="0"/>
              <a:t>شكراً</a:t>
            </a:r>
            <a:endParaRPr lang="ar-OM"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246221"/>
            <a:ext cx="9601200" cy="584775"/>
          </a:xfrm>
          <a:prstGeom prst="rect">
            <a:avLst/>
          </a:prstGeom>
          <a:noFill/>
        </p:spPr>
        <p:txBody>
          <a:bodyPr wrap="square" rtlCol="0">
            <a:spAutoFit/>
          </a:bodyPr>
          <a:lstStyle/>
          <a:p>
            <a:pPr algn="ctr" rtl="1"/>
            <a:r>
              <a:rPr lang="ar-OM" sz="3200" b="0" i="0" u="none" baseline="0">
                <a:solidFill>
                  <a:schemeClr val="bg1"/>
                </a:solidFill>
              </a:rPr>
              <a:t>البرنامج </a:t>
            </a:r>
            <a:endParaRPr lang="ar-OM" sz="3000" dirty="0">
              <a:solidFill>
                <a:schemeClr val="bg1"/>
              </a:solidFill>
            </a:endParaRPr>
          </a:p>
        </p:txBody>
      </p:sp>
      <p:cxnSp>
        <p:nvCxnSpPr>
          <p:cNvPr id="7" name="Straight Connector 6"/>
          <p:cNvCxnSpPr/>
          <p:nvPr/>
        </p:nvCxnSpPr>
        <p:spPr>
          <a:xfrm>
            <a:off x="1828800" y="4953000"/>
            <a:ext cx="1828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5105400"/>
            <a:ext cx="1577548" cy="461665"/>
          </a:xfrm>
          <a:prstGeom prst="rect">
            <a:avLst/>
          </a:prstGeom>
          <a:noFill/>
        </p:spPr>
        <p:txBody>
          <a:bodyPr wrap="none" rtlCol="0">
            <a:spAutoFit/>
          </a:bodyPr>
          <a:lstStyle/>
          <a:p>
            <a:pPr algn="r" rtl="1"/>
            <a:r>
              <a:rPr lang="ar-OM" sz="2400" b="0" i="0" u="none" baseline="0" dirty="0"/>
              <a:t>90 دقيقة</a:t>
            </a:r>
          </a:p>
        </p:txBody>
      </p:sp>
      <p:sp>
        <p:nvSpPr>
          <p:cNvPr id="11" name="Content Placeholder 5"/>
          <p:cNvSpPr txBox="1">
            <a:spLocks/>
          </p:cNvSpPr>
          <p:nvPr/>
        </p:nvSpPr>
        <p:spPr>
          <a:xfrm>
            <a:off x="457200" y="1600200"/>
            <a:ext cx="8305800" cy="4525963"/>
          </a:xfrm>
          <a:prstGeom prst="rect">
            <a:avLst/>
          </a:prstGeom>
        </p:spPr>
        <p:txBody>
          <a:bodyPr vert="horz" lIns="91440" tIns="45720" rIns="91440" bIns="45720" rtlCol="0">
            <a:normAutofit/>
          </a:bodyPr>
          <a:lstStyle/>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مقدمة </a:t>
            </a:r>
            <a:r>
              <a:rPr kumimoji="0" lang="ar-OM" sz="2400" b="0" i="0" u="none" strike="noStrike" kern="1200" cap="none" spc="0" normalizeH="0" baseline="0" noProof="0" dirty="0" err="1" smtClean="0">
                <a:ln>
                  <a:noFill/>
                </a:ln>
                <a:solidFill>
                  <a:schemeClr val="tx1"/>
                </a:solidFill>
                <a:effectLst/>
                <a:uLnTx/>
                <a:uFillTx/>
                <a:latin typeface="+mn-lt"/>
                <a:ea typeface="+mn-ea"/>
                <a:cs typeface="+mn-cs"/>
              </a:rPr>
              <a:t>ترحيبية</a:t>
            </a:r>
            <a:r>
              <a:rPr kumimoji="0" lang="ar-OM" sz="2400" b="0" i="0" u="none" strike="noStrike" kern="1200" cap="none" spc="0" normalizeH="0" baseline="0" noProof="0" dirty="0" smtClean="0">
                <a:ln>
                  <a:noFill/>
                </a:ln>
                <a:solidFill>
                  <a:schemeClr val="tx1"/>
                </a:solidFill>
                <a:effectLst/>
                <a:uLnTx/>
                <a:uFillTx/>
                <a:latin typeface="+mn-lt"/>
                <a:ea typeface="+mn-ea"/>
                <a:cs typeface="+mn-cs"/>
              </a:rPr>
              <a:t> - تنويهات السلامة		 10 دقائق</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كلمة حول سلامة العمليات			 10 دقائق</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استئناس المخاطر – عرض مرئي للمدير العام</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ar-OM" sz="2400" b="0" i="0" u="none" strike="noStrike" kern="1200" cap="none" spc="0" normalizeH="0" baseline="0" noProof="0" dirty="0" smtClean="0">
                <a:ln>
                  <a:noFill/>
                </a:ln>
                <a:solidFill>
                  <a:schemeClr val="tx1"/>
                </a:solidFill>
                <a:effectLst/>
                <a:uLnTx/>
                <a:uFillTx/>
                <a:latin typeface="+mn-lt"/>
                <a:ea typeface="+mn-ea"/>
                <a:cs typeface="+mn-cs"/>
              </a:rPr>
              <a:t> 10 دقائق</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مناقشة وتعقيب</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ar-OM" sz="2400" b="0" i="0" u="none" strike="noStrike" kern="1200" cap="none" spc="0" normalizeH="0" baseline="0" noProof="0" dirty="0" smtClean="0">
                <a:ln>
                  <a:noFill/>
                </a:ln>
                <a:solidFill>
                  <a:schemeClr val="tx1"/>
                </a:solidFill>
                <a:effectLst/>
                <a:uLnTx/>
                <a:uFillTx/>
                <a:latin typeface="+mn-lt"/>
                <a:ea typeface="+mn-ea"/>
                <a:cs typeface="+mn-cs"/>
              </a:rPr>
              <a:t>			 20 دقيقة</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المعضلات - عرض مرئي للمدير الفني		 10 دقائق</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مناقشة وتعقيب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ar-OM" sz="2400" b="0" i="0" u="none" strike="noStrike" kern="1200" cap="none" spc="0" normalizeH="0" baseline="0" noProof="0" dirty="0" smtClean="0">
                <a:ln>
                  <a:noFill/>
                </a:ln>
                <a:solidFill>
                  <a:schemeClr val="tx1"/>
                </a:solidFill>
                <a:effectLst/>
                <a:uLnTx/>
                <a:uFillTx/>
                <a:latin typeface="+mn-lt"/>
                <a:ea typeface="+mn-ea"/>
                <a:cs typeface="+mn-cs"/>
              </a:rPr>
              <a:t> 20 دقيقة</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AutoNum type="arabicPeriod"/>
              <a:tabLst/>
              <a:defRPr/>
            </a:pPr>
            <a:r>
              <a:rPr kumimoji="0" lang="ar-OM" sz="2400" b="0" i="0" u="none" strike="noStrike" kern="1200" cap="none" spc="0" normalizeH="0" baseline="0" noProof="0" dirty="0" smtClean="0">
                <a:ln>
                  <a:noFill/>
                </a:ln>
                <a:solidFill>
                  <a:schemeClr val="tx1"/>
                </a:solidFill>
                <a:effectLst/>
                <a:uLnTx/>
                <a:uFillTx/>
                <a:latin typeface="+mn-lt"/>
                <a:ea typeface="+mn-ea"/>
                <a:cs typeface="+mn-cs"/>
              </a:rPr>
              <a:t>الالتزام الشخصي والإجراءات الإضافية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ar-OM" sz="2400" b="0" i="0" u="none" strike="noStrike" kern="1200" cap="none" spc="0" normalizeH="0" baseline="0" noProof="0" dirty="0" smtClean="0">
                <a:ln>
                  <a:noFill/>
                </a:ln>
                <a:solidFill>
                  <a:schemeClr val="tx1"/>
                </a:solidFill>
                <a:effectLst/>
                <a:uLnTx/>
                <a:uFillTx/>
                <a:latin typeface="+mn-lt"/>
                <a:ea typeface="+mn-ea"/>
                <a:cs typeface="+mn-cs"/>
              </a:rPr>
              <a:t> 10 دقائق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38400"/>
            <a:ext cx="8305800" cy="3093154"/>
          </a:xfrm>
          <a:prstGeom prst="rect">
            <a:avLst/>
          </a:prstGeom>
        </p:spPr>
        <p:txBody>
          <a:bodyPr wrap="square">
            <a:spAutoFit/>
          </a:bodyPr>
          <a:lstStyle/>
          <a:p>
            <a:pPr marL="216000" indent="-216000" algn="r" rtl="1">
              <a:spcAft>
                <a:spcPts val="600"/>
              </a:spcAft>
              <a:buClr>
                <a:schemeClr val="accent2"/>
              </a:buClr>
              <a:buSzPct val="85000"/>
              <a:buFont typeface="Webdings" panose="05030102010509060703" pitchFamily="18" charset="2"/>
              <a:buChar char="&lt;"/>
            </a:pPr>
            <a:r>
              <a:rPr lang="ar-OM" sz="2000" b="0" i="0" u="none" baseline="0"/>
              <a:t>مخارج الطوارئ الأولية والثانوية </a:t>
            </a:r>
          </a:p>
          <a:p>
            <a:pPr marL="216000" indent="-216000" algn="r" rtl="1">
              <a:spcAft>
                <a:spcPts val="600"/>
              </a:spcAft>
              <a:buClr>
                <a:schemeClr val="accent2"/>
              </a:buClr>
              <a:buSzPct val="85000"/>
              <a:buFont typeface="Webdings" panose="05030102010509060703" pitchFamily="18" charset="2"/>
              <a:buChar char="&lt;"/>
            </a:pPr>
            <a:r>
              <a:rPr lang="ar-OM" sz="2000" b="0" i="0" u="none" baseline="0"/>
              <a:t>أرقام هواتف الطوارئ</a:t>
            </a:r>
            <a:endParaRPr lang="ar-OM" sz="2000" dirty="0" smtClean="0"/>
          </a:p>
          <a:p>
            <a:pPr marL="216000" indent="-216000" algn="r" rtl="1">
              <a:spcAft>
                <a:spcPts val="600"/>
              </a:spcAft>
              <a:buClr>
                <a:schemeClr val="accent2"/>
              </a:buClr>
              <a:buSzPct val="85000"/>
              <a:buFont typeface="Webdings" panose="05030102010509060703" pitchFamily="18" charset="2"/>
              <a:buChar char="&lt;"/>
            </a:pPr>
            <a:r>
              <a:rPr lang="ar-OM" sz="2000" b="0" i="0" u="none" baseline="0"/>
              <a:t>نقطة التجمع</a:t>
            </a:r>
          </a:p>
          <a:p>
            <a:pPr marL="216000" indent="-216000" algn="r" rtl="1">
              <a:spcAft>
                <a:spcPts val="600"/>
              </a:spcAft>
              <a:buClr>
                <a:schemeClr val="accent2"/>
              </a:buClr>
              <a:buSzPct val="85000"/>
              <a:buFont typeface="Webdings" panose="05030102010509060703" pitchFamily="18" charset="2"/>
              <a:buChar char="&lt;"/>
            </a:pPr>
            <a:r>
              <a:rPr lang="ar-OM" sz="2000" b="0" i="0" u="none" baseline="0"/>
              <a:t>تمارين حوادث الحرائق</a:t>
            </a:r>
            <a:endParaRPr lang="ar-OM" sz="2000" dirty="0" smtClean="0"/>
          </a:p>
          <a:p>
            <a:pPr marL="216000" indent="-216000" algn="r" rtl="1">
              <a:spcAft>
                <a:spcPts val="600"/>
              </a:spcAft>
              <a:buClr>
                <a:schemeClr val="accent2"/>
              </a:buClr>
              <a:buSzPct val="85000"/>
              <a:buFont typeface="Webdings" panose="05030102010509060703" pitchFamily="18" charset="2"/>
              <a:buChar char="&lt;"/>
            </a:pPr>
            <a:r>
              <a:rPr lang="ar-OM" sz="2000" b="0" i="0" u="none" baseline="0"/>
              <a:t>صفارات/جرس الإنذار</a:t>
            </a:r>
            <a:endParaRPr lang="ar-OM" sz="2000" dirty="0" smtClean="0"/>
          </a:p>
          <a:p>
            <a:pPr marL="216000" indent="-216000" algn="r" rtl="1">
              <a:spcAft>
                <a:spcPts val="600"/>
              </a:spcAft>
              <a:buClr>
                <a:schemeClr val="accent2"/>
              </a:buClr>
              <a:buSzPct val="85000"/>
              <a:buFont typeface="Webdings" panose="05030102010509060703" pitchFamily="18" charset="2"/>
              <a:buChar char="&lt;"/>
            </a:pPr>
            <a:r>
              <a:rPr lang="ar-OM" sz="2000" b="0" i="0" u="none" baseline="0"/>
              <a:t>عدة الإسعافات الأولية ورقم هاتف الإسعافات الأولية (هل يوجد في هذه القاعة مسعف أول؟)</a:t>
            </a:r>
          </a:p>
          <a:p>
            <a:pPr marL="216000" indent="-216000" algn="r" rtl="1">
              <a:spcAft>
                <a:spcPts val="600"/>
              </a:spcAft>
              <a:buClr>
                <a:schemeClr val="accent2"/>
              </a:buClr>
              <a:buSzPct val="85000"/>
              <a:buFont typeface="Webdings" panose="05030102010509060703" pitchFamily="18" charset="2"/>
              <a:buChar char="&lt;"/>
            </a:pPr>
            <a:r>
              <a:rPr lang="ar-OM" sz="2000" b="0" i="0" u="none" baseline="0"/>
              <a:t>موقع دورات المياه</a:t>
            </a:r>
            <a:endParaRPr lang="ar-OM" sz="2000" dirty="0" smtClean="0"/>
          </a:p>
          <a:p>
            <a:pPr marL="216000" indent="-216000" algn="r" rtl="1">
              <a:spcAft>
                <a:spcPts val="600"/>
              </a:spcAft>
              <a:buClr>
                <a:schemeClr val="accent2"/>
              </a:buClr>
              <a:buSzPct val="85000"/>
              <a:buFont typeface="Webdings" panose="05030102010509060703" pitchFamily="18" charset="2"/>
              <a:buChar char="&lt;"/>
            </a:pPr>
            <a:r>
              <a:rPr lang="ar-OM" sz="2000" b="0" i="0" u="none" baseline="0"/>
              <a:t>موقع المشروبات الساخنة</a:t>
            </a:r>
            <a:endParaRPr lang="ar-OM" sz="2000" dirty="0"/>
          </a:p>
        </p:txBody>
      </p:sp>
      <p:sp>
        <p:nvSpPr>
          <p:cNvPr id="6" name="Title 1"/>
          <p:cNvSpPr>
            <a:spLocks noGrp="1"/>
          </p:cNvSpPr>
          <p:nvPr>
            <p:ph type="title"/>
          </p:nvPr>
        </p:nvSpPr>
        <p:spPr>
          <a:xfrm>
            <a:off x="457200" y="0"/>
            <a:ext cx="8229600" cy="685800"/>
          </a:xfrm>
        </p:spPr>
        <p:txBody>
          <a:bodyPr lIns="0" tIns="0" bIns="36000">
            <a:normAutofit/>
          </a:bodyPr>
          <a:lstStyle/>
          <a:p>
            <a:pPr rtl="1"/>
            <a:r>
              <a:rPr lang="ar-OM" sz="3200" b="0" i="0" u="none" baseline="0">
                <a:solidFill>
                  <a:schemeClr val="bg1"/>
                </a:solidFill>
              </a:rPr>
              <a:t>السلامة أولاً</a:t>
            </a:r>
          </a:p>
        </p:txBody>
      </p:sp>
      <p:grpSp>
        <p:nvGrpSpPr>
          <p:cNvPr id="7" name="Group 2"/>
          <p:cNvGrpSpPr/>
          <p:nvPr/>
        </p:nvGrpSpPr>
        <p:grpSpPr>
          <a:xfrm>
            <a:off x="304800" y="914400"/>
            <a:ext cx="975356" cy="990600"/>
            <a:chOff x="468313" y="1164712"/>
            <a:chExt cx="1023603" cy="1023603"/>
          </a:xfrm>
        </p:grpSpPr>
        <p:sp>
          <p:nvSpPr>
            <p:cNvPr id="8" name="Rectangle 5"/>
            <p:cNvSpPr/>
            <p:nvPr/>
          </p:nvSpPr>
          <p:spPr>
            <a:xfrm>
              <a:off x="468313" y="1164712"/>
              <a:ext cx="1023603" cy="1023603"/>
            </a:xfrm>
            <a:prstGeom prst="rect">
              <a:avLst/>
            </a:prstGeom>
            <a:solidFill>
              <a:srgbClr val="FFFF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ar-OM" dirty="0">
                <a:solidFill>
                  <a:srgbClr val="FFFFFF"/>
                </a:solidFill>
              </a:endParaRPr>
            </a:p>
          </p:txBody>
        </p:sp>
        <p:pic>
          <p:nvPicPr>
            <p:cNvPr id="9" name="Afbeelding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600110" y="1337348"/>
              <a:ext cx="747977" cy="666299"/>
            </a:xfrm>
            <a:prstGeom prst="rect">
              <a:avLst/>
            </a:prstGeom>
            <a:ln>
              <a:noFill/>
            </a:ln>
          </p:spPr>
        </p:pic>
      </p:grpSp>
      <p:sp>
        <p:nvSpPr>
          <p:cNvPr id="10" name="Rectangle 6"/>
          <p:cNvSpPr/>
          <p:nvPr/>
        </p:nvSpPr>
        <p:spPr>
          <a:xfrm>
            <a:off x="1295400" y="914400"/>
            <a:ext cx="7848600" cy="990600"/>
          </a:xfrm>
          <a:prstGeom prst="rect">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r" rtl="1" fontAlgn="base">
              <a:spcBef>
                <a:spcPct val="0"/>
              </a:spcBef>
              <a:spcAft>
                <a:spcPct val="0"/>
              </a:spcAft>
            </a:pPr>
            <a:r>
              <a:rPr lang="ar-OM" b="0" i="0" u="none" baseline="0">
                <a:solidFill>
                  <a:schemeClr val="tx1"/>
                </a:solidFill>
                <a:latin typeface="Futura Bold"/>
                <a:cs typeface="Futura Bold"/>
              </a:rPr>
              <a:t>لغرض هذا الاجتماع يرجى التحقق من توفر البنود التالية في موقع عملك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915400" cy="639762"/>
          </a:xfrm>
        </p:spPr>
        <p:txBody>
          <a:bodyPr lIns="0" tIns="0" bIns="36000">
            <a:noAutofit/>
          </a:bodyPr>
          <a:lstStyle/>
          <a:p>
            <a:pPr rtl="1"/>
            <a:r>
              <a:rPr lang="ar-OM" sz="3200" b="0" i="0" u="none" baseline="0">
                <a:solidFill>
                  <a:schemeClr val="bg1"/>
                </a:solidFill>
              </a:rPr>
              <a:t>حوادث سلامة العمليات لم تتوقف</a:t>
            </a:r>
            <a:endParaRPr lang="ar-OM" sz="3200" dirty="0">
              <a:solidFill>
                <a:schemeClr val="bg1"/>
              </a:solidFill>
            </a:endParaRPr>
          </a:p>
        </p:txBody>
      </p:sp>
      <p:pic>
        <p:nvPicPr>
          <p:cNvPr id="25602" name="Picture 2" descr="C:\Users\MU59206\Desktop\Process Safety Day 2016\2016\Pictures Process Safety\Selected Photos\Discovery leak 1 Oct 2015.jpg"/>
          <p:cNvPicPr>
            <a:picLocks noGrp="1" noChangeAspect="1" noChangeArrowheads="1"/>
          </p:cNvPicPr>
          <p:nvPr>
            <p:ph idx="1"/>
          </p:nvPr>
        </p:nvPicPr>
        <p:blipFill>
          <a:blip r:embed="rId2" cstate="print"/>
          <a:srcRect/>
          <a:stretch>
            <a:fillRect/>
          </a:stretch>
        </p:blipFill>
        <p:spPr bwMode="auto">
          <a:xfrm>
            <a:off x="6248400" y="4876800"/>
            <a:ext cx="2895600" cy="1981200"/>
          </a:xfrm>
          <a:prstGeom prst="rect">
            <a:avLst/>
          </a:prstGeom>
          <a:noFill/>
          <a:ln>
            <a:solidFill>
              <a:schemeClr val="tx1"/>
            </a:solidFill>
          </a:ln>
        </p:spPr>
      </p:pic>
      <p:sp>
        <p:nvSpPr>
          <p:cNvPr id="10" name="Text rechtsonder"/>
          <p:cNvSpPr txBox="1">
            <a:spLocks/>
          </p:cNvSpPr>
          <p:nvPr/>
        </p:nvSpPr>
        <p:spPr>
          <a:xfrm>
            <a:off x="3048000" y="2667000"/>
            <a:ext cx="3048000" cy="2057400"/>
          </a:xfrm>
          <a:prstGeom prst="rect">
            <a:avLst/>
          </a:prstGeom>
          <a:solidFill>
            <a:srgbClr val="F2F2F2"/>
          </a:solidFill>
          <a:ln>
            <a:solidFill>
              <a:schemeClr val="tx1"/>
            </a:solidFill>
          </a:ln>
        </p:spPr>
        <p:txBody>
          <a:bodyPr lIns="144000" tIns="108000" rIns="144000" bIns="108000" anchor="t" anchorCtr="0"/>
          <a:lst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914400" rtl="1" eaLnBrk="0" fontAlgn="base" hangingPunct="0">
              <a:lnSpc>
                <a:spcPts val="1800"/>
              </a:lnSpc>
              <a:spcAft>
                <a:spcPts val="0"/>
              </a:spcAft>
              <a:buClr>
                <a:srgbClr val="D42E12"/>
              </a:buClr>
              <a:buSzPct val="125000"/>
              <a:defRPr/>
            </a:pPr>
            <a:r>
              <a:rPr lang="ar-OM" sz="1600" b="0" i="0" u="none" baseline="0">
                <a:solidFill>
                  <a:srgbClr val="D42E12"/>
                </a:solidFill>
                <a:latin typeface="Futura Bold" panose="00000700000000000000" pitchFamily="2" charset="0"/>
                <a:cs typeface="Arial" pitchFamily="34" charset="0"/>
              </a:rPr>
              <a:t>مشكلات متكررة</a:t>
            </a: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تقييم المخاطر غير مناسب</a:t>
            </a: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عدم اتباع الإجراءات المعتمدة</a:t>
            </a: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أعطال ناجمة عن التصميم والإنشاء</a:t>
            </a: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إدارة التغيير</a:t>
            </a:r>
            <a:endParaRPr lang="ar-OM" sz="1200" dirty="0" smtClean="0">
              <a:solidFill>
                <a:srgbClr val="595959"/>
              </a:solidFill>
              <a:cs typeface="Arial" pitchFamily="34" charset="0"/>
            </a:endParaRP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أعطال ناجمة عن التآكل</a:t>
            </a: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التآكل الطبيعي للحواجز مع مرور الزمن</a:t>
            </a:r>
          </a:p>
          <a:p>
            <a:pPr marL="180000" indent="-180000" algn="r" defTabSz="914400" rtl="1" eaLnBrk="0" hangingPunct="0">
              <a:lnSpc>
                <a:spcPts val="1800"/>
              </a:lnSpc>
              <a:spcAft>
                <a:spcPts val="0"/>
              </a:spcAft>
              <a:buClr>
                <a:srgbClr val="D42E12"/>
              </a:buClr>
              <a:buFont typeface="Webdings" panose="05030102010509060703" pitchFamily="18" charset="2"/>
              <a:buChar char="&lt;"/>
              <a:defRPr/>
            </a:pPr>
            <a:r>
              <a:rPr lang="ar-OM" sz="1200" b="0" i="0" u="none" baseline="0">
                <a:solidFill>
                  <a:srgbClr val="595959"/>
                </a:solidFill>
                <a:cs typeface="Arial" pitchFamily="34" charset="0"/>
              </a:rPr>
              <a:t>مشكلات ناجمة عن الكفاءة</a:t>
            </a:r>
          </a:p>
        </p:txBody>
      </p:sp>
      <p:pic>
        <p:nvPicPr>
          <p:cNvPr id="1026" name="Picture 2" descr="C:\Users\MU59206\Desktop\Process Safety Day 2016\2016\First Drafts\Revised material\Pictures\QA coupon 2016.jpg"/>
          <p:cNvPicPr>
            <a:picLocks noChangeAspect="1" noChangeArrowheads="1"/>
          </p:cNvPicPr>
          <p:nvPr/>
        </p:nvPicPr>
        <p:blipFill>
          <a:blip r:embed="rId3" cstate="print"/>
          <a:srcRect/>
          <a:stretch>
            <a:fillRect/>
          </a:stretch>
        </p:blipFill>
        <p:spPr bwMode="auto">
          <a:xfrm>
            <a:off x="0" y="2667000"/>
            <a:ext cx="2895600" cy="1981200"/>
          </a:xfrm>
          <a:prstGeom prst="rect">
            <a:avLst/>
          </a:prstGeom>
          <a:noFill/>
          <a:ln>
            <a:solidFill>
              <a:schemeClr val="tx1"/>
            </a:solidFill>
          </a:ln>
        </p:spPr>
      </p:pic>
      <p:sp>
        <p:nvSpPr>
          <p:cNvPr id="16" name="TextBox 15"/>
          <p:cNvSpPr txBox="1"/>
          <p:nvPr/>
        </p:nvSpPr>
        <p:spPr>
          <a:xfrm>
            <a:off x="0" y="4267200"/>
            <a:ext cx="2964273" cy="246221"/>
          </a:xfrm>
          <a:prstGeom prst="rect">
            <a:avLst/>
          </a:prstGeom>
          <a:noFill/>
        </p:spPr>
        <p:txBody>
          <a:bodyPr wrap="none" rtlCol="0">
            <a:spAutoFit/>
          </a:bodyPr>
          <a:lstStyle/>
          <a:p>
            <a:pPr algn="r" rtl="1"/>
            <a:r>
              <a:rPr lang="ar-OM" sz="1000" b="0" i="0" u="none" baseline="0">
                <a:solidFill>
                  <a:schemeClr val="bg1"/>
                </a:solidFill>
              </a:rPr>
              <a:t>حادثة تآكل خط النفط الرئيسي وانسكاب النفط (25 فبراير 2016)</a:t>
            </a:r>
            <a:endParaRPr lang="ar-OM" sz="1000" dirty="0">
              <a:solidFill>
                <a:schemeClr val="bg1"/>
              </a:solidFill>
            </a:endParaRPr>
          </a:p>
        </p:txBody>
      </p:sp>
      <p:pic>
        <p:nvPicPr>
          <p:cNvPr id="1027" name="Picture 3" descr="C:\Users\MU59206\Desktop\Process Safety Day 2016\2016\First Drafts\Revised material\Pictures\Sadad LLRTP fire 2016.jpg"/>
          <p:cNvPicPr>
            <a:picLocks noChangeAspect="1" noChangeArrowheads="1"/>
          </p:cNvPicPr>
          <p:nvPr/>
        </p:nvPicPr>
        <p:blipFill>
          <a:blip r:embed="rId4" cstate="print"/>
          <a:srcRect/>
          <a:stretch>
            <a:fillRect/>
          </a:stretch>
        </p:blipFill>
        <p:spPr bwMode="auto">
          <a:xfrm>
            <a:off x="6248400" y="2667000"/>
            <a:ext cx="2895600" cy="2057400"/>
          </a:xfrm>
          <a:prstGeom prst="rect">
            <a:avLst/>
          </a:prstGeom>
          <a:noFill/>
          <a:ln>
            <a:solidFill>
              <a:schemeClr val="tx1"/>
            </a:solidFill>
          </a:ln>
        </p:spPr>
      </p:pic>
      <p:sp>
        <p:nvSpPr>
          <p:cNvPr id="17" name="Rectangle 16"/>
          <p:cNvSpPr/>
          <p:nvPr/>
        </p:nvSpPr>
        <p:spPr>
          <a:xfrm>
            <a:off x="6324600" y="4343400"/>
            <a:ext cx="2362200" cy="400110"/>
          </a:xfrm>
          <a:prstGeom prst="rect">
            <a:avLst/>
          </a:prstGeom>
        </p:spPr>
        <p:txBody>
          <a:bodyPr wrap="square">
            <a:spAutoFit/>
          </a:bodyPr>
          <a:lstStyle/>
          <a:p>
            <a:pPr algn="ctr" rtl="1"/>
            <a:r>
              <a:rPr lang="ar-OM" sz="1000" b="0" i="0" u="none" baseline="0" dirty="0">
                <a:solidFill>
                  <a:schemeClr val="bg1"/>
                </a:solidFill>
              </a:rPr>
              <a:t>حريق سداد (الأنابيب البلاستيكية </a:t>
            </a:r>
            <a:r>
              <a:rPr lang="ar-OM" sz="1000" b="0" i="0" u="none" baseline="0" dirty="0" err="1">
                <a:solidFill>
                  <a:schemeClr val="bg1"/>
                </a:solidFill>
              </a:rPr>
              <a:t>المقواة</a:t>
            </a:r>
            <a:r>
              <a:rPr lang="ar-OM" sz="1000" b="0" i="0" u="none" baseline="0" dirty="0">
                <a:solidFill>
                  <a:schemeClr val="bg1"/>
                </a:solidFill>
              </a:rPr>
              <a:t> LLRPT) والإصابات الطفيفة (5 يونيو 2016)</a:t>
            </a:r>
            <a:endParaRPr lang="ar-OM" sz="1000" dirty="0">
              <a:solidFill>
                <a:schemeClr val="bg1"/>
              </a:solidFill>
            </a:endParaRPr>
          </a:p>
        </p:txBody>
      </p:sp>
      <p:sp>
        <p:nvSpPr>
          <p:cNvPr id="21" name="Rectangle 20"/>
          <p:cNvSpPr/>
          <p:nvPr/>
        </p:nvSpPr>
        <p:spPr>
          <a:xfrm>
            <a:off x="3124200" y="6477000"/>
            <a:ext cx="2895600" cy="246221"/>
          </a:xfrm>
          <a:prstGeom prst="rect">
            <a:avLst/>
          </a:prstGeom>
        </p:spPr>
        <p:txBody>
          <a:bodyPr wrap="square">
            <a:spAutoFit/>
          </a:bodyPr>
          <a:lstStyle/>
          <a:p>
            <a:pPr algn="r" rtl="1"/>
            <a:r>
              <a:rPr lang="ar-OM" sz="1000" b="0" i="0" u="none" baseline="0">
                <a:solidFill>
                  <a:schemeClr val="bg1"/>
                </a:solidFill>
              </a:rPr>
              <a:t>جنوب بارك - التسرب في المكثف (21 ديسمبر 2015)</a:t>
            </a:r>
            <a:endParaRPr lang="ar-OM" sz="1000" dirty="0">
              <a:solidFill>
                <a:schemeClr val="bg1"/>
              </a:solidFill>
            </a:endParaRPr>
          </a:p>
        </p:txBody>
      </p:sp>
      <p:sp>
        <p:nvSpPr>
          <p:cNvPr id="23" name="Rectangle 22"/>
          <p:cNvSpPr/>
          <p:nvPr/>
        </p:nvSpPr>
        <p:spPr>
          <a:xfrm>
            <a:off x="0" y="6611779"/>
            <a:ext cx="2819400" cy="246221"/>
          </a:xfrm>
          <a:prstGeom prst="rect">
            <a:avLst/>
          </a:prstGeom>
        </p:spPr>
        <p:txBody>
          <a:bodyPr wrap="square">
            <a:spAutoFit/>
          </a:bodyPr>
          <a:lstStyle/>
          <a:p>
            <a:pPr algn="r" rtl="1"/>
            <a:r>
              <a:rPr lang="ar-OM" sz="1000" b="0" i="0" u="none" baseline="0">
                <a:solidFill>
                  <a:schemeClr val="bg1"/>
                </a:solidFill>
              </a:rPr>
              <a:t>كوثر - تسرب الغاز في المبادل الحراري (24 أكتوبر 2015)</a:t>
            </a:r>
            <a:endParaRPr lang="ar-OM" sz="1000" dirty="0">
              <a:solidFill>
                <a:schemeClr val="bg1"/>
              </a:solidFill>
            </a:endParaRPr>
          </a:p>
        </p:txBody>
      </p:sp>
      <p:sp>
        <p:nvSpPr>
          <p:cNvPr id="24" name="Rectangle 23"/>
          <p:cNvSpPr/>
          <p:nvPr/>
        </p:nvSpPr>
        <p:spPr>
          <a:xfrm>
            <a:off x="6305276" y="6477000"/>
            <a:ext cx="2589171" cy="246221"/>
          </a:xfrm>
          <a:prstGeom prst="rect">
            <a:avLst/>
          </a:prstGeom>
        </p:spPr>
        <p:txBody>
          <a:bodyPr wrap="none">
            <a:spAutoFit/>
          </a:bodyPr>
          <a:lstStyle/>
          <a:p>
            <a:pPr algn="ctr" rtl="1"/>
            <a:r>
              <a:rPr lang="ar-OM" sz="1000" b="0" i="0" u="none" baseline="0" dirty="0" err="1">
                <a:solidFill>
                  <a:schemeClr val="bg1"/>
                </a:solidFill>
              </a:rPr>
              <a:t>الخوير</a:t>
            </a:r>
            <a:r>
              <a:rPr lang="ar-OM" sz="1000" b="0" i="0" u="none" baseline="0" dirty="0">
                <a:solidFill>
                  <a:schemeClr val="bg1"/>
                </a:solidFill>
              </a:rPr>
              <a:t> ج - التسرب في مشعب الاختبار (1 أكتوبر 2015)</a:t>
            </a:r>
            <a:endParaRPr lang="ar-OM" sz="1000" dirty="0">
              <a:solidFill>
                <a:schemeClr val="bg1"/>
              </a:solidFill>
            </a:endParaRPr>
          </a:p>
        </p:txBody>
      </p:sp>
      <p:pic>
        <p:nvPicPr>
          <p:cNvPr id="9218" name="Picture 2" descr="http://portal.corp.pdo.om/solutions/LKB/MSE/AIPSM/Datapacks/AIPSM-00219/Picture.PNG"/>
          <p:cNvPicPr>
            <a:picLocks noChangeAspect="1" noChangeArrowheads="1"/>
          </p:cNvPicPr>
          <p:nvPr/>
        </p:nvPicPr>
        <p:blipFill>
          <a:blip r:embed="rId5" cstate="print"/>
          <a:srcRect/>
          <a:stretch>
            <a:fillRect/>
          </a:stretch>
        </p:blipFill>
        <p:spPr bwMode="auto">
          <a:xfrm>
            <a:off x="0" y="762000"/>
            <a:ext cx="2895600" cy="1752600"/>
          </a:xfrm>
          <a:prstGeom prst="rect">
            <a:avLst/>
          </a:prstGeom>
          <a:noFill/>
        </p:spPr>
      </p:pic>
      <p:pic>
        <p:nvPicPr>
          <p:cNvPr id="9220" name="Picture 4" descr="http://portal.corp.pdo.om/solutions/LKB/MSE/AIPSM/Datapacks/AIPSM-00208/Site%20picture.JPG"/>
          <p:cNvPicPr>
            <a:picLocks noChangeAspect="1" noChangeArrowheads="1"/>
          </p:cNvPicPr>
          <p:nvPr/>
        </p:nvPicPr>
        <p:blipFill>
          <a:blip r:embed="rId6" cstate="print"/>
          <a:srcRect/>
          <a:stretch>
            <a:fillRect/>
          </a:stretch>
        </p:blipFill>
        <p:spPr bwMode="auto">
          <a:xfrm>
            <a:off x="3048000" y="762001"/>
            <a:ext cx="3048000" cy="1752600"/>
          </a:xfrm>
          <a:prstGeom prst="rect">
            <a:avLst/>
          </a:prstGeom>
          <a:noFill/>
        </p:spPr>
      </p:pic>
      <p:pic>
        <p:nvPicPr>
          <p:cNvPr id="9222" name="Picture 6" descr="http://portal.corp.pdo.om/solutions/LKB/MSE/AIPSM/Datapacks/AIPSM-00206/Pump%20picture.JPG"/>
          <p:cNvPicPr>
            <a:picLocks noChangeAspect="1" noChangeArrowheads="1"/>
          </p:cNvPicPr>
          <p:nvPr/>
        </p:nvPicPr>
        <p:blipFill>
          <a:blip r:embed="rId7" cstate="print"/>
          <a:srcRect/>
          <a:stretch>
            <a:fillRect/>
          </a:stretch>
        </p:blipFill>
        <p:spPr bwMode="auto">
          <a:xfrm>
            <a:off x="6253653" y="762000"/>
            <a:ext cx="2890347" cy="1752600"/>
          </a:xfrm>
          <a:prstGeom prst="rect">
            <a:avLst/>
          </a:prstGeom>
          <a:noFill/>
        </p:spPr>
      </p:pic>
      <p:pic>
        <p:nvPicPr>
          <p:cNvPr id="9224" name="Picture 8" descr="http://portal.corp.pdo.om/solutions/LKB/MSE/AIPSM/Datapacks/AIPSM-00207/IMG_0075.JPG"/>
          <p:cNvPicPr>
            <a:picLocks noChangeAspect="1" noChangeArrowheads="1"/>
          </p:cNvPicPr>
          <p:nvPr/>
        </p:nvPicPr>
        <p:blipFill>
          <a:blip r:embed="rId8" cstate="print"/>
          <a:srcRect/>
          <a:stretch>
            <a:fillRect/>
          </a:stretch>
        </p:blipFill>
        <p:spPr bwMode="auto">
          <a:xfrm>
            <a:off x="2971801" y="4800601"/>
            <a:ext cx="3200399" cy="2057400"/>
          </a:xfrm>
          <a:prstGeom prst="rect">
            <a:avLst/>
          </a:prstGeom>
          <a:noFill/>
        </p:spPr>
      </p:pic>
      <p:sp>
        <p:nvSpPr>
          <p:cNvPr id="18" name="TextBox 17"/>
          <p:cNvSpPr txBox="1"/>
          <p:nvPr/>
        </p:nvSpPr>
        <p:spPr>
          <a:xfrm>
            <a:off x="1143000" y="2209800"/>
            <a:ext cx="1744388" cy="246221"/>
          </a:xfrm>
          <a:prstGeom prst="rect">
            <a:avLst/>
          </a:prstGeom>
          <a:noFill/>
        </p:spPr>
        <p:txBody>
          <a:bodyPr wrap="none" rtlCol="0">
            <a:spAutoFit/>
          </a:bodyPr>
          <a:lstStyle/>
          <a:p>
            <a:pPr algn="r" rtl="1"/>
            <a:r>
              <a:rPr lang="ar-OM" sz="1000" b="0" i="0" u="none" baseline="0">
                <a:solidFill>
                  <a:schemeClr val="bg1"/>
                </a:solidFill>
              </a:rPr>
              <a:t>نتيه - جهاز الحفر 8 (15 يناير 2017)</a:t>
            </a:r>
            <a:endParaRPr lang="ar-OM" sz="1000" dirty="0">
              <a:solidFill>
                <a:schemeClr val="bg1"/>
              </a:solidFill>
            </a:endParaRPr>
          </a:p>
        </p:txBody>
      </p:sp>
      <p:sp>
        <p:nvSpPr>
          <p:cNvPr id="19" name="TextBox 18"/>
          <p:cNvSpPr txBox="1"/>
          <p:nvPr/>
        </p:nvSpPr>
        <p:spPr>
          <a:xfrm>
            <a:off x="3581400" y="2209800"/>
            <a:ext cx="2138727" cy="246221"/>
          </a:xfrm>
          <a:prstGeom prst="rect">
            <a:avLst/>
          </a:prstGeom>
          <a:noFill/>
        </p:spPr>
        <p:txBody>
          <a:bodyPr wrap="none" rtlCol="0">
            <a:spAutoFit/>
          </a:bodyPr>
          <a:lstStyle/>
          <a:p>
            <a:pPr algn="r" rtl="1"/>
            <a:r>
              <a:rPr lang="ar-OM" sz="1000" b="0" i="0" u="none" baseline="0" dirty="0">
                <a:solidFill>
                  <a:schemeClr val="bg1"/>
                </a:solidFill>
              </a:rPr>
              <a:t>بهجة - انفجار وحريق (8 ديسمبر 2016)</a:t>
            </a:r>
            <a:endParaRPr lang="ar-OM" sz="1000" dirty="0">
              <a:solidFill>
                <a:schemeClr val="bg1"/>
              </a:solidFill>
            </a:endParaRPr>
          </a:p>
        </p:txBody>
      </p:sp>
      <p:sp>
        <p:nvSpPr>
          <p:cNvPr id="20" name="TextBox 19"/>
          <p:cNvSpPr txBox="1"/>
          <p:nvPr/>
        </p:nvSpPr>
        <p:spPr>
          <a:xfrm>
            <a:off x="7252135" y="2286000"/>
            <a:ext cx="1891865" cy="246221"/>
          </a:xfrm>
          <a:prstGeom prst="rect">
            <a:avLst/>
          </a:prstGeom>
          <a:noFill/>
        </p:spPr>
        <p:txBody>
          <a:bodyPr wrap="none" rtlCol="0">
            <a:spAutoFit/>
          </a:bodyPr>
          <a:lstStyle/>
          <a:p>
            <a:pPr algn="r" rtl="1"/>
            <a:r>
              <a:rPr lang="ar-OM" sz="1000" b="0" i="0" u="none" baseline="0">
                <a:solidFill>
                  <a:schemeClr val="bg1"/>
                </a:solidFill>
              </a:rPr>
              <a:t>جهاز الضغط في حقل النور (10 ديسمبر 2016)</a:t>
            </a:r>
            <a:endParaRPr lang="ar-OM" sz="1000" dirty="0">
              <a:solidFill>
                <a:schemeClr val="bg1"/>
              </a:solidFill>
            </a:endParaRPr>
          </a:p>
        </p:txBody>
      </p:sp>
      <p:sp>
        <p:nvSpPr>
          <p:cNvPr id="22" name="TextBox 21"/>
          <p:cNvSpPr txBox="1"/>
          <p:nvPr/>
        </p:nvSpPr>
        <p:spPr>
          <a:xfrm>
            <a:off x="0" y="6477000"/>
            <a:ext cx="2964273" cy="246221"/>
          </a:xfrm>
          <a:prstGeom prst="rect">
            <a:avLst/>
          </a:prstGeom>
          <a:noFill/>
        </p:spPr>
        <p:txBody>
          <a:bodyPr wrap="none" rtlCol="0">
            <a:spAutoFit/>
          </a:bodyPr>
          <a:lstStyle/>
          <a:p>
            <a:pPr algn="r" rtl="1"/>
            <a:r>
              <a:rPr lang="ar-OM" sz="1000" b="0" i="0" u="none" baseline="0">
                <a:solidFill>
                  <a:schemeClr val="bg1"/>
                </a:solidFill>
              </a:rPr>
              <a:t>حادثة تآكل خط النفط الرئيسي وانسكاب النفط (25 فبراير 2016)</a:t>
            </a:r>
            <a:endParaRPr lang="ar-OM" sz="1000" dirty="0">
              <a:solidFill>
                <a:schemeClr val="bg1"/>
              </a:solidFill>
            </a:endParaRPr>
          </a:p>
        </p:txBody>
      </p:sp>
      <p:sp>
        <p:nvSpPr>
          <p:cNvPr id="25" name="TextBox 24"/>
          <p:cNvSpPr txBox="1"/>
          <p:nvPr/>
        </p:nvSpPr>
        <p:spPr>
          <a:xfrm>
            <a:off x="3167425" y="6611779"/>
            <a:ext cx="2749471" cy="246221"/>
          </a:xfrm>
          <a:prstGeom prst="rect">
            <a:avLst/>
          </a:prstGeom>
          <a:noFill/>
        </p:spPr>
        <p:txBody>
          <a:bodyPr wrap="none" rtlCol="0">
            <a:spAutoFit/>
          </a:bodyPr>
          <a:lstStyle/>
          <a:p>
            <a:pPr algn="r" rtl="1"/>
            <a:r>
              <a:rPr lang="ar-OM" sz="1000" b="0" i="0" u="none" baseline="0" dirty="0" err="1">
                <a:solidFill>
                  <a:schemeClr val="bg1"/>
                </a:solidFill>
              </a:rPr>
              <a:t>سيح</a:t>
            </a:r>
            <a:r>
              <a:rPr lang="ar-OM" sz="1000" b="0" i="0" u="none" baseline="0" dirty="0">
                <a:solidFill>
                  <a:schemeClr val="bg1"/>
                </a:solidFill>
              </a:rPr>
              <a:t> </a:t>
            </a:r>
            <a:r>
              <a:rPr lang="ar-OM" sz="1000" b="0" i="0" u="none" baseline="0" smtClean="0">
                <a:solidFill>
                  <a:schemeClr val="bg1"/>
                </a:solidFill>
              </a:rPr>
              <a:t>نهيدة </a:t>
            </a:r>
            <a:r>
              <a:rPr lang="ar-OM" sz="1000" b="0" i="0" u="none" baseline="0" dirty="0">
                <a:solidFill>
                  <a:schemeClr val="bg1"/>
                </a:solidFill>
              </a:rPr>
              <a:t>- 77 التسرب في مانع التسرب (25 أكتوبر 2016)</a:t>
            </a:r>
            <a:endParaRPr lang="ar-OM" sz="1000" dirty="0">
              <a:solidFill>
                <a:schemeClr val="bg1"/>
              </a:solidFill>
            </a:endParaRPr>
          </a:p>
        </p:txBody>
      </p:sp>
      <p:pic>
        <p:nvPicPr>
          <p:cNvPr id="2" name="Picture 2" descr="http://portal.corp.pdo.om/solutions/LKB/MSE/AIPSM/Datapacks/AIPSM-00238/NRV%20picture.jpg"/>
          <p:cNvPicPr>
            <a:picLocks noChangeAspect="1" noChangeArrowheads="1"/>
          </p:cNvPicPr>
          <p:nvPr/>
        </p:nvPicPr>
        <p:blipFill>
          <a:blip r:embed="rId9" cstate="print"/>
          <a:srcRect/>
          <a:stretch>
            <a:fillRect/>
          </a:stretch>
        </p:blipFill>
        <p:spPr bwMode="auto">
          <a:xfrm>
            <a:off x="0" y="4800600"/>
            <a:ext cx="2895600" cy="2057400"/>
          </a:xfrm>
          <a:prstGeom prst="rect">
            <a:avLst/>
          </a:prstGeom>
          <a:noFill/>
        </p:spPr>
      </p:pic>
      <p:sp>
        <p:nvSpPr>
          <p:cNvPr id="26" name="TextBox 25"/>
          <p:cNvSpPr txBox="1"/>
          <p:nvPr/>
        </p:nvSpPr>
        <p:spPr>
          <a:xfrm>
            <a:off x="228600" y="6400801"/>
            <a:ext cx="2347117" cy="400110"/>
          </a:xfrm>
          <a:prstGeom prst="rect">
            <a:avLst/>
          </a:prstGeom>
          <a:noFill/>
        </p:spPr>
        <p:txBody>
          <a:bodyPr wrap="square" rtlCol="0">
            <a:spAutoFit/>
          </a:bodyPr>
          <a:lstStyle/>
          <a:p>
            <a:pPr algn="ctr" rtl="1"/>
            <a:r>
              <a:rPr lang="ar-OM" sz="1000" b="0" i="0" u="none" baseline="0" dirty="0">
                <a:solidFill>
                  <a:schemeClr val="bg1"/>
                </a:solidFill>
              </a:rPr>
              <a:t>محطة الغاز الحكومي - تسرب في صمام "ويفر" ذي المسار الواحد (25 مايو 2017)</a:t>
            </a:r>
            <a:endParaRPr lang="ar-OM" sz="1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762000"/>
          <a:ext cx="8763000" cy="6096000"/>
        </p:xfrm>
        <a:graphic>
          <a:graphicData uri="http://schemas.openxmlformats.org/drawingml/2006/table">
            <a:tbl>
              <a:tblPr firstRow="1" bandRow="1">
                <a:tableStyleId>{5C22544A-7EE6-4342-B048-85BDC9FD1C3A}</a:tableStyleId>
              </a:tblPr>
              <a:tblGrid>
                <a:gridCol w="4381500"/>
                <a:gridCol w="4381500"/>
              </a:tblGrid>
              <a:tr h="2971800">
                <a:tc>
                  <a:txBody>
                    <a:bodyPr/>
                    <a:lstStyle/>
                    <a:p>
                      <a:endParaRPr lang="ar-OM" dirty="0"/>
                    </a:p>
                  </a:txBody>
                  <a:tcPr>
                    <a:noFill/>
                  </a:tcPr>
                </a:tc>
                <a:tc>
                  <a:txBody>
                    <a:bodyPr/>
                    <a:lstStyle/>
                    <a:p>
                      <a:endParaRPr lang="ar-OM" dirty="0"/>
                    </a:p>
                  </a:txBody>
                  <a:tcPr>
                    <a:noFill/>
                  </a:tcPr>
                </a:tc>
              </a:tr>
              <a:tr h="3124200">
                <a:tc>
                  <a:txBody>
                    <a:bodyPr/>
                    <a:lstStyle/>
                    <a:p>
                      <a:endParaRPr lang="ar-OM" dirty="0"/>
                    </a:p>
                  </a:txBody>
                  <a:tcPr>
                    <a:noFill/>
                  </a:tcPr>
                </a:tc>
                <a:tc>
                  <a:txBody>
                    <a:bodyPr/>
                    <a:lstStyle/>
                    <a:p>
                      <a:endParaRPr lang="ar-OM" dirty="0"/>
                    </a:p>
                  </a:txBody>
                  <a:tcPr>
                    <a:noFill/>
                  </a:tcPr>
                </a:tc>
              </a:tr>
            </a:tbl>
          </a:graphicData>
        </a:graphic>
      </p:graphicFrame>
      <p:sp>
        <p:nvSpPr>
          <p:cNvPr id="4" name="Title 20"/>
          <p:cNvSpPr txBox="1">
            <a:spLocks noGrp="1"/>
          </p:cNvSpPr>
          <p:nvPr>
            <p:ph type="title"/>
          </p:nvPr>
        </p:nvSpPr>
        <p:spPr>
          <a:xfrm>
            <a:off x="609600" y="0"/>
            <a:ext cx="8229600" cy="914400"/>
          </a:xfrm>
          <a:prstGeom prst="rect">
            <a:avLst/>
          </a:prstGeom>
        </p:spPr>
        <p:txBody>
          <a:bodyPr vert="horz" lIns="91440" tIns="45720" rIns="91440" bIns="45720" rtlCol="0" anchor="ctr">
            <a:normAutofit/>
          </a:bodyPr>
          <a:lstStyle/>
          <a:p>
            <a:pPr marL="0" marR="0" lvl="0" indent="0" rtl="1" fontAlgn="auto">
              <a:lnSpc>
                <a:spcPct val="100000"/>
              </a:lnSpc>
              <a:spcAft>
                <a:spcPts val="0"/>
              </a:spcAft>
              <a:buClrTx/>
              <a:buSzTx/>
              <a:tabLst/>
              <a:defRPr/>
            </a:pPr>
            <a:r>
              <a:rPr lang="ar-OM" sz="3200" b="0" i="0" u="none" baseline="0" dirty="0" smtClean="0">
                <a:solidFill>
                  <a:schemeClr val="bg1"/>
                </a:solidFill>
              </a:rPr>
              <a:t>مسيرة يوم </a:t>
            </a:r>
            <a:r>
              <a:rPr lang="ar-OM" sz="3200" b="0" i="0" u="none" baseline="0" dirty="0">
                <a:solidFill>
                  <a:schemeClr val="bg1"/>
                </a:solidFill>
              </a:rPr>
              <a:t>سلامة العمليات</a:t>
            </a:r>
            <a:endParaRPr lang="ar-OM" sz="3200" dirty="0">
              <a:solidFill>
                <a:schemeClr val="bg1"/>
              </a:solidFill>
            </a:endParaRPr>
          </a:p>
        </p:txBody>
      </p:sp>
      <p:pic>
        <p:nvPicPr>
          <p:cNvPr id="7" name="Picture 2" descr="D:\Working Folder\PS day\Final versions\WEB PAGE\PSDPosterEng.jpg"/>
          <p:cNvPicPr>
            <a:picLocks noChangeAspect="1" noChangeArrowheads="1"/>
          </p:cNvPicPr>
          <p:nvPr/>
        </p:nvPicPr>
        <p:blipFill>
          <a:blip r:embed="rId2" cstate="print"/>
          <a:srcRect/>
          <a:stretch>
            <a:fillRect/>
          </a:stretch>
        </p:blipFill>
        <p:spPr bwMode="auto">
          <a:xfrm>
            <a:off x="609600" y="1219200"/>
            <a:ext cx="3352800" cy="2370280"/>
          </a:xfrm>
          <a:prstGeom prst="rect">
            <a:avLst/>
          </a:prstGeom>
          <a:noFill/>
          <a:ln>
            <a:solidFill>
              <a:schemeClr val="tx1"/>
            </a:solidFill>
          </a:ln>
        </p:spPr>
      </p:pic>
      <p:sp>
        <p:nvSpPr>
          <p:cNvPr id="10" name="TextBox 9"/>
          <p:cNvSpPr txBox="1"/>
          <p:nvPr/>
        </p:nvSpPr>
        <p:spPr>
          <a:xfrm>
            <a:off x="1905000" y="838200"/>
            <a:ext cx="2496324" cy="307777"/>
          </a:xfrm>
          <a:prstGeom prst="rect">
            <a:avLst/>
          </a:prstGeom>
          <a:noFill/>
        </p:spPr>
        <p:txBody>
          <a:bodyPr wrap="none" rtlCol="0">
            <a:spAutoFit/>
          </a:bodyPr>
          <a:lstStyle/>
          <a:p>
            <a:pPr algn="r" rtl="1"/>
            <a:r>
              <a:rPr lang="ar-OM" sz="1400" b="0" i="0" u="none" baseline="0" dirty="0"/>
              <a:t>موضوع عام 2015: </a:t>
            </a:r>
            <a:r>
              <a:rPr lang="ar-OM" sz="1400" b="0" i="0" u="none" baseline="0" dirty="0">
                <a:solidFill>
                  <a:schemeClr val="dk1"/>
                </a:solidFill>
              </a:rPr>
              <a:t>أنا مسؤول عن الحواجز في منطقة عملي</a:t>
            </a:r>
          </a:p>
        </p:txBody>
      </p:sp>
      <p:sp>
        <p:nvSpPr>
          <p:cNvPr id="12" name="TextBox 11"/>
          <p:cNvSpPr txBox="1"/>
          <p:nvPr/>
        </p:nvSpPr>
        <p:spPr>
          <a:xfrm>
            <a:off x="381000" y="3810000"/>
            <a:ext cx="3962400" cy="1569660"/>
          </a:xfrm>
          <a:prstGeom prst="rect">
            <a:avLst/>
          </a:prstGeom>
          <a:noFill/>
        </p:spPr>
        <p:txBody>
          <a:bodyPr wrap="square" rtlCol="0">
            <a:spAutoFit/>
          </a:bodyPr>
          <a:lstStyle/>
          <a:p>
            <a:pPr algn="r" rtl="1"/>
            <a:r>
              <a:rPr lang="ar-OM" sz="1600" b="0" i="0" u="none" baseline="0"/>
              <a:t>موضوع عام 2017: استئناس المخاطر والمعضلات</a:t>
            </a:r>
          </a:p>
          <a:p>
            <a:endParaRPr lang="ar-OM" sz="1600" dirty="0" smtClean="0"/>
          </a:p>
          <a:p>
            <a:endParaRPr lang="ar-OM" sz="1600" dirty="0" smtClean="0"/>
          </a:p>
          <a:p>
            <a:pPr algn="r" rtl="1"/>
            <a:r>
              <a:rPr lang="ar-OM" sz="1600" b="0" i="0" u="none" baseline="0"/>
              <a:t>ملصق جديد - قريباً</a:t>
            </a:r>
          </a:p>
          <a:p>
            <a:endParaRPr lang="ar-OM" sz="1600" dirty="0"/>
          </a:p>
        </p:txBody>
      </p:sp>
      <p:pic>
        <p:nvPicPr>
          <p:cNvPr id="13" name="Picture 1" descr="\\Musnas04\mu59206$\My Documents\My Pictures\old\PROCESS SAFETY POSTER 1.jpg"/>
          <p:cNvPicPr>
            <a:picLocks noChangeAspect="1" noChangeArrowheads="1"/>
          </p:cNvPicPr>
          <p:nvPr/>
        </p:nvPicPr>
        <p:blipFill>
          <a:blip r:embed="rId3" cstate="print"/>
          <a:srcRect/>
          <a:stretch>
            <a:fillRect/>
          </a:stretch>
        </p:blipFill>
        <p:spPr bwMode="auto">
          <a:xfrm>
            <a:off x="5105400" y="1319150"/>
            <a:ext cx="3581400" cy="2298065"/>
          </a:xfrm>
          <a:prstGeom prst="rect">
            <a:avLst/>
          </a:prstGeom>
          <a:noFill/>
          <a:ln>
            <a:solidFill>
              <a:schemeClr val="tx1"/>
            </a:solidFill>
          </a:ln>
        </p:spPr>
      </p:pic>
      <p:sp>
        <p:nvSpPr>
          <p:cNvPr id="14" name="TextBox 13"/>
          <p:cNvSpPr txBox="1"/>
          <p:nvPr/>
        </p:nvSpPr>
        <p:spPr>
          <a:xfrm>
            <a:off x="5410200" y="861950"/>
            <a:ext cx="3429000" cy="307777"/>
          </a:xfrm>
          <a:prstGeom prst="rect">
            <a:avLst/>
          </a:prstGeom>
          <a:noFill/>
        </p:spPr>
        <p:txBody>
          <a:bodyPr wrap="square" rtlCol="0">
            <a:spAutoFit/>
          </a:bodyPr>
          <a:lstStyle/>
          <a:p>
            <a:pPr algn="r" rtl="1"/>
            <a:r>
              <a:rPr lang="ar-OM" sz="1400" b="0" i="0" u="none" baseline="0" dirty="0"/>
              <a:t>موضوع عام 2014: اعرف دورك وأدّ ما عليك</a:t>
            </a:r>
            <a:endParaRPr lang="ar-OM" sz="1400" dirty="0"/>
          </a:p>
        </p:txBody>
      </p:sp>
      <p:pic>
        <p:nvPicPr>
          <p:cNvPr id="15" name="Picture 2" descr="C:\Users\MU59206\AppData\Local\Microsoft\Windows\Temporary Internet Files\Content.Outlook\SKSOZ4JW\barriers-01.jpg"/>
          <p:cNvPicPr>
            <a:picLocks noChangeAspect="1" noChangeArrowheads="1"/>
          </p:cNvPicPr>
          <p:nvPr/>
        </p:nvPicPr>
        <p:blipFill>
          <a:blip r:embed="rId4" cstate="print"/>
          <a:srcRect/>
          <a:stretch>
            <a:fillRect/>
          </a:stretch>
        </p:blipFill>
        <p:spPr bwMode="auto">
          <a:xfrm>
            <a:off x="5334000" y="4369125"/>
            <a:ext cx="3142356" cy="2224280"/>
          </a:xfrm>
          <a:prstGeom prst="rect">
            <a:avLst/>
          </a:prstGeom>
          <a:noFill/>
          <a:ln>
            <a:solidFill>
              <a:schemeClr val="tx1"/>
            </a:solidFill>
          </a:ln>
        </p:spPr>
      </p:pic>
      <p:sp>
        <p:nvSpPr>
          <p:cNvPr id="16" name="TextBox 15"/>
          <p:cNvSpPr txBox="1"/>
          <p:nvPr/>
        </p:nvSpPr>
        <p:spPr>
          <a:xfrm>
            <a:off x="5029200" y="3810000"/>
            <a:ext cx="3962400" cy="830997"/>
          </a:xfrm>
          <a:prstGeom prst="rect">
            <a:avLst/>
          </a:prstGeom>
          <a:noFill/>
        </p:spPr>
        <p:txBody>
          <a:bodyPr wrap="square" rtlCol="0">
            <a:spAutoFit/>
          </a:bodyPr>
          <a:lstStyle/>
          <a:p>
            <a:pPr algn="r" rtl="1"/>
            <a:r>
              <a:rPr lang="ar-OM" sz="1600" b="0" i="0" u="none" baseline="0" dirty="0"/>
              <a:t>موضوع عام 2016: أنا أحافظ على متانة الحواجز في منطقة عملي</a:t>
            </a:r>
          </a:p>
          <a:p>
            <a:endParaRPr lang="ar-OM" sz="1600" dirty="0"/>
          </a:p>
        </p:txBody>
      </p:sp>
      <p:pic>
        <p:nvPicPr>
          <p:cNvPr id="11" name="Picture 10" descr="C:\Users\MU59206\Desktop\For Process Safety Day Webpage\EnglishPoster2.jpg"/>
          <p:cNvPicPr>
            <a:picLocks noChangeAspect="1" noChangeArrowheads="1"/>
          </p:cNvPicPr>
          <p:nvPr/>
        </p:nvPicPr>
        <p:blipFill>
          <a:blip r:embed="rId5" cstate="print"/>
          <a:srcRect/>
          <a:stretch>
            <a:fillRect/>
          </a:stretch>
        </p:blipFill>
        <p:spPr bwMode="auto">
          <a:xfrm>
            <a:off x="609600" y="4114800"/>
            <a:ext cx="3810000" cy="25254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52400" y="187832"/>
            <a:ext cx="9525000" cy="584775"/>
          </a:xfrm>
          <a:prstGeom prst="rect">
            <a:avLst/>
          </a:prstGeom>
          <a:noFill/>
        </p:spPr>
        <p:txBody>
          <a:bodyPr wrap="square" rtlCol="0">
            <a:spAutoFit/>
          </a:bodyPr>
          <a:lstStyle/>
          <a:p>
            <a:pPr algn="ctr" rtl="1"/>
            <a:r>
              <a:rPr lang="ar-OM" sz="3200" b="0" i="0" u="none" baseline="0">
                <a:solidFill>
                  <a:schemeClr val="bg1"/>
                </a:solidFill>
              </a:rPr>
              <a:t>استئناس المخاطر</a:t>
            </a:r>
            <a:endParaRPr lang="ar-OM" sz="3200" dirty="0">
              <a:solidFill>
                <a:schemeClr val="bg1"/>
              </a:solidFill>
            </a:endParaRPr>
          </a:p>
        </p:txBody>
      </p:sp>
      <p:sp>
        <p:nvSpPr>
          <p:cNvPr id="7" name="Content Placeholder 6"/>
          <p:cNvSpPr>
            <a:spLocks noGrp="1"/>
          </p:cNvSpPr>
          <p:nvPr>
            <p:ph idx="1"/>
          </p:nvPr>
        </p:nvSpPr>
        <p:spPr>
          <a:xfrm>
            <a:off x="381000" y="1371600"/>
            <a:ext cx="8229600" cy="1600199"/>
          </a:xfrm>
        </p:spPr>
        <p:txBody>
          <a:bodyPr>
            <a:normAutofit/>
          </a:bodyPr>
          <a:lstStyle/>
          <a:p>
            <a:pPr algn="r" rtl="1"/>
            <a:r>
              <a:rPr lang="ar-OM" sz="3600" b="0" i="0" u="none" baseline="0" dirty="0"/>
              <a:t>عرض مرئي للمدير العام حول استئناس المخاطر </a:t>
            </a:r>
            <a:r>
              <a:rPr lang="ar-OM" sz="3600" b="0" i="0" u="none" baseline="0" dirty="0" smtClean="0"/>
              <a:t>(</a:t>
            </a:r>
            <a:r>
              <a:rPr lang="ar-OM" sz="3600" b="0" i="0" u="none" baseline="0" dirty="0"/>
              <a:t>10 دقائق</a:t>
            </a:r>
            <a:r>
              <a:rPr lang="ar-OM" sz="3600" b="0" i="0" u="none" baseline="0" dirty="0" smtClean="0"/>
              <a:t>)</a:t>
            </a:r>
            <a:endParaRPr lang="en-US" sz="3600" b="0" i="0" u="none" baseline="0" dirty="0" smtClean="0"/>
          </a:p>
          <a:p>
            <a:pPr algn="r" rtl="1"/>
            <a:endParaRPr lang="en-US" sz="3600" dirty="0" smtClean="0"/>
          </a:p>
          <a:p>
            <a:pPr algn="r" rtl="1"/>
            <a:endParaRPr lang="en-US" sz="3600" dirty="0" smtClean="0"/>
          </a:p>
          <a:p>
            <a:pPr algn="r" rtl="1"/>
            <a:endParaRPr lang="ar-OM" sz="3600" dirty="0"/>
          </a:p>
        </p:txBody>
      </p:sp>
      <p:sp>
        <p:nvSpPr>
          <p:cNvPr id="5" name="TextBox 4"/>
          <p:cNvSpPr txBox="1"/>
          <p:nvPr/>
        </p:nvSpPr>
        <p:spPr>
          <a:xfrm>
            <a:off x="914400" y="3962400"/>
            <a:ext cx="7315200" cy="1815882"/>
          </a:xfrm>
          <a:prstGeom prst="rect">
            <a:avLst/>
          </a:prstGeom>
          <a:noFill/>
        </p:spPr>
        <p:txBody>
          <a:bodyPr wrap="square" rtlCol="0">
            <a:spAutoFit/>
          </a:bodyPr>
          <a:lstStyle/>
          <a:p>
            <a:pPr lvl="1"/>
            <a:r>
              <a:rPr lang="en-US" sz="2800" dirty="0" smtClean="0"/>
              <a:t>Internal PDO users </a:t>
            </a:r>
            <a:r>
              <a:rPr lang="en-US" sz="2800" dirty="0" smtClean="0">
                <a:hlinkClick r:id="rId2"/>
              </a:rPr>
              <a:t>Click Here </a:t>
            </a:r>
            <a:endParaRPr lang="en-US" sz="2800" dirty="0" smtClean="0"/>
          </a:p>
          <a:p>
            <a:pPr lvl="1"/>
            <a:endParaRPr lang="en-US" sz="2800" dirty="0" smtClean="0"/>
          </a:p>
          <a:p>
            <a:pPr lvl="1"/>
            <a:r>
              <a:rPr lang="en-US" sz="2800" dirty="0" smtClean="0"/>
              <a:t>External users (Contractor Staff) </a:t>
            </a:r>
            <a:r>
              <a:rPr lang="en-US" sz="2800" dirty="0" smtClean="0"/>
              <a:t> </a:t>
            </a:r>
            <a:r>
              <a:rPr lang="en-US" sz="2800" dirty="0" smtClean="0">
                <a:hlinkClick r:id="rId3"/>
              </a:rPr>
              <a:t>Click Here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126712"/>
            <a:ext cx="8229600" cy="584775"/>
          </a:xfrm>
          <a:prstGeom prst="rect">
            <a:avLst/>
          </a:prstGeom>
          <a:noFill/>
        </p:spPr>
        <p:txBody>
          <a:bodyPr wrap="square" rtlCol="0">
            <a:spAutoFit/>
          </a:bodyPr>
          <a:lstStyle/>
          <a:p>
            <a:pPr algn="ctr" rtl="1"/>
            <a:r>
              <a:rPr lang="ar-OM" sz="3200" b="0" i="0" u="none" baseline="0">
                <a:solidFill>
                  <a:schemeClr val="bg1"/>
                </a:solidFill>
              </a:rPr>
              <a:t>استئناس المخاطر – ما المقصود؟</a:t>
            </a:r>
            <a:endParaRPr lang="ar-OM" sz="3200" dirty="0">
              <a:solidFill>
                <a:schemeClr val="bg1"/>
              </a:solidFill>
            </a:endParaRPr>
          </a:p>
        </p:txBody>
      </p:sp>
      <p:sp>
        <p:nvSpPr>
          <p:cNvPr id="7" name="Content Placeholder 6"/>
          <p:cNvSpPr>
            <a:spLocks noGrp="1"/>
          </p:cNvSpPr>
          <p:nvPr>
            <p:ph idx="1"/>
          </p:nvPr>
        </p:nvSpPr>
        <p:spPr>
          <a:xfrm>
            <a:off x="228600" y="838200"/>
            <a:ext cx="8915400" cy="5867400"/>
          </a:xfrm>
        </p:spPr>
        <p:txBody>
          <a:bodyPr>
            <a:normAutofit fontScale="47500" lnSpcReduction="20000"/>
          </a:bodyPr>
          <a:lstStyle/>
          <a:p>
            <a:pPr lvl="0" algn="r" rtl="1">
              <a:buNone/>
            </a:pPr>
            <a:r>
              <a:rPr lang="ar-OM" sz="6000" b="0" i="0" u="none" baseline="0" dirty="0">
                <a:solidFill>
                  <a:prstClr val="black"/>
                </a:solidFill>
              </a:rPr>
              <a:t>استئناس المخاطر</a:t>
            </a:r>
            <a:r>
              <a:rPr lang="ar-OM" sz="6000" b="0" i="0" u="none" baseline="0" dirty="0" smtClean="0">
                <a:solidFill>
                  <a:prstClr val="black"/>
                </a:solidFill>
              </a:rPr>
              <a:t>: هو </a:t>
            </a:r>
            <a:r>
              <a:rPr lang="ar-OM" sz="6000" b="0" i="0" u="none" baseline="0" dirty="0">
                <a:solidFill>
                  <a:prstClr val="black"/>
                </a:solidFill>
              </a:rPr>
              <a:t>التحول التدريجي </a:t>
            </a:r>
            <a:r>
              <a:rPr lang="ar-OM" sz="6000" b="0" i="0" u="none" baseline="0" dirty="0" smtClean="0">
                <a:solidFill>
                  <a:prstClr val="black"/>
                </a:solidFill>
              </a:rPr>
              <a:t>لممارسات أو حالات</a:t>
            </a:r>
            <a:r>
              <a:rPr lang="ar-OM" sz="6000" b="0" i="0" u="none" dirty="0" smtClean="0">
                <a:solidFill>
                  <a:prstClr val="black"/>
                </a:solidFill>
              </a:rPr>
              <a:t> </a:t>
            </a:r>
            <a:r>
              <a:rPr lang="ar-OM" sz="6000" b="0" i="0" u="none" baseline="0" dirty="0" smtClean="0">
                <a:solidFill>
                  <a:prstClr val="black"/>
                </a:solidFill>
              </a:rPr>
              <a:t>خطرة </a:t>
            </a:r>
            <a:r>
              <a:rPr lang="ar-OM" sz="6000" b="0" i="0" u="none" baseline="0" dirty="0">
                <a:solidFill>
                  <a:prstClr val="black"/>
                </a:solidFill>
              </a:rPr>
              <a:t>حتى تصير مألوفة ومقبولة مع الوقت. على سبيل المثال:</a:t>
            </a:r>
          </a:p>
          <a:p>
            <a:pPr algn="r" rtl="1"/>
            <a:r>
              <a:rPr lang="ar-OM" sz="5000" b="0" i="0" u="none" baseline="0" dirty="0"/>
              <a:t>التعود على عدم ترك مسافة أمان أثناء </a:t>
            </a:r>
            <a:r>
              <a:rPr lang="ar-OM" sz="5000" b="0" i="0" u="none" baseline="0" dirty="0" err="1"/>
              <a:t>السياقة</a:t>
            </a:r>
            <a:endParaRPr lang="ar-OM" sz="5000" b="0" i="0" u="none" baseline="0" dirty="0"/>
          </a:p>
          <a:p>
            <a:pPr algn="r" rtl="1"/>
            <a:r>
              <a:rPr lang="ar-OM" sz="5000" b="0" i="0" u="none" baseline="0" dirty="0"/>
              <a:t>استخدام السكين في أمور غير مناسبة لها، مع ترك الأدوات الأنسب لذلك الغرض </a:t>
            </a:r>
            <a:endParaRPr lang="ar-OM" sz="4000" dirty="0" smtClean="0">
              <a:solidFill>
                <a:prstClr val="black"/>
              </a:solidFill>
            </a:endParaRPr>
          </a:p>
          <a:p>
            <a:pPr algn="r" rtl="1">
              <a:buNone/>
            </a:pPr>
            <a:endParaRPr lang="ar-OM" sz="4000" dirty="0" smtClean="0"/>
          </a:p>
          <a:p>
            <a:pPr algn="r" rtl="1">
              <a:buNone/>
            </a:pPr>
            <a:endParaRPr lang="ar-OM" sz="4000" dirty="0" smtClean="0"/>
          </a:p>
          <a:p>
            <a:pPr algn="r" rtl="1">
              <a:buNone/>
            </a:pPr>
            <a:r>
              <a:rPr lang="ar-OM" sz="6000" b="0" i="0" u="none" baseline="0" dirty="0"/>
              <a:t>استئناس المخاطر في البيئات الخطرة هو بحد ذاته أمر خطير! على سبيل المثال: </a:t>
            </a:r>
            <a:endParaRPr lang="ar-OM" sz="6000" dirty="0" smtClean="0"/>
          </a:p>
          <a:p>
            <a:pPr algn="r" rtl="1"/>
            <a:r>
              <a:rPr lang="ar-OM" sz="5000" b="0" i="0" u="none" baseline="0" dirty="0"/>
              <a:t>قطرات من النفط تعتاد رؤيتها يومياً</a:t>
            </a:r>
          </a:p>
          <a:p>
            <a:pPr algn="r" rtl="1"/>
            <a:r>
              <a:rPr lang="ar-OM" sz="5000" b="0" i="0" u="none" baseline="0" dirty="0"/>
              <a:t>عدم تنفيذ مهام ضرورية تتعلق بالسلامة لأنه لم يحصل أي شيء  </a:t>
            </a:r>
          </a:p>
          <a:p>
            <a:pPr algn="r" rtl="1"/>
            <a:r>
              <a:rPr lang="ar-OM" sz="5000" b="0" i="0" u="none" baseline="0" dirty="0"/>
              <a:t>التعوّد على العبور فوق صمامات أو أجهزة دقيقة متعطلة  </a:t>
            </a:r>
          </a:p>
          <a:p>
            <a:pPr algn="r" rtl="1"/>
            <a:r>
              <a:rPr lang="ar-OM" sz="5000" b="0" i="0" u="none" baseline="0" dirty="0"/>
              <a:t>التعوّد على اجتياز مسؤولي سلامة العمليات دون الحصول على تصريح  </a:t>
            </a:r>
            <a:endParaRPr lang="ar-OM" sz="5000" dirty="0" smtClean="0"/>
          </a:p>
          <a:p>
            <a:pPr algn="r" rtl="1"/>
            <a:r>
              <a:rPr lang="ar-OM" sz="5000" b="0" i="0" u="none" baseline="0" dirty="0"/>
              <a:t>معدات عالية / اهتزاز الأنابيب   </a:t>
            </a:r>
          </a:p>
          <a:p>
            <a:pPr algn="r" rtl="1"/>
            <a:r>
              <a:rPr lang="ar-OM" sz="5000" b="0" i="0" u="none" baseline="0" dirty="0"/>
              <a:t>عمليات تتكرر فيها الإنذارات باستمرار </a:t>
            </a:r>
          </a:p>
          <a:p>
            <a:pPr algn="r" rtl="1"/>
            <a:r>
              <a:rPr lang="ar-OM" sz="5000" b="0" i="0" u="none" baseline="0" dirty="0"/>
              <a:t>استخدام أوراق مستعملة سابقاً لإكمال متطلبات تصاريح العمل.</a:t>
            </a:r>
          </a:p>
          <a:p>
            <a:pPr algn="r" rtl="1">
              <a:buNone/>
            </a:pPr>
            <a:r>
              <a:rPr lang="ar-OM" sz="5000" b="0" i="0" u="none" baseline="0" dirty="0"/>
              <a:t> وغير ذلك</a:t>
            </a:r>
          </a:p>
          <a:p>
            <a:endParaRPr lang="ar-OM" sz="3500" dirty="0" smtClean="0"/>
          </a:p>
          <a:p>
            <a:endParaRPr lang="ar-OM" dirty="0" smtClean="0"/>
          </a:p>
          <a:p>
            <a:pPr lvl="0" algn="r" rtl="1"/>
            <a:endParaRPr lang="ar-OM" dirty="0" smtClean="0">
              <a:solidFill>
                <a:prstClr val="black"/>
              </a:solidFill>
            </a:endParaRPr>
          </a:p>
          <a:p>
            <a:pPr lvl="0" algn="r" rtl="1">
              <a:buFont typeface="Courier New" pitchFamily="49" charset="0"/>
              <a:buChar char="o"/>
            </a:pPr>
            <a:endParaRPr lang="ar-OM" dirty="0" smtClean="0">
              <a:solidFill>
                <a:prstClr val="black"/>
              </a:solidFill>
            </a:endParaRPr>
          </a:p>
          <a:p>
            <a:pPr algn="r" rtl="1">
              <a:buFont typeface="Courier New" pitchFamily="49" charset="0"/>
              <a:buChar char="o"/>
            </a:pPr>
            <a:endParaRPr lang="ar-OM" dirty="0" smtClean="0">
              <a:solidFill>
                <a:schemeClr val="dk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686800" cy="4525963"/>
          </a:xfrm>
        </p:spPr>
        <p:txBody>
          <a:bodyPr>
            <a:normAutofit fontScale="92500" lnSpcReduction="20000"/>
          </a:bodyPr>
          <a:lstStyle/>
          <a:p>
            <a:pPr algn="r" rtl="1">
              <a:buFont typeface="Courier New" pitchFamily="49" charset="0"/>
              <a:buChar char="o"/>
            </a:pPr>
            <a:r>
              <a:rPr lang="ar-OM" sz="2600" b="0" i="0" u="none" baseline="0" dirty="0"/>
              <a:t>ما المخاطر التي استأنستها واعتدت عليها؟</a:t>
            </a:r>
            <a:r>
              <a:rPr lang="ar-OM" sz="2600" b="0" i="1" u="none" baseline="0" dirty="0"/>
              <a:t> </a:t>
            </a:r>
            <a:r>
              <a:rPr lang="ar-OM" sz="2600" b="0" i="0" u="none" baseline="0" dirty="0"/>
              <a:t>أمثلة من مكان العمل أو المنزل</a:t>
            </a:r>
          </a:p>
          <a:p>
            <a:pPr algn="r" rtl="1">
              <a:buFont typeface="Courier New" pitchFamily="49" charset="0"/>
              <a:buChar char="o"/>
            </a:pPr>
            <a:endParaRPr lang="ar-OM" sz="2600" dirty="0" smtClean="0"/>
          </a:p>
          <a:p>
            <a:pPr algn="r" rtl="1">
              <a:buFont typeface="Courier New" pitchFamily="49" charset="0"/>
              <a:buChar char="o"/>
            </a:pPr>
            <a:r>
              <a:rPr lang="ar-OM" sz="2600" b="0" i="0" u="none" baseline="0" dirty="0"/>
              <a:t>هل ستسمح لأي من أحبائك بارتكاب نفس الخطر الذي اعتدت عليه؟</a:t>
            </a:r>
          </a:p>
          <a:p>
            <a:pPr algn="r" rtl="1">
              <a:buNone/>
            </a:pPr>
            <a:endParaRPr lang="ar-OM" sz="2600" dirty="0" smtClean="0"/>
          </a:p>
          <a:p>
            <a:pPr algn="r" rtl="1">
              <a:buFont typeface="Courier New" pitchFamily="49" charset="0"/>
              <a:buChar char="o"/>
            </a:pPr>
            <a:r>
              <a:rPr lang="ar-OM" sz="2600" b="0" i="0" u="none" baseline="0" dirty="0"/>
              <a:t>ما الأسباب التي تتوقع أنها أدت إلى عدم رؤيتك للمخاطر رغم أنها أمام عينيك؟ ما الذي علينا فعله لكي ننتبه للمخاطر من حولنا دائماً بوضوح؟</a:t>
            </a:r>
            <a:endParaRPr lang="ar-OM" sz="2600" dirty="0" smtClean="0"/>
          </a:p>
          <a:p>
            <a:pPr algn="r" rtl="1">
              <a:buFont typeface="Courier New" pitchFamily="49" charset="0"/>
              <a:buChar char="o"/>
            </a:pPr>
            <a:endParaRPr lang="ar-OM" sz="2600" dirty="0" smtClean="0"/>
          </a:p>
          <a:p>
            <a:pPr algn="r" rtl="1">
              <a:buFont typeface="Courier New" pitchFamily="49" charset="0"/>
              <a:buChar char="o"/>
            </a:pPr>
            <a:r>
              <a:rPr lang="ar-OM" sz="2600" b="0" i="0" u="none" baseline="0" dirty="0"/>
              <a:t>إذا رأيت شخصاً </a:t>
            </a:r>
            <a:r>
              <a:rPr lang="ar-OM" sz="2600" b="0" i="0" u="none" baseline="0" dirty="0" smtClean="0"/>
              <a:t>اعتاد ارتكاب </a:t>
            </a:r>
            <a:r>
              <a:rPr lang="ar-OM" sz="2600" b="0" i="0" u="none" baseline="0" dirty="0"/>
              <a:t>أمر خطير، هل ستتدخل؟ ما هي ردة الفعل التي تتوقعها منه؟ </a:t>
            </a:r>
          </a:p>
          <a:p>
            <a:pPr algn="r" rtl="1">
              <a:buFont typeface="Courier New" pitchFamily="49" charset="0"/>
              <a:buChar char="o"/>
            </a:pPr>
            <a:endParaRPr lang="ar-OM" dirty="0" smtClean="0"/>
          </a:p>
          <a:p>
            <a:pPr algn="just" rtl="1">
              <a:buNone/>
            </a:pPr>
            <a:r>
              <a:rPr lang="ar-OM" sz="2600" b="1" dirty="0"/>
              <a:t>ما التغيير الذي ستشرع فيه اعتباراً من هذه اللحظة حتى تقلع عن </a:t>
            </a:r>
            <a:r>
              <a:rPr lang="ar-OM" sz="2600" b="1" dirty="0" smtClean="0"/>
              <a:t>أمرٍ خطير </a:t>
            </a:r>
            <a:r>
              <a:rPr lang="ar-OM" sz="2600" b="1" dirty="0"/>
              <a:t>اعتدت عليه؟ على كل فريق اقتراح فكرتين </a:t>
            </a:r>
          </a:p>
          <a:p>
            <a:pPr algn="r" rtl="1">
              <a:buFont typeface="Courier New" pitchFamily="49" charset="0"/>
              <a:buChar char="o"/>
            </a:pPr>
            <a:endParaRPr lang="ar-OM" dirty="0" smtClean="0">
              <a:solidFill>
                <a:prstClr val="black"/>
              </a:solidFill>
            </a:endParaRPr>
          </a:p>
          <a:p>
            <a:pPr lvl="0" algn="r" rtl="1">
              <a:buNone/>
            </a:pPr>
            <a:endParaRPr lang="ar-OM" dirty="0" smtClean="0">
              <a:solidFill>
                <a:prstClr val="black"/>
              </a:solidFill>
            </a:endParaRPr>
          </a:p>
          <a:p>
            <a:pPr lvl="0" algn="r" rtl="1"/>
            <a:endParaRPr lang="ar-OM" dirty="0" smtClean="0">
              <a:solidFill>
                <a:prstClr val="black"/>
              </a:solidFill>
            </a:endParaRPr>
          </a:p>
        </p:txBody>
      </p:sp>
      <p:sp>
        <p:nvSpPr>
          <p:cNvPr id="4" name="Title 3"/>
          <p:cNvSpPr txBox="1">
            <a:spLocks noGrp="1"/>
          </p:cNvSpPr>
          <p:nvPr>
            <p:ph type="title"/>
          </p:nvPr>
        </p:nvSpPr>
        <p:spPr>
          <a:xfrm>
            <a:off x="457200" y="-228600"/>
            <a:ext cx="8229600" cy="1143000"/>
          </a:xfrm>
          <a:prstGeom prst="rect">
            <a:avLst/>
          </a:prstGeom>
          <a:noFill/>
        </p:spPr>
        <p:txBody>
          <a:bodyPr wrap="square" rtlCol="0">
            <a:spAutoFit/>
          </a:bodyPr>
          <a:lstStyle/>
          <a:p>
            <a:pPr algn="ctr" rtl="1"/>
            <a:r>
              <a:rPr lang="ar-OM" sz="3200" b="0" i="0" u="none" baseline="0">
                <a:solidFill>
                  <a:schemeClr val="bg1"/>
                </a:solidFill>
              </a:rPr>
              <a:t>استراحة نقاشية 1</a:t>
            </a:r>
            <a:endParaRPr lang="ar-OM" sz="3200" dirty="0">
              <a:solidFill>
                <a:schemeClr val="bg1"/>
              </a:solidFill>
            </a:endParaRPr>
          </a:p>
        </p:txBody>
      </p:sp>
      <p:sp>
        <p:nvSpPr>
          <p:cNvPr id="5" name="Rectangle 4"/>
          <p:cNvSpPr/>
          <p:nvPr/>
        </p:nvSpPr>
        <p:spPr>
          <a:xfrm>
            <a:off x="0" y="762000"/>
            <a:ext cx="9144000" cy="1107996"/>
          </a:xfrm>
          <a:prstGeom prst="rect">
            <a:avLst/>
          </a:prstGeom>
        </p:spPr>
        <p:txBody>
          <a:bodyPr wrap="square">
            <a:spAutoFit/>
          </a:bodyPr>
          <a:lstStyle/>
          <a:p>
            <a:pPr algn="r" rtl="1">
              <a:defRPr/>
            </a:pPr>
            <a:r>
              <a:rPr lang="ar-OM" sz="2400" b="0" i="0" u="none" baseline="0" dirty="0"/>
              <a:t>لطفاً: نرجو تشكيل 4 فرق ومناقشة الأسئلة الواردة في </a:t>
            </a:r>
            <a:r>
              <a:rPr lang="ar-OM" sz="2400" b="0" i="0" u="none" baseline="0" dirty="0" smtClean="0"/>
              <a:t>العرض. (10 </a:t>
            </a:r>
            <a:r>
              <a:rPr lang="ar-OM" sz="2400" b="0" i="0" u="none" baseline="0" dirty="0"/>
              <a:t>دقائق للنقاش، </a:t>
            </a:r>
            <a:r>
              <a:rPr lang="ar-OM" sz="2400" b="0" i="0" u="none" baseline="0" dirty="0" smtClean="0"/>
              <a:t>و10 </a:t>
            </a:r>
            <a:r>
              <a:rPr lang="ar-OM" sz="2400" b="0" i="0" u="none" baseline="0" dirty="0"/>
              <a:t>دقائق للعودة إلى كامل </a:t>
            </a:r>
            <a:r>
              <a:rPr lang="ar-OM" sz="2400" b="0" i="0" u="none" baseline="0" dirty="0" smtClean="0"/>
              <a:t>الفريق)</a:t>
            </a:r>
            <a:endParaRPr lang="ar-OM" sz="2400" b="0" i="0" u="none" baseline="0" dirty="0"/>
          </a:p>
          <a:p>
            <a:endParaRPr lang="ar-OM"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ar-OM" sz="2800" b="0" i="0" u="none" baseline="0" dirty="0"/>
              <a:t>عرض مرئي للمدير الفني حول التعامل مع المعضلات</a:t>
            </a:r>
            <a:endParaRPr lang="ar-OM" sz="2800" dirty="0" smtClean="0"/>
          </a:p>
          <a:p>
            <a:endParaRPr lang="ar-OM" dirty="0" smtClean="0"/>
          </a:p>
          <a:p>
            <a:endParaRPr lang="ar-OM" dirty="0" smtClean="0"/>
          </a:p>
          <a:p>
            <a:pPr lvl="1"/>
            <a:r>
              <a:rPr lang="en-US" dirty="0" smtClean="0"/>
              <a:t>Internal PDO users </a:t>
            </a:r>
            <a:r>
              <a:rPr lang="en-US" dirty="0" smtClean="0">
                <a:hlinkClick r:id="rId2"/>
              </a:rPr>
              <a:t>Click Here </a:t>
            </a:r>
            <a:endParaRPr lang="en-US" dirty="0" smtClean="0"/>
          </a:p>
          <a:p>
            <a:pPr lvl="1"/>
            <a:endParaRPr lang="en-US" dirty="0" smtClean="0"/>
          </a:p>
          <a:p>
            <a:pPr lvl="1"/>
            <a:r>
              <a:rPr lang="en-US" dirty="0" smtClean="0"/>
              <a:t>External users (Contractor Staff)* </a:t>
            </a:r>
            <a:r>
              <a:rPr lang="en-US" dirty="0" smtClean="0">
                <a:hlinkClick r:id="rId3"/>
              </a:rPr>
              <a:t>Click Here </a:t>
            </a:r>
            <a:endParaRPr lang="en-US" dirty="0" smtClean="0"/>
          </a:p>
          <a:p>
            <a:endParaRPr lang="ar-OM" dirty="0" smtClean="0"/>
          </a:p>
          <a:p>
            <a:endParaRPr lang="ar-OM" dirty="0" smtClean="0"/>
          </a:p>
          <a:p>
            <a:endParaRPr lang="ar-OM" dirty="0"/>
          </a:p>
        </p:txBody>
      </p:sp>
      <p:sp>
        <p:nvSpPr>
          <p:cNvPr id="4" name="Title 3"/>
          <p:cNvSpPr txBox="1">
            <a:spLocks noGrp="1"/>
          </p:cNvSpPr>
          <p:nvPr>
            <p:ph type="title"/>
          </p:nvPr>
        </p:nvSpPr>
        <p:spPr>
          <a:xfrm>
            <a:off x="457200" y="152400"/>
            <a:ext cx="8686800" cy="584775"/>
          </a:xfrm>
          <a:prstGeom prst="rect">
            <a:avLst/>
          </a:prstGeom>
          <a:noFill/>
        </p:spPr>
        <p:txBody>
          <a:bodyPr wrap="square" rtlCol="0">
            <a:spAutoFit/>
          </a:bodyPr>
          <a:lstStyle/>
          <a:p>
            <a:pPr algn="ctr" rtl="1"/>
            <a:r>
              <a:rPr lang="ar-OM" sz="3200" b="0" i="0" u="none" baseline="0">
                <a:solidFill>
                  <a:schemeClr val="bg1"/>
                </a:solidFill>
              </a:rPr>
              <a:t>المعضلات</a:t>
            </a:r>
            <a:endParaRPr lang="ar-OM" sz="3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05535269580F4095F8650DC933E825" ma:contentTypeVersion="4" ma:contentTypeDescription="Create a new document." ma:contentTypeScope="" ma:versionID="ce2446dc987092fdfa601df8a86cb917">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04124fd72fb23383ffd9ae33b9d6db0f"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A3BDBA-7FF3-4940-B4A2-563736F6D23B}"/>
</file>

<file path=customXml/itemProps2.xml><?xml version="1.0" encoding="utf-8"?>
<ds:datastoreItem xmlns:ds="http://schemas.openxmlformats.org/officeDocument/2006/customXml" ds:itemID="{B2B3A466-33F2-4375-8D7D-717D594ECD99}"/>
</file>

<file path=customXml/itemProps3.xml><?xml version="1.0" encoding="utf-8"?>
<ds:datastoreItem xmlns:ds="http://schemas.openxmlformats.org/officeDocument/2006/customXml" ds:itemID="{20DA36D6-8CFB-468C-AEFD-9E2E164A69DB}"/>
</file>

<file path=docProps/app.xml><?xml version="1.0" encoding="utf-8"?>
<Properties xmlns="http://schemas.openxmlformats.org/officeDocument/2006/extended-properties" xmlns:vt="http://schemas.openxmlformats.org/officeDocument/2006/docPropsVTypes">
  <TotalTime>16662</TotalTime>
  <Words>926</Words>
  <Application>Microsoft Office PowerPoint</Application>
  <PresentationFormat>On-screen Show (4:3)</PresentationFormat>
  <Paragraphs>125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يوم سلامة العمليات - 2017 </vt:lpstr>
      <vt:lpstr>البرنامج </vt:lpstr>
      <vt:lpstr>السلامة أولاً</vt:lpstr>
      <vt:lpstr>حوادث سلامة العمليات لم تتوقف</vt:lpstr>
      <vt:lpstr>مسيرة يوم سلامة العمليات</vt:lpstr>
      <vt:lpstr>استئناس المخاطر</vt:lpstr>
      <vt:lpstr>استئناس المخاطر – ما المقصود؟</vt:lpstr>
      <vt:lpstr>استراحة نقاشية 1</vt:lpstr>
      <vt:lpstr>المعضلات</vt:lpstr>
      <vt:lpstr>المعضلات - أمثلة</vt:lpstr>
      <vt:lpstr>استراحة نقاشية 2</vt:lpstr>
      <vt:lpstr>الالتزام الشخصي والإجراءات الإضافية</vt:lpstr>
    </vt:vector>
  </TitlesOfParts>
  <Company>United Media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Shakrani</dc:creator>
  <cp:lastModifiedBy>MU59206</cp:lastModifiedBy>
  <cp:revision>1249</cp:revision>
  <dcterms:created xsi:type="dcterms:W3CDTF">2012-10-15T05:32:30Z</dcterms:created>
  <dcterms:modified xsi:type="dcterms:W3CDTF">2017-09-17T05:38:35Z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0x0101007605535269580F4095F8650DC933E825</vt:lpwstr>
  </property>
</Properties>
</file>