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751" r:id="rId2"/>
    <p:sldId id="704" r:id="rId3"/>
    <p:sldId id="706" r:id="rId4"/>
    <p:sldId id="722" r:id="rId5"/>
    <p:sldId id="741" r:id="rId6"/>
    <p:sldId id="743" r:id="rId7"/>
    <p:sldId id="750" r:id="rId8"/>
    <p:sldId id="744" r:id="rId9"/>
    <p:sldId id="737" r:id="rId10"/>
    <p:sldId id="711" r:id="rId11"/>
    <p:sldId id="745" r:id="rId12"/>
    <p:sldId id="746" r:id="rId13"/>
    <p:sldId id="747" r:id="rId14"/>
    <p:sldId id="748" r:id="rId15"/>
    <p:sldId id="749" r:id="rId16"/>
    <p:sldId id="716" r:id="rId17"/>
  </p:sldIdLst>
  <p:sldSz cx="9144000" cy="6858000" type="screen4x3"/>
  <p:notesSz cx="6670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0" autoAdjust="0"/>
    <p:restoredTop sz="85517" autoAdjust="0"/>
  </p:normalViewPr>
  <p:slideViewPr>
    <p:cSldViewPr>
      <p:cViewPr>
        <p:scale>
          <a:sx n="70" d="100"/>
          <a:sy n="70" d="100"/>
        </p:scale>
        <p:origin x="-1666" y="-187"/>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6491"/>
          </a:xfrm>
          <a:prstGeom prst="rect">
            <a:avLst/>
          </a:prstGeom>
        </p:spPr>
        <p:txBody>
          <a:bodyPr vert="horz" lIns="90754" tIns="45377" rIns="90754" bIns="45377" rtlCol="0"/>
          <a:lstStyle>
            <a:lvl1pPr algn="l">
              <a:defRPr sz="1200"/>
            </a:lvl1pPr>
          </a:lstStyle>
          <a:p>
            <a:endParaRPr lang="en-US" dirty="0"/>
          </a:p>
        </p:txBody>
      </p:sp>
      <p:sp>
        <p:nvSpPr>
          <p:cNvPr id="3" name="Date Placeholder 2"/>
          <p:cNvSpPr>
            <a:spLocks noGrp="1"/>
          </p:cNvSpPr>
          <p:nvPr>
            <p:ph type="dt" idx="1"/>
          </p:nvPr>
        </p:nvSpPr>
        <p:spPr>
          <a:xfrm>
            <a:off x="3778506" y="0"/>
            <a:ext cx="2890626" cy="496491"/>
          </a:xfrm>
          <a:prstGeom prst="rect">
            <a:avLst/>
          </a:prstGeom>
        </p:spPr>
        <p:txBody>
          <a:bodyPr vert="horz" lIns="90754" tIns="45377" rIns="90754" bIns="45377" rtlCol="0"/>
          <a:lstStyle>
            <a:lvl1pPr algn="r">
              <a:defRPr sz="1200"/>
            </a:lvl1pPr>
          </a:lstStyle>
          <a:p>
            <a:fld id="{4997D33A-B6F2-4505-B2E2-A0075A4E690A}" type="datetimeFigureOut">
              <a:rPr lang="en-US" smtClean="0"/>
              <a:pPr/>
              <a:t>20/09/2018</a:t>
            </a:fld>
            <a:endParaRPr lang="en-US" dirty="0"/>
          </a:p>
        </p:txBody>
      </p:sp>
      <p:sp>
        <p:nvSpPr>
          <p:cNvPr id="4" name="Slide Image Placeholder 3"/>
          <p:cNvSpPr>
            <a:spLocks noGrp="1" noRot="1" noChangeAspect="1"/>
          </p:cNvSpPr>
          <p:nvPr>
            <p:ph type="sldImg" idx="2"/>
          </p:nvPr>
        </p:nvSpPr>
        <p:spPr>
          <a:xfrm>
            <a:off x="852488" y="744538"/>
            <a:ext cx="4965700" cy="3724275"/>
          </a:xfrm>
          <a:prstGeom prst="rect">
            <a:avLst/>
          </a:prstGeom>
          <a:noFill/>
          <a:ln w="12700">
            <a:solidFill>
              <a:prstClr val="black"/>
            </a:solidFill>
          </a:ln>
        </p:spPr>
        <p:txBody>
          <a:bodyPr vert="horz" lIns="90754" tIns="45377" rIns="90754" bIns="45377" rtlCol="0" anchor="ctr"/>
          <a:lstStyle/>
          <a:p>
            <a:endParaRPr lang="en-US" dirty="0"/>
          </a:p>
        </p:txBody>
      </p:sp>
      <p:sp>
        <p:nvSpPr>
          <p:cNvPr id="5" name="Notes Placeholder 4"/>
          <p:cNvSpPr>
            <a:spLocks noGrp="1"/>
          </p:cNvSpPr>
          <p:nvPr>
            <p:ph type="body" sz="quarter" idx="3"/>
          </p:nvPr>
        </p:nvSpPr>
        <p:spPr>
          <a:xfrm>
            <a:off x="667068" y="4716661"/>
            <a:ext cx="5336540" cy="4468416"/>
          </a:xfrm>
          <a:prstGeom prst="rect">
            <a:avLst/>
          </a:prstGeom>
        </p:spPr>
        <p:txBody>
          <a:bodyPr vert="horz" lIns="90754" tIns="45377" rIns="90754" bIns="453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1598"/>
            <a:ext cx="2890626" cy="496491"/>
          </a:xfrm>
          <a:prstGeom prst="rect">
            <a:avLst/>
          </a:prstGeom>
        </p:spPr>
        <p:txBody>
          <a:bodyPr vert="horz" lIns="90754" tIns="45377" rIns="90754" bIns="453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8506" y="9431598"/>
            <a:ext cx="2890626" cy="496491"/>
          </a:xfrm>
          <a:prstGeom prst="rect">
            <a:avLst/>
          </a:prstGeom>
        </p:spPr>
        <p:txBody>
          <a:bodyPr vert="horz" lIns="90754" tIns="45377" rIns="90754" bIns="45377" rtlCol="0" anchor="b"/>
          <a:lstStyle>
            <a:lvl1pPr algn="r">
              <a:defRPr sz="1200"/>
            </a:lvl1pPr>
          </a:lstStyle>
          <a:p>
            <a:fld id="{6FE96B86-C9C6-4410-88A8-FB28EB7C318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ortal.corp.pdo.om/solutions/LKB/MSE/AIPSM/DataPacks/AIPSM-0024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ortal.corp.pdo.om/solutions/LKB/MSE/AIPSM/DataPacks/AIPSM-0025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ortal.corp.pdo.om/solutions/LKB/LTIDatabook/Datapacks/LTI-00084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ortal.corp.pdo.om/solutions/LKB/MSE/AIPSM/Datapacks/AIPSM-0020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200" b="1" u="none" kern="1200" dirty="0" smtClean="0">
                <a:solidFill>
                  <a:srgbClr val="DD1D21"/>
                </a:solidFill>
                <a:effectLst/>
              </a:rPr>
              <a:t>Facilitator notes:</a:t>
            </a:r>
            <a:endParaRPr lang="en-GB" dirty="0" smtClean="0">
              <a:latin typeface="Futura"/>
            </a:endParaRPr>
          </a:p>
          <a:p>
            <a:pPr marL="171450" indent="-171450" eaLnBrk="1" hangingPunct="1">
              <a:spcBef>
                <a:spcPct val="0"/>
              </a:spcBef>
              <a:buFont typeface="Arial" charset="0"/>
              <a:buChar char="•"/>
            </a:pPr>
            <a:r>
              <a:rPr lang="en-GB" baseline="0" dirty="0" smtClean="0">
                <a:latin typeface="Futura"/>
              </a:rPr>
              <a:t>Download the Process Safety Day 2018 videos from the link in first slide beforehand and keep them as a back up. This is just in case if you are not able to play the videos from PDO tube.</a:t>
            </a:r>
          </a:p>
          <a:p>
            <a:pPr marL="171450" marR="0" indent="-171450" algn="l" defTabSz="914400" rtl="0" eaLnBrk="1" fontAlgn="auto" latinLnBrk="0" hangingPunct="1">
              <a:lnSpc>
                <a:spcPct val="100000"/>
              </a:lnSpc>
              <a:spcBef>
                <a:spcPct val="0"/>
              </a:spcBef>
              <a:spcAft>
                <a:spcPts val="0"/>
              </a:spcAft>
              <a:buClrTx/>
              <a:buSzTx/>
              <a:buFont typeface="Arial" charset="0"/>
              <a:buChar char="•"/>
              <a:tabLst/>
              <a:defRPr/>
            </a:pPr>
            <a:r>
              <a:rPr lang="en-GB" b="1" dirty="0" smtClean="0">
                <a:latin typeface="Futura"/>
              </a:rPr>
              <a:t>Note: </a:t>
            </a:r>
            <a:r>
              <a:rPr lang="en-US" sz="1200" b="0" dirty="0" smtClean="0">
                <a:solidFill>
                  <a:schemeClr val="bg1"/>
                </a:solidFill>
              </a:rPr>
              <a:t>Make sure there are max. 30 participants &amp; you have at least 90 min available for this activity!</a:t>
            </a:r>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We commit</a:t>
            </a:r>
            <a:r>
              <a:rPr lang="en-US" sz="1200" baseline="0" dirty="0" smtClean="0"/>
              <a:t> to comply </a:t>
            </a:r>
            <a:r>
              <a:rPr lang="en-US" sz="1200" dirty="0" smtClean="0"/>
              <a:t>not because of the fear of punishment but because we all care for each other?</a:t>
            </a:r>
          </a:p>
          <a:p>
            <a:r>
              <a:rPr lang="en-US" sz="1200" dirty="0" smtClean="0"/>
              <a:t>If you wish to know more about the incident then refer to the incident data book</a:t>
            </a:r>
          </a:p>
          <a:p>
            <a:r>
              <a:rPr lang="en-US" sz="1200" dirty="0" smtClean="0"/>
              <a:t>(</a:t>
            </a:r>
            <a:r>
              <a:rPr lang="en-US" dirty="0" smtClean="0">
                <a:hlinkClick r:id="rId3"/>
              </a:rPr>
              <a:t>http://portal.corp.pdo.om/solutions/LKB/MSE/AIPSM//DataPacks/AIPSM-00240</a:t>
            </a:r>
            <a:r>
              <a:rPr lang="en-US" sz="120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We commit</a:t>
            </a:r>
            <a:r>
              <a:rPr lang="en-US" sz="1200" baseline="0" dirty="0" smtClean="0"/>
              <a:t> to comply </a:t>
            </a:r>
            <a:r>
              <a:rPr lang="en-US" sz="1200" dirty="0" smtClean="0"/>
              <a:t>not because of the fear of punishment but because we all care for each other?</a:t>
            </a:r>
          </a:p>
          <a:p>
            <a:r>
              <a:rPr lang="en-US" sz="1200" dirty="0" smtClean="0"/>
              <a:t>If you wish to know more about the incident then refer to the incident data book</a:t>
            </a:r>
          </a:p>
          <a:p>
            <a:r>
              <a:rPr lang="en-US" dirty="0" smtClean="0">
                <a:hlinkClick r:id="rId3"/>
              </a:rPr>
              <a:t>(http://portal.corp.pdo.om/solutions/LKB/MSE/AIPSM//DataPacks/AIPSM-00259</a:t>
            </a:r>
            <a:r>
              <a:rPr lang="en-US" sz="120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We commit</a:t>
            </a:r>
            <a:r>
              <a:rPr lang="en-US" sz="1200" baseline="0" dirty="0" smtClean="0"/>
              <a:t> to comply </a:t>
            </a:r>
            <a:r>
              <a:rPr lang="en-US" sz="1200" dirty="0" smtClean="0"/>
              <a:t>not because of the fear of punishment but because we all care for each other?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If you wish to know more about the incident then refer to the incident data book (</a:t>
            </a:r>
            <a:r>
              <a:rPr lang="en-US" b="1" dirty="0" smtClean="0">
                <a:hlinkClick r:id="rId3"/>
              </a:rPr>
              <a:t>Data Pack</a:t>
            </a:r>
            <a:r>
              <a:rPr lang="en-US" b="1" dirty="0" smtClean="0"/>
              <a:t>)</a:t>
            </a:r>
          </a:p>
        </p:txBody>
      </p:sp>
      <p:sp>
        <p:nvSpPr>
          <p:cNvPr id="4" name="Slide Number Placeholder 3"/>
          <p:cNvSpPr>
            <a:spLocks noGrp="1"/>
          </p:cNvSpPr>
          <p:nvPr>
            <p:ph type="sldNum" sz="quarter" idx="10"/>
          </p:nvPr>
        </p:nvSpPr>
        <p:spPr/>
        <p:txBody>
          <a:bodyPr/>
          <a:lstStyle/>
          <a:p>
            <a:fld id="{6FE96B86-C9C6-4410-88A8-FB28EB7C3181}"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We commit</a:t>
            </a:r>
            <a:r>
              <a:rPr lang="en-US" sz="1200" baseline="0" dirty="0" smtClean="0"/>
              <a:t> to comply </a:t>
            </a:r>
            <a:r>
              <a:rPr lang="en-US" sz="1200" dirty="0" smtClean="0"/>
              <a:t>not because of the fear of punishment but because we all care for each other?</a:t>
            </a:r>
          </a:p>
          <a:p>
            <a:r>
              <a:rPr lang="en-US" sz="1200" dirty="0" smtClean="0"/>
              <a:t>If you wish to know more about the incident then refer to the incident data book</a:t>
            </a:r>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Facilitator notes: </a:t>
            </a:r>
            <a:endParaRPr lang="en-US" baseline="0" dirty="0" smtClean="0"/>
          </a:p>
          <a:p>
            <a:r>
              <a:rPr lang="en-US" dirty="0" smtClean="0"/>
              <a:t>Please ensure</a:t>
            </a:r>
            <a:r>
              <a:rPr lang="en-US" baseline="0" dirty="0" smtClean="0"/>
              <a:t> that action points have been captured. During conversation individuals will have identified things related to the two themes that they can do differently. These may be applicable to the team as a whole. Ensure that everyone is clear on what actions have been committed to.</a:t>
            </a:r>
          </a:p>
          <a:p>
            <a:r>
              <a:rPr lang="en-US" baseline="0" dirty="0" smtClean="0"/>
              <a:t>Make clear to everyone that a</a:t>
            </a:r>
            <a:r>
              <a:rPr lang="en-US" sz="1200" kern="1200" baseline="0" dirty="0" smtClean="0">
                <a:solidFill>
                  <a:schemeClr val="tx1"/>
                </a:solidFill>
                <a:latin typeface="+mn-lt"/>
                <a:ea typeface="+mn-ea"/>
                <a:cs typeface="+mn-cs"/>
              </a:rPr>
              <a:t>lthough Process Safety Day 2018 is one day, the intention is that this conversation will keep going. This is everyone’s responsibility, not just yours, so ask your team how they would like to keep this conversation going.</a:t>
            </a:r>
          </a:p>
          <a:p>
            <a:r>
              <a:rPr lang="en-US" sz="1200" kern="1200" baseline="0" dirty="0" smtClean="0">
                <a:solidFill>
                  <a:schemeClr val="tx1"/>
                </a:solidFill>
                <a:latin typeface="+mn-lt"/>
                <a:ea typeface="+mn-ea"/>
                <a:cs typeface="+mn-cs"/>
              </a:rPr>
              <a:t>Thank everyone for joining the conversation and for their contribution.</a:t>
            </a:r>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Facilitator notes: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Remember to start your session with focus on safety and wellbeing of those in the room.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Agree some ground rules for the conversation at the start of the meeting and ensure at least one of them refers to how people will be treated e.g. with respect, everyone allowed their say, </a:t>
            </a:r>
            <a:r>
              <a:rPr lang="en-US" sz="1200" dirty="0" smtClean="0"/>
              <a:t>Keep an open mind, all contributions are valid etc.</a:t>
            </a:r>
            <a:r>
              <a:rPr lang="en-US" sz="1200" kern="1200" baseline="0" dirty="0" smtClean="0">
                <a:solidFill>
                  <a:schemeClr val="tx1"/>
                </a:solidFill>
                <a:latin typeface="+mn-lt"/>
                <a:ea typeface="+mn-ea"/>
                <a:cs typeface="+mn-cs"/>
              </a:rPr>
              <a: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6FE96B86-C9C6-4410-88A8-FB28EB7C3181}"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was the</a:t>
            </a:r>
            <a:r>
              <a:rPr lang="en-US" dirty="0" smtClean="0">
                <a:solidFill>
                  <a:srgbClr val="FF0000"/>
                </a:solidFill>
              </a:rPr>
              <a:t> </a:t>
            </a:r>
            <a:r>
              <a:rPr lang="en-US" dirty="0" smtClean="0"/>
              <a:t>common factor amongst all these incidents -  Human Failure. Majority of the incidents in the world are caused by human failure</a:t>
            </a:r>
            <a:r>
              <a:rPr lang="en-US" dirty="0" smtClean="0">
                <a:solidFill>
                  <a:srgbClr val="FF0000"/>
                </a:solidFill>
              </a:rPr>
              <a:t> </a:t>
            </a:r>
            <a:r>
              <a:rPr lang="en-US" dirty="0" smtClean="0"/>
              <a:t>and PDO is no exception</a:t>
            </a:r>
          </a:p>
          <a:p>
            <a:r>
              <a:rPr lang="en-US" baseline="0" dirty="0" smtClean="0"/>
              <a:t>Avoiding Human Failures -  issue is close to the heart of the top management of the company as the TD wants to be personally involved and share his thoughts with everyone. </a:t>
            </a:r>
            <a:endParaRPr lang="en-US" dirty="0" smtClean="0"/>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Year on Year we have made progress on</a:t>
            </a:r>
            <a:r>
              <a:rPr lang="en-US" sz="1200" baseline="0" dirty="0" smtClean="0"/>
              <a:t> our AI-PSM journey to </a:t>
            </a:r>
            <a:r>
              <a:rPr lang="en-US" sz="1200" dirty="0" smtClean="0"/>
              <a:t>prevent incidents.</a:t>
            </a:r>
          </a:p>
          <a:p>
            <a:r>
              <a:rPr lang="en-US" sz="1200" dirty="0" smtClean="0"/>
              <a:t>In previous years</a:t>
            </a:r>
            <a:r>
              <a:rPr lang="en-US" sz="1200" baseline="0" dirty="0" smtClean="0"/>
              <a:t> the process safety day themes have been</a:t>
            </a:r>
          </a:p>
          <a:p>
            <a:r>
              <a:rPr lang="en-US" sz="1200" baseline="0" dirty="0" smtClean="0"/>
              <a:t>2014 was “Know Your Role Play Your Part” and focused on understanding individuals roles  and responsibilities to avoid incidents</a:t>
            </a:r>
          </a:p>
          <a:p>
            <a:r>
              <a:rPr lang="en-US" sz="1200" baseline="0" dirty="0" smtClean="0"/>
              <a:t>2015 &amp; 2016 was about owning and maintaining the hardware side of process safety barriers with the themes “I Own My Barriers” and “I keep my barriers strong” respectively </a:t>
            </a:r>
          </a:p>
          <a:p>
            <a:r>
              <a:rPr lang="en-US" sz="1200" baseline="0" dirty="0" smtClean="0"/>
              <a:t>2017 and this year is focus is on the human aspects and how right behaviors improve AI-PS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next step in our journey to goal zero is </a:t>
            </a:r>
            <a:r>
              <a:rPr lang="en-US" sz="1200" dirty="0" err="1" smtClean="0"/>
              <a:t>behavioural</a:t>
            </a:r>
            <a:r>
              <a:rPr lang="en-US" sz="1200" dirty="0" smtClean="0"/>
              <a:t> </a:t>
            </a:r>
            <a:r>
              <a:rPr lang="en-US" sz="1200" baseline="0" dirty="0" smtClean="0"/>
              <a:t> and a key aspect of it is </a:t>
            </a:r>
            <a:r>
              <a:rPr lang="en-US" sz="1200" dirty="0" smtClean="0"/>
              <a:t>full compliance with the set rules and procedures and not tolerating violations –the</a:t>
            </a:r>
            <a:r>
              <a:rPr lang="en-US" sz="1200" baseline="0" dirty="0" smtClean="0"/>
              <a:t> theme for this year</a:t>
            </a:r>
          </a:p>
          <a:p>
            <a:r>
              <a:rPr lang="en-US" sz="1200" dirty="0" smtClean="0">
                <a:solidFill>
                  <a:srgbClr val="FF0000"/>
                </a:solidFill>
              </a:rPr>
              <a:t>To achieve </a:t>
            </a:r>
            <a:r>
              <a:rPr lang="en-US" sz="1200" dirty="0" smtClean="0"/>
              <a:t>goal zero we need to reduce the potential for accidents </a:t>
            </a:r>
            <a:r>
              <a:rPr lang="en-US" sz="1200" dirty="0" smtClean="0">
                <a:solidFill>
                  <a:srgbClr val="FF0000"/>
                </a:solidFill>
              </a:rPr>
              <a:t>more</a:t>
            </a:r>
            <a:r>
              <a:rPr lang="en-US" sz="1200" dirty="0" smtClean="0"/>
              <a:t>, especially to eliminate  the largest contributor: of all  human failures</a:t>
            </a:r>
          </a:p>
        </p:txBody>
      </p:sp>
      <p:sp>
        <p:nvSpPr>
          <p:cNvPr id="4" name="Slide Number Placeholder 3"/>
          <p:cNvSpPr>
            <a:spLocks noGrp="1"/>
          </p:cNvSpPr>
          <p:nvPr>
            <p:ph type="sldNum" sz="quarter" idx="10"/>
          </p:nvPr>
        </p:nvSpPr>
        <p:spPr/>
        <p:txBody>
          <a:bodyPr/>
          <a:lstStyle/>
          <a:p>
            <a:fld id="{6FE96B86-C9C6-4410-88A8-FB28EB7C3181}"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75% of the Tier 1 incidents non-compliance was an issue - either as part of the initial cause, or as a contributing factor during the event or in the aftermath. </a:t>
            </a:r>
          </a:p>
          <a:p>
            <a:r>
              <a:rPr lang="en-US" baseline="0" dirty="0" smtClean="0"/>
              <a:t>Non-complying is in this case considered not obeying/following the agreed rules. </a:t>
            </a:r>
          </a:p>
          <a:p>
            <a:r>
              <a:rPr lang="en-US" baseline="0" dirty="0" smtClean="0"/>
              <a:t>Non-compliance is not only the ‘last man standing’ being the </a:t>
            </a:r>
            <a:r>
              <a:rPr lang="en-US" b="1" baseline="0" dirty="0" smtClean="0"/>
              <a:t>operator.</a:t>
            </a:r>
            <a:r>
              <a:rPr lang="en-US" b="0" baseline="0" dirty="0" smtClean="0"/>
              <a:t> Non-compliance is all across the board. </a:t>
            </a:r>
          </a:p>
          <a:p>
            <a:r>
              <a:rPr lang="en-US" b="0" baseline="0" dirty="0" smtClean="0"/>
              <a:t>It is within the design integrity (deviating from design rules, not providing the quality control during construction, starting up with open high PSUA findings),</a:t>
            </a:r>
          </a:p>
          <a:p>
            <a:r>
              <a:rPr lang="en-US" b="0" baseline="0" dirty="0" smtClean="0"/>
              <a:t>During maintenance (not executing tests on SCEs as per required standards or not flagging that element did not pass the test), and during operation (taking shortcuts such as draining equipment under pressure while operating manual requires it to be done on gravity, or not following the Emergency Response procedures thereby delaying the emergency response which can lead to further escalation)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Till 23</a:t>
            </a:r>
            <a:r>
              <a:rPr lang="en-US" b="0" baseline="30000" dirty="0" smtClean="0"/>
              <a:t>rd</a:t>
            </a:r>
            <a:r>
              <a:rPr lang="en-US" b="0" baseline="0" dirty="0" smtClean="0"/>
              <a:t> Sept we had two confirmed Tier 1 Process Safety Incidents.</a:t>
            </a:r>
            <a:r>
              <a:rPr lang="en-US" sz="1200" kern="1200" dirty="0" smtClean="0">
                <a:solidFill>
                  <a:schemeClr val="tx1"/>
                </a:solidFill>
                <a:latin typeface="+mn-lt"/>
                <a:ea typeface="+mn-ea"/>
                <a:cs typeface="+mn-cs"/>
              </a:rPr>
              <a:t> More</a:t>
            </a:r>
            <a:r>
              <a:rPr lang="en-US" sz="1200" kern="1200" baseline="0" dirty="0" smtClean="0">
                <a:solidFill>
                  <a:schemeClr val="tx1"/>
                </a:solidFill>
                <a:latin typeface="+mn-lt"/>
                <a:ea typeface="+mn-ea"/>
                <a:cs typeface="+mn-cs"/>
              </a:rPr>
              <a:t> details about these incidents can be found in the Incident Data Book</a:t>
            </a:r>
            <a:endParaRPr lang="en-US" b="0" baseline="0" dirty="0" smtClean="0"/>
          </a:p>
          <a:p>
            <a:pPr marL="228600" indent="-228600">
              <a:buAutoNum type="arabicParenR"/>
            </a:pPr>
            <a:r>
              <a:rPr lang="en-US" sz="1200" kern="1200" dirty="0" smtClean="0">
                <a:solidFill>
                  <a:schemeClr val="tx1"/>
                </a:solidFill>
                <a:latin typeface="+mn-lt"/>
                <a:ea typeface="+mn-ea"/>
                <a:cs typeface="+mn-cs"/>
              </a:rPr>
              <a:t>Liquid (crude oil) carryover to flare stack at Fahud</a:t>
            </a:r>
            <a:r>
              <a:rPr lang="en-US" sz="1200" kern="1200" baseline="0" dirty="0" smtClean="0">
                <a:solidFill>
                  <a:schemeClr val="tx1"/>
                </a:solidFill>
                <a:latin typeface="+mn-lt"/>
                <a:ea typeface="+mn-ea"/>
                <a:cs typeface="+mn-cs"/>
              </a:rPr>
              <a:t> NOCS Plant on 09 Feb 2018 (http://portal.corp.pdo.om/solutions/LKB/MSE/AIPSM/Lists/Incidents/Display-Incident.aspx?ID=268)</a:t>
            </a:r>
          </a:p>
          <a:p>
            <a:pPr marL="228600" indent="-228600">
              <a:buAutoNum type="arabicParenR"/>
            </a:pPr>
            <a:r>
              <a:rPr lang="en-US" sz="1200" kern="1200" dirty="0" smtClean="0">
                <a:solidFill>
                  <a:schemeClr val="tx1"/>
                </a:solidFill>
                <a:latin typeface="+mn-lt"/>
                <a:ea typeface="+mn-ea"/>
                <a:cs typeface="+mn-cs"/>
              </a:rPr>
              <a:t>Wellhead wing valve gas leak at Qarn Alam, </a:t>
            </a:r>
            <a:r>
              <a:rPr lang="en-US" sz="1200" kern="1200" dirty="0" err="1" smtClean="0">
                <a:solidFill>
                  <a:schemeClr val="tx1"/>
                </a:solidFill>
                <a:latin typeface="+mn-lt"/>
                <a:ea typeface="+mn-ea"/>
                <a:cs typeface="+mn-cs"/>
              </a:rPr>
              <a:t>Barik</a:t>
            </a:r>
            <a:r>
              <a:rPr lang="en-US" sz="1200" kern="1200" dirty="0" smtClean="0">
                <a:solidFill>
                  <a:schemeClr val="tx1"/>
                </a:solidFill>
                <a:latin typeface="+mn-lt"/>
                <a:ea typeface="+mn-ea"/>
                <a:cs typeface="+mn-cs"/>
              </a:rPr>
              <a:t> -37 on 23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July 2018 (http://portal.corp.pdo.om/solutions/LKB/MSE/AIPSM/Lists/Incidents/Display-Incident.aspx?ID=298)</a:t>
            </a:r>
          </a:p>
        </p:txBody>
      </p:sp>
      <p:sp>
        <p:nvSpPr>
          <p:cNvPr id="4" name="Slide Number Placeholder 3"/>
          <p:cNvSpPr>
            <a:spLocks noGrp="1"/>
          </p:cNvSpPr>
          <p:nvPr>
            <p:ph type="sldNum" sz="quarter" idx="10"/>
          </p:nvPr>
        </p:nvSpPr>
        <p:spPr/>
        <p:txBody>
          <a:bodyPr/>
          <a:lstStyle/>
          <a:p>
            <a:fld id="{6FE96B86-C9C6-4410-88A8-FB28EB7C3181}"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Facilitator notes: </a:t>
            </a:r>
            <a:endParaRPr lang="en-US" dirty="0" smtClean="0"/>
          </a:p>
          <a:p>
            <a:r>
              <a:rPr lang="en-US" dirty="0" smtClean="0"/>
              <a:t>Ask</a:t>
            </a:r>
            <a:r>
              <a:rPr lang="en-US" baseline="0" dirty="0" smtClean="0"/>
              <a:t> the group if they have fully understood the message. </a:t>
            </a:r>
            <a:r>
              <a:rPr lang="en-US" dirty="0" smtClean="0"/>
              <a:t>You might</a:t>
            </a:r>
            <a:r>
              <a:rPr lang="en-US" baseline="0" dirty="0" smtClean="0"/>
              <a:t> ask the group if they wish to watch the video again.  </a:t>
            </a:r>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Facilitator notes: </a:t>
            </a:r>
            <a:endParaRPr lang="en-US" baseline="0" dirty="0" smtClean="0"/>
          </a:p>
          <a:p>
            <a:r>
              <a:rPr lang="en-US" dirty="0" smtClean="0"/>
              <a:t>Remember</a:t>
            </a:r>
            <a:r>
              <a:rPr lang="en-US" baseline="0" dirty="0" smtClean="0"/>
              <a:t> to keep an eye on time so you can guide the conversation to adequately cover both the themes.</a:t>
            </a:r>
          </a:p>
          <a:p>
            <a:r>
              <a:rPr lang="en-US" dirty="0" smtClean="0"/>
              <a:t>To</a:t>
            </a:r>
            <a:r>
              <a:rPr lang="en-US" baseline="0" dirty="0" smtClean="0"/>
              <a:t> save time here you could just ask any two teams to report back. This would depend on how the engagement is progressing. </a:t>
            </a:r>
          </a:p>
          <a:p>
            <a:r>
              <a:rPr lang="en-US" sz="1200" kern="1200" baseline="0" dirty="0" smtClean="0">
                <a:solidFill>
                  <a:schemeClr val="tx1"/>
                </a:solidFill>
                <a:latin typeface="+mn-lt"/>
                <a:ea typeface="+mn-ea"/>
                <a:cs typeface="+mn-cs"/>
              </a:rPr>
              <a:t>This could also be an opportunity to ask a few people to specifically bring along some examples with them to share in the conversation. Talk to them beforehand about the themes so they understand what</a:t>
            </a:r>
          </a:p>
          <a:p>
            <a:r>
              <a:rPr lang="en-US" sz="1200" kern="1200" baseline="0" dirty="0" smtClean="0">
                <a:solidFill>
                  <a:schemeClr val="tx1"/>
                </a:solidFill>
                <a:latin typeface="+mn-lt"/>
                <a:ea typeface="+mn-ea"/>
                <a:cs typeface="+mn-cs"/>
              </a:rPr>
              <a:t>you are looking for. Once one person has spoken, it is usually enough to make others feel more relaxed and prepared to speak as well.</a:t>
            </a:r>
            <a:endParaRPr lang="en-US" dirty="0" smtClean="0"/>
          </a:p>
        </p:txBody>
      </p:sp>
      <p:sp>
        <p:nvSpPr>
          <p:cNvPr id="4" name="Slide Number Placeholder 3"/>
          <p:cNvSpPr>
            <a:spLocks noGrp="1"/>
          </p:cNvSpPr>
          <p:nvPr>
            <p:ph type="sldNum" sz="quarter" idx="10"/>
          </p:nvPr>
        </p:nvSpPr>
        <p:spPr/>
        <p:txBody>
          <a:bodyPr/>
          <a:lstStyle/>
          <a:p>
            <a:fld id="{6FE96B86-C9C6-4410-88A8-FB28EB7C3181}"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Facilitator notes: </a:t>
            </a:r>
            <a:endParaRPr lang="en-US" dirty="0" smtClean="0"/>
          </a:p>
          <a:p>
            <a:r>
              <a:rPr lang="en-US" dirty="0" smtClean="0"/>
              <a:t>Ask</a:t>
            </a:r>
            <a:r>
              <a:rPr lang="en-US" baseline="0" dirty="0" smtClean="0"/>
              <a:t> the group if they have fully understood the message. </a:t>
            </a:r>
            <a:r>
              <a:rPr lang="en-US" dirty="0" smtClean="0"/>
              <a:t>You might</a:t>
            </a:r>
            <a:r>
              <a:rPr lang="en-US" baseline="0" dirty="0" smtClean="0"/>
              <a:t> ask the group if they wish to watch the video again.  </a:t>
            </a:r>
          </a:p>
          <a:p>
            <a:r>
              <a:rPr lang="en-US" baseline="0" dirty="0" smtClean="0"/>
              <a:t>Please reinforce that this issue is close to the heart of the top management of the company and they wanted to be personally involved and share their thoughts with everyone</a:t>
            </a:r>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We commit</a:t>
            </a:r>
            <a:r>
              <a:rPr lang="en-US" sz="1200" baseline="0" dirty="0" smtClean="0"/>
              <a:t> to comply </a:t>
            </a:r>
            <a:r>
              <a:rPr lang="en-US" sz="1200" dirty="0" smtClean="0"/>
              <a:t>not because of the fear of punishment but because we all care for each other?</a:t>
            </a:r>
          </a:p>
          <a:p>
            <a:r>
              <a:rPr lang="en-US" sz="1200" dirty="0" smtClean="0"/>
              <a:t>If you wish to know more about the incident then refer to the incident data book </a:t>
            </a:r>
          </a:p>
          <a:p>
            <a:r>
              <a:rPr lang="en-US" sz="1200" dirty="0" smtClean="0"/>
              <a:t>(</a:t>
            </a:r>
            <a:r>
              <a:rPr lang="en-US" dirty="0" smtClean="0">
                <a:hlinkClick r:id="rId3"/>
              </a:rPr>
              <a:t>http://portal.corp.pdo.om/solutions/LKB/MSE/AIPSM/Datapacks/AIPSM-00206</a:t>
            </a:r>
            <a:r>
              <a:rPr lang="en-US" sz="1200" dirty="0" smtClean="0"/>
              <a:t>)</a:t>
            </a:r>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20/09/2018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191742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20/09/2018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375815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20/09/2018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91225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20/09/2018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115795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163B25-ED44-4E24-BBDF-D848EB8E4F0E}" type="datetimeFigureOut">
              <a:rPr lang="en-US" smtClean="0"/>
              <a:pPr/>
              <a:t>20/09/2018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34314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163B25-ED44-4E24-BBDF-D848EB8E4F0E}" type="datetimeFigureOut">
              <a:rPr lang="en-US" smtClean="0"/>
              <a:pPr/>
              <a:t>20/09/2018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337515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163B25-ED44-4E24-BBDF-D848EB8E4F0E}" type="datetimeFigureOut">
              <a:rPr lang="en-US" smtClean="0"/>
              <a:pPr/>
              <a:t>20/09/2018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268841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163B25-ED44-4E24-BBDF-D848EB8E4F0E}" type="datetimeFigureOut">
              <a:rPr lang="en-US" smtClean="0"/>
              <a:pPr/>
              <a:t>20/09/2018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189057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63B25-ED44-4E24-BBDF-D848EB8E4F0E}" type="datetimeFigureOut">
              <a:rPr lang="en-US" smtClean="0"/>
              <a:pPr/>
              <a:t>20/09/2018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334430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63B25-ED44-4E24-BBDF-D848EB8E4F0E}" type="datetimeFigureOut">
              <a:rPr lang="en-US" smtClean="0"/>
              <a:pPr/>
              <a:t>20/09/2018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246908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63B25-ED44-4E24-BBDF-D848EB8E4F0E}" type="datetimeFigureOut">
              <a:rPr lang="en-US" smtClean="0"/>
              <a:pPr/>
              <a:t>20/09/2018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347264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63B25-ED44-4E24-BBDF-D848EB8E4F0E}" type="datetimeFigureOut">
              <a:rPr lang="en-US" smtClean="0"/>
              <a:pPr/>
              <a:t>20/09/2018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EFDD4-50AF-4C63-981E-CFB9460AD4B6}" type="slidenum">
              <a:rPr lang="en-US" smtClean="0"/>
              <a:pPr/>
              <a:t>‹#›</a:t>
            </a:fld>
            <a:endParaRPr lang="en-US" dirty="0"/>
          </a:p>
        </p:txBody>
      </p:sp>
      <p:pic>
        <p:nvPicPr>
          <p:cNvPr id="2051" name="Picture 3" descr="C:\Ruchi\Ruchi\PDO\2012\Corporate Identity\PDO ppt 2.jpg"/>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640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6576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3.pdo.shell.om/livelink/livelink.exe?func=ll&amp;objId=26692993&amp;objAction=browse&amp;viewType=1"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pdointernet/hseforcontractors/ProcessSafety/SitePages/PSD2018.aspx" TargetMode="External"/><Relationship Id="rId4" Type="http://schemas.openxmlformats.org/officeDocument/2006/relationships/hyperlink" Target="file://MUS-FS-003/World/!!Process%20Safety%20Day"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file://mus-fs-003/World/!!Process%20Safety%20Day" TargetMode="External"/><Relationship Id="rId3" Type="http://schemas.openxmlformats.org/officeDocument/2006/relationships/notesSlide" Target="../notesSlides/notesSlide8.xml"/><Relationship Id="rId7" Type="http://schemas.openxmlformats.org/officeDocument/2006/relationships/hyperlink" Target="http://sww3.pdo.shell.om/livelink/livelink.exe?func=ll&amp;objId=26692993&amp;objAction=browse&amp;viewType=1"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hyperlink" Target="https://public.ext.corp.pdo.om/hseforcontractors/Safety%20Day%202018/Video/180814_Process_Safety_Day_Part_3_SS.flv" TargetMode="External"/><Relationship Id="rId5" Type="http://schemas.openxmlformats.org/officeDocument/2006/relationships/hyperlink" Target="http://pdotube.pdo.shell.om/pdotube/?v=979" TargetMode="Externa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dointernet/hseforcontractors/ProcessSafety/Lists/PSD2018Commitments/PSD2016.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pdointernet/hseforcontractors/ProcessSafety/Lists/PSDQuiz2018/newform.aspx" TargetMode="External"/><Relationship Id="rId5" Type="http://schemas.openxmlformats.org/officeDocument/2006/relationships/hyperlink" Target="http://sww.pdo.shell.om/sites/UID/UII/UIIE/UIIE5/UIIE51/PSD2018/Forms/AllItems.aspx" TargetMode="External"/><Relationship Id="rId4" Type="http://schemas.openxmlformats.org/officeDocument/2006/relationships/hyperlink" Target="http://pdointernet/hseforcontractors/ProcessSafety/Lists/PSD2018Attendance/2016.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hyperlink" Target="file://mus-fs-003/World/!!Process%20Safety%20Day"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sww3.pdo.shell.om/livelink/livelink.exe?func=ll&amp;objId=26692993&amp;objAction=browse&amp;viewType=1" TargetMode="External"/><Relationship Id="rId5" Type="http://schemas.openxmlformats.org/officeDocument/2006/relationships/hyperlink" Target="https://public.ext.corp.pdo.om/hseforcontractors/Safety%20Day%202018/Video/180812_Process_Safety_Day_Part_1_SS.flv" TargetMode="External"/><Relationship Id="rId4" Type="http://schemas.openxmlformats.org/officeDocument/2006/relationships/hyperlink" Target="http://pdotube.pdo.shell.om/pdotube/?v=97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hyperlink" Target="file://mus-fs-003/World/!!Process%20Safety%20Day"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http://sww3.pdo.shell.om/livelink/livelink.exe?func=ll&amp;objId=26692993&amp;objAction=browse&amp;viewType=1" TargetMode="External"/><Relationship Id="rId5" Type="http://schemas.openxmlformats.org/officeDocument/2006/relationships/hyperlink" Target="https://public.ext.corp.pdo.om/hseforcontractors/Safety%20Day%202018/Video/180814_Process_Safety_Day_Part_2_SS.flv" TargetMode="External"/><Relationship Id="rId4" Type="http://schemas.openxmlformats.org/officeDocument/2006/relationships/hyperlink" Target="http://pdotube.pdo.shell.om/pdotube/?v=98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0"/>
            <a:ext cx="7031037" cy="769441"/>
          </a:xfrm>
          <a:prstGeom prst="rect">
            <a:avLst/>
          </a:prstGeom>
        </p:spPr>
        <p:txBody>
          <a:bodyPr wrap="square">
            <a:spAutoFit/>
          </a:bodyPr>
          <a:lstStyle/>
          <a:p>
            <a:pPr lvl="0" algn="ctr">
              <a:spcBef>
                <a:spcPct val="0"/>
              </a:spcBef>
            </a:pPr>
            <a:r>
              <a:rPr lang="en-US" sz="4400" dirty="0" smtClean="0">
                <a:solidFill>
                  <a:prstClr val="black"/>
                </a:solidFill>
                <a:ea typeface="+mj-ea"/>
                <a:cs typeface="+mj-cs"/>
              </a:rPr>
              <a:t>Notes for the facilitators</a:t>
            </a:r>
            <a:endParaRPr lang="en-US" sz="4400" dirty="0">
              <a:solidFill>
                <a:prstClr val="black"/>
              </a:solidFill>
              <a:ea typeface="+mj-ea"/>
              <a:cs typeface="+mj-cs"/>
            </a:endParaRPr>
          </a:p>
        </p:txBody>
      </p:sp>
      <p:sp>
        <p:nvSpPr>
          <p:cNvPr id="6" name="TextBox 5"/>
          <p:cNvSpPr txBox="1"/>
          <p:nvPr/>
        </p:nvSpPr>
        <p:spPr>
          <a:xfrm>
            <a:off x="0" y="838200"/>
            <a:ext cx="9144000" cy="6863417"/>
          </a:xfrm>
          <a:prstGeom prst="rect">
            <a:avLst/>
          </a:prstGeom>
          <a:noFill/>
        </p:spPr>
        <p:txBody>
          <a:bodyPr wrap="square" rtlCol="0">
            <a:spAutoFit/>
          </a:bodyPr>
          <a:lstStyle/>
          <a:p>
            <a:r>
              <a:rPr lang="en-US" b="1" dirty="0" smtClean="0"/>
              <a:t>Introduction</a:t>
            </a:r>
          </a:p>
          <a:p>
            <a:r>
              <a:rPr lang="en-US" sz="1400" dirty="0" smtClean="0"/>
              <a:t>On the annual process  safety days - Employees and (sub)contractors come together in teams to engage personally with each other. As a team leader, line manager or supervisor your role is to bring your team together and help them have the conversation.</a:t>
            </a:r>
          </a:p>
          <a:p>
            <a:endParaRPr lang="en-US" b="1" dirty="0" smtClean="0"/>
          </a:p>
          <a:p>
            <a:r>
              <a:rPr lang="en-US" b="1" dirty="0" smtClean="0"/>
              <a:t>Tips</a:t>
            </a:r>
          </a:p>
          <a:p>
            <a:pPr>
              <a:buFont typeface="Arial" pitchFamily="34" charset="0"/>
              <a:buChar char="•"/>
            </a:pPr>
            <a:r>
              <a:rPr lang="en-US" sz="1400" dirty="0" smtClean="0"/>
              <a:t>Try to reserve at least 90 minutes for a session to get the most out of your conversation. Book your room and calendars of relevant personnel early, so all your team members can participate. Don’t </a:t>
            </a:r>
            <a:r>
              <a:rPr lang="en-US" sz="1400" dirty="0" err="1" smtClean="0"/>
              <a:t>organise</a:t>
            </a:r>
            <a:r>
              <a:rPr lang="en-US" sz="1400" dirty="0" smtClean="0"/>
              <a:t> big town hall sessions. If you have a large team divide them into smaller groups of maximum 30 participants.</a:t>
            </a:r>
          </a:p>
          <a:p>
            <a:pPr>
              <a:buFont typeface="Arial" pitchFamily="34" charset="0"/>
              <a:buChar char="•"/>
            </a:pPr>
            <a:r>
              <a:rPr lang="en-US" sz="1400" dirty="0" smtClean="0"/>
              <a:t>If on PDO network you can directly play the videos from the PDO tube links in the presentation slides but it is highly recommended to keep a   back up of the videos (on your desktop) by downloading from the</a:t>
            </a:r>
            <a:r>
              <a:rPr lang="en-US" sz="1400" dirty="0" smtClean="0">
                <a:hlinkClick r:id="rId3"/>
              </a:rPr>
              <a:t> </a:t>
            </a:r>
            <a:r>
              <a:rPr lang="en-US" sz="1400" dirty="0" err="1" smtClean="0">
                <a:hlinkClick r:id="rId3"/>
              </a:rPr>
              <a:t>livelink</a:t>
            </a:r>
            <a:r>
              <a:rPr lang="en-US" sz="1400" dirty="0" smtClean="0">
                <a:hlinkClick r:id="rId3"/>
              </a:rPr>
              <a:t> </a:t>
            </a:r>
            <a:r>
              <a:rPr lang="en-US" sz="1400" dirty="0" smtClean="0"/>
              <a:t>or copy paste from </a:t>
            </a:r>
            <a:r>
              <a:rPr lang="en-US" sz="1400" dirty="0" smtClean="0">
                <a:hlinkClick r:id="rId4" action="ppaction://hlinkfile"/>
              </a:rPr>
              <a:t>S:\!!Process Safety Day</a:t>
            </a:r>
            <a:r>
              <a:rPr lang="en-US" sz="1400" dirty="0" smtClean="0"/>
              <a:t>. The downloaded videos are in .mp4 format  and shall be played using windows media player (double click on this image to know how)</a:t>
            </a:r>
          </a:p>
          <a:p>
            <a:endParaRPr lang="en-US" sz="1400" dirty="0" smtClean="0"/>
          </a:p>
          <a:p>
            <a:pPr>
              <a:buFont typeface="Arial" pitchFamily="34" charset="0"/>
              <a:buChar char="•"/>
            </a:pPr>
            <a:r>
              <a:rPr lang="en-US" sz="1400" dirty="0" smtClean="0"/>
              <a:t>Refer to the facilitator notes with each of the slides to gain more insights</a:t>
            </a:r>
          </a:p>
          <a:p>
            <a:pPr>
              <a:buFont typeface="Arial" pitchFamily="34" charset="0"/>
              <a:buChar char="•"/>
            </a:pPr>
            <a:r>
              <a:rPr lang="en-US" sz="1400" dirty="0" smtClean="0"/>
              <a:t>You might ask the group if they wish to watch the video again</a:t>
            </a:r>
          </a:p>
          <a:p>
            <a:pPr>
              <a:buFont typeface="Arial" pitchFamily="34" charset="0"/>
              <a:buChar char="•"/>
            </a:pPr>
            <a:r>
              <a:rPr lang="en-US" sz="1400" dirty="0" smtClean="0"/>
              <a:t>Remember to ask open questions – who, what, why, where, which to encourage conversation</a:t>
            </a:r>
          </a:p>
          <a:p>
            <a:pPr>
              <a:buFont typeface="Arial" pitchFamily="34" charset="0"/>
              <a:buChar char="•"/>
            </a:pPr>
            <a:r>
              <a:rPr lang="en-US" sz="1400" dirty="0" smtClean="0"/>
              <a:t>You will face disagreements but do not try to resolve them during the session. Acknowledge the disagreement and arrange to discuss the issue separately.</a:t>
            </a:r>
          </a:p>
          <a:p>
            <a:pPr>
              <a:buFont typeface="Arial" pitchFamily="34" charset="0"/>
              <a:buChar char="•"/>
            </a:pPr>
            <a:r>
              <a:rPr lang="en-US" sz="1400" dirty="0" smtClean="0"/>
              <a:t>Do not forget to take some photographs of your session, create a folder and upload on the webpage.</a:t>
            </a:r>
          </a:p>
          <a:p>
            <a:pPr>
              <a:buFont typeface="Arial" pitchFamily="34" charset="0"/>
              <a:buChar char="•"/>
            </a:pPr>
            <a:r>
              <a:rPr lang="en-US" sz="1400" dirty="0" smtClean="0"/>
              <a:t>There are 4 case studies available in the presentation pack. </a:t>
            </a:r>
            <a:r>
              <a:rPr lang="en-US" sz="1400" b="1" u="sng" dirty="0" smtClean="0"/>
              <a:t>Pick only one </a:t>
            </a:r>
            <a:r>
              <a:rPr lang="en-US" sz="1400" dirty="0" smtClean="0"/>
              <a:t>which is most relevant for your team/discipline.  </a:t>
            </a:r>
          </a:p>
          <a:p>
            <a:pPr>
              <a:buFont typeface="Arial" pitchFamily="34" charset="0"/>
              <a:buChar char="•"/>
            </a:pPr>
            <a:r>
              <a:rPr lang="en-US" sz="1400" dirty="0" smtClean="0"/>
              <a:t>At the end of the session remind participants that they need to mark their attendance  and inform that you will upload the team commitments</a:t>
            </a:r>
          </a:p>
          <a:p>
            <a:pPr>
              <a:buFont typeface="Arial" pitchFamily="34" charset="0"/>
              <a:buChar char="•"/>
            </a:pPr>
            <a:r>
              <a:rPr lang="en-US" sz="1400" dirty="0" smtClean="0"/>
              <a:t>Process Safety Day Webpage is available at this </a:t>
            </a:r>
            <a:r>
              <a:rPr lang="en-US" sz="1400" dirty="0" smtClean="0">
                <a:hlinkClick r:id="rId5"/>
              </a:rPr>
              <a:t>link</a:t>
            </a:r>
            <a:endParaRPr lang="en-US" sz="1400" dirty="0" smtClean="0"/>
          </a:p>
          <a:p>
            <a:pPr>
              <a:buFont typeface="Arial" pitchFamily="34" charset="0"/>
              <a:buChar char="•"/>
            </a:pPr>
            <a:endParaRPr lang="en-US" sz="1400" dirty="0" smtClean="0"/>
          </a:p>
          <a:p>
            <a:endParaRPr lang="en-US" sz="1400" dirty="0" smtClean="0"/>
          </a:p>
          <a:p>
            <a:endParaRPr lang="en-US" sz="1400" dirty="0" smtClean="0"/>
          </a:p>
          <a:p>
            <a:endParaRPr lang="en-US" sz="1400" dirty="0" smtClean="0"/>
          </a:p>
          <a:p>
            <a:endParaRPr lang="en-US" dirty="0" smtClean="0"/>
          </a:p>
          <a:p>
            <a:r>
              <a:rPr lang="en-US" dirty="0" smtClean="0"/>
              <a:t> </a:t>
            </a:r>
            <a:endParaRPr lang="en-US" dirty="0"/>
          </a:p>
        </p:txBody>
      </p:sp>
      <p:graphicFrame>
        <p:nvGraphicFramePr>
          <p:cNvPr id="8" name="Object 7"/>
          <p:cNvGraphicFramePr>
            <a:graphicFrameLocks noChangeAspect="1"/>
          </p:cNvGraphicFramePr>
          <p:nvPr/>
        </p:nvGraphicFramePr>
        <p:xfrm>
          <a:off x="6400800" y="3886200"/>
          <a:ext cx="914400" cy="685800"/>
        </p:xfrm>
        <a:graphic>
          <a:graphicData uri="http://schemas.openxmlformats.org/presentationml/2006/ole">
            <p:oleObj spid="_x0000_s30722" name="Packager Shell Object" showAsIcon="1" r:id="rId6" imgW="914400" imgH="771480" progId="Package">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52400" y="187832"/>
            <a:ext cx="9525000" cy="584775"/>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bg1"/>
                </a:solidFill>
                <a:effectLst/>
                <a:uLnTx/>
                <a:uFillTx/>
                <a:latin typeface="+mj-lt"/>
                <a:ea typeface="+mj-ea"/>
                <a:cs typeface="+mj-cs"/>
              </a:rPr>
              <a:t>Video Message Importance of Compliance by TD	 </a:t>
            </a:r>
            <a:endParaRPr kumimoji="0" lang="en-GB" sz="32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3074" name="Object 2"/>
          <p:cNvGraphicFramePr>
            <a:graphicFrameLocks noChangeAspect="1"/>
          </p:cNvGraphicFramePr>
          <p:nvPr>
            <p:ph idx="1"/>
          </p:nvPr>
        </p:nvGraphicFramePr>
        <p:xfrm>
          <a:off x="4114800" y="5029200"/>
          <a:ext cx="914400" cy="771525"/>
        </p:xfrm>
        <a:graphic>
          <a:graphicData uri="http://schemas.openxmlformats.org/presentationml/2006/ole">
            <p:oleObj spid="_x0000_s3074" name="Packager Shell Object" showAsIcon="1" r:id="rId4" imgW="914400" imgH="771480" progId="Package">
              <p:embed/>
            </p:oleObj>
          </a:graphicData>
        </a:graphic>
      </p:graphicFrame>
      <p:sp>
        <p:nvSpPr>
          <p:cNvPr id="8" name="Rectangle 7"/>
          <p:cNvSpPr/>
          <p:nvPr/>
        </p:nvSpPr>
        <p:spPr>
          <a:xfrm>
            <a:off x="304800" y="1778437"/>
            <a:ext cx="8839200" cy="3631763"/>
          </a:xfrm>
          <a:prstGeom prst="rect">
            <a:avLst/>
          </a:prstGeom>
        </p:spPr>
        <p:txBody>
          <a:bodyPr wrap="square">
            <a:spAutoFit/>
          </a:bodyPr>
          <a:lstStyle/>
          <a:p>
            <a:pPr lvl="1"/>
            <a:r>
              <a:rPr lang="en-US" sz="2400" dirty="0" smtClean="0"/>
              <a:t>Users on PDO network </a:t>
            </a:r>
            <a:r>
              <a:rPr lang="en-US" sz="2400" dirty="0" smtClean="0">
                <a:hlinkClick r:id="rId5"/>
              </a:rPr>
              <a:t>Click Here </a:t>
            </a:r>
            <a:endParaRPr lang="en-US" sz="2400" dirty="0" smtClean="0"/>
          </a:p>
          <a:p>
            <a:pPr lvl="1"/>
            <a:endParaRPr lang="en-US" sz="2400" dirty="0" smtClean="0"/>
          </a:p>
          <a:p>
            <a:pPr lvl="1"/>
            <a:r>
              <a:rPr lang="en-US" sz="2400" dirty="0" smtClean="0"/>
              <a:t>Users outside PDO network (Contractor Offices)  </a:t>
            </a:r>
            <a:r>
              <a:rPr lang="en-US" sz="2400" dirty="0" smtClean="0">
                <a:hlinkClick r:id="rId6"/>
              </a:rPr>
              <a:t>Click Here </a:t>
            </a:r>
            <a:endParaRPr lang="en-US" sz="2400" dirty="0" smtClean="0"/>
          </a:p>
          <a:p>
            <a:endParaRPr lang="en-US" sz="4400" dirty="0" smtClean="0"/>
          </a:p>
          <a:p>
            <a:endParaRPr lang="en-US" sz="4400" dirty="0" smtClean="0"/>
          </a:p>
          <a:p>
            <a:pPr lvl="1">
              <a:buNone/>
            </a:pPr>
            <a:r>
              <a:rPr lang="en-US" sz="1400" dirty="0" smtClean="0"/>
              <a:t>*It is strongly recommended to keep a back up copy of videos </a:t>
            </a:r>
          </a:p>
          <a:p>
            <a:pPr lvl="1">
              <a:buNone/>
            </a:pPr>
            <a:r>
              <a:rPr lang="en-US" sz="1400" dirty="0" smtClean="0"/>
              <a:t>Users on PDO network can either download from</a:t>
            </a:r>
            <a:r>
              <a:rPr lang="en-US" sz="1400" dirty="0" smtClean="0">
                <a:hlinkClick r:id="rId7"/>
              </a:rPr>
              <a:t> </a:t>
            </a:r>
            <a:r>
              <a:rPr lang="en-US" sz="1400" dirty="0" err="1" smtClean="0">
                <a:hlinkClick r:id="rId7"/>
              </a:rPr>
              <a:t>livelink</a:t>
            </a:r>
            <a:r>
              <a:rPr lang="en-US" sz="1400" dirty="0" smtClean="0">
                <a:hlinkClick r:id="rId7"/>
              </a:rPr>
              <a:t> </a:t>
            </a:r>
            <a:r>
              <a:rPr lang="en-US" sz="1400" dirty="0" smtClean="0"/>
              <a:t>or Copy Paste from </a:t>
            </a:r>
            <a:r>
              <a:rPr lang="en-US" sz="1400" dirty="0" smtClean="0">
                <a:hlinkClick r:id="rId8"/>
              </a:rPr>
              <a:t>S:\!!Process Safety Day</a:t>
            </a:r>
            <a:endParaRPr lang="en-US" sz="1400" dirty="0" smtClean="0"/>
          </a:p>
          <a:p>
            <a:pPr lvl="1">
              <a:buNone/>
            </a:pPr>
            <a:r>
              <a:rPr lang="en-US" sz="1400" dirty="0" smtClean="0"/>
              <a:t>Users outside PDO network can download the videos from the Process Safety Day Web Page</a:t>
            </a:r>
          </a:p>
          <a:p>
            <a:pPr lvl="1">
              <a:buNone/>
            </a:pPr>
            <a:r>
              <a:rPr lang="en-US" sz="1400" dirty="0" smtClean="0"/>
              <a:t>Downloaded videos are in .mp4 format and please use windows media player to play the same  (double click on this image below to know how)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677400" cy="1143000"/>
          </a:xfrm>
        </p:spPr>
        <p:txBody>
          <a:bodyPr>
            <a:normAutofit/>
          </a:bodyPr>
          <a:lstStyle/>
          <a:p>
            <a:r>
              <a:rPr lang="en-US" dirty="0" smtClean="0"/>
              <a:t>Case Study for O&amp;M Staff</a:t>
            </a:r>
            <a:r>
              <a:rPr lang="en-US" sz="1800" dirty="0" smtClean="0"/>
              <a:t>(only one per engagement session)</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0" y="741476"/>
            <a:ext cx="9144000" cy="6116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0134600" cy="1143000"/>
          </a:xfrm>
        </p:spPr>
        <p:txBody>
          <a:bodyPr>
            <a:normAutofit/>
          </a:bodyPr>
          <a:lstStyle/>
          <a:p>
            <a:r>
              <a:rPr lang="en-US" sz="4000" dirty="0" smtClean="0"/>
              <a:t>Case Study-Subsurface Staff</a:t>
            </a:r>
            <a:r>
              <a:rPr lang="en-US" sz="1800" dirty="0" smtClean="0"/>
              <a:t>(only one per engagement session)</a:t>
            </a:r>
            <a:endParaRPr lang="en-US" sz="1800" dirty="0"/>
          </a:p>
        </p:txBody>
      </p:sp>
      <p:sp>
        <p:nvSpPr>
          <p:cNvPr id="5" name="Content Placeholder 4"/>
          <p:cNvSpPr>
            <a:spLocks noGrp="1"/>
          </p:cNvSpPr>
          <p:nvPr>
            <p:ph idx="1"/>
          </p:nvPr>
        </p:nvSpPr>
        <p:spPr/>
        <p:txBody>
          <a:bodyPr/>
          <a:lstStyle/>
          <a:p>
            <a:endParaRPr lang="en-US"/>
          </a:p>
        </p:txBody>
      </p:sp>
      <p:pic>
        <p:nvPicPr>
          <p:cNvPr id="58370" name="Picture 2"/>
          <p:cNvPicPr>
            <a:picLocks noChangeAspect="1" noChangeArrowheads="1"/>
          </p:cNvPicPr>
          <p:nvPr/>
        </p:nvPicPr>
        <p:blipFill>
          <a:blip r:embed="rId3" cstate="print"/>
          <a:srcRect/>
          <a:stretch>
            <a:fillRect/>
          </a:stretch>
        </p:blipFill>
        <p:spPr bwMode="auto">
          <a:xfrm>
            <a:off x="76200" y="815414"/>
            <a:ext cx="8991600" cy="6042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76200"/>
            <a:ext cx="10820400" cy="1143000"/>
          </a:xfrm>
        </p:spPr>
        <p:txBody>
          <a:bodyPr>
            <a:normAutofit/>
          </a:bodyPr>
          <a:lstStyle/>
          <a:p>
            <a:r>
              <a:rPr lang="en-US" sz="3600" dirty="0" smtClean="0"/>
              <a:t>Case Study for Engineering Staff </a:t>
            </a:r>
            <a:r>
              <a:rPr lang="en-US" sz="1600" dirty="0" smtClean="0"/>
              <a:t>(only one per engagement session)</a:t>
            </a:r>
            <a:endParaRPr lang="en-US" sz="1600" dirty="0"/>
          </a:p>
        </p:txBody>
      </p:sp>
      <p:pic>
        <p:nvPicPr>
          <p:cNvPr id="59394" name="Picture 2"/>
          <p:cNvPicPr>
            <a:picLocks noChangeAspect="1" noChangeArrowheads="1"/>
          </p:cNvPicPr>
          <p:nvPr/>
        </p:nvPicPr>
        <p:blipFill>
          <a:blip r:embed="rId3" cstate="print"/>
          <a:srcRect/>
          <a:stretch>
            <a:fillRect/>
          </a:stretch>
        </p:blipFill>
        <p:spPr bwMode="auto">
          <a:xfrm>
            <a:off x="0" y="782122"/>
            <a:ext cx="9144000" cy="61520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914400"/>
          </a:xfrm>
        </p:spPr>
        <p:txBody>
          <a:bodyPr>
            <a:normAutofit/>
          </a:bodyPr>
          <a:lstStyle/>
          <a:p>
            <a:r>
              <a:rPr lang="en-US" dirty="0" smtClean="0"/>
              <a:t>Case Study For Non-Technical Staff</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0" y="858251"/>
            <a:ext cx="9144000" cy="5999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Discussion Break 2 – Team Discussion</a:t>
            </a:r>
            <a:endParaRPr lang="en-US" dirty="0"/>
          </a:p>
        </p:txBody>
      </p:sp>
      <p:sp>
        <p:nvSpPr>
          <p:cNvPr id="3" name="Content Placeholder 2"/>
          <p:cNvSpPr>
            <a:spLocks noGrp="1"/>
          </p:cNvSpPr>
          <p:nvPr>
            <p:ph idx="1"/>
          </p:nvPr>
        </p:nvSpPr>
        <p:spPr>
          <a:xfrm>
            <a:off x="152400" y="2103437"/>
            <a:ext cx="8991600" cy="4525963"/>
          </a:xfrm>
        </p:spPr>
        <p:txBody>
          <a:bodyPr>
            <a:noAutofit/>
          </a:bodyPr>
          <a:lstStyle/>
          <a:p>
            <a:r>
              <a:rPr lang="en-US" sz="2400" dirty="0" smtClean="0"/>
              <a:t>What kind of violations or human errors do you see in this case study?</a:t>
            </a:r>
          </a:p>
          <a:p>
            <a:pPr>
              <a:buNone/>
            </a:pPr>
            <a:endParaRPr lang="en-US" sz="2400" dirty="0" smtClean="0"/>
          </a:p>
          <a:p>
            <a:r>
              <a:rPr lang="en-US" sz="2400" dirty="0" smtClean="0"/>
              <a:t>What would you have done differently under the circumstances?</a:t>
            </a:r>
          </a:p>
          <a:p>
            <a:endParaRPr lang="en-US" sz="2400" dirty="0" smtClean="0"/>
          </a:p>
          <a:p>
            <a:r>
              <a:rPr lang="en-US" sz="2400" dirty="0" smtClean="0"/>
              <a:t> Would compliance have prevented this incident from happening? If yes, how?</a:t>
            </a:r>
          </a:p>
          <a:p>
            <a:pPr>
              <a:buNone/>
            </a:pPr>
            <a:endParaRPr lang="en-US" sz="2400" dirty="0" smtClean="0"/>
          </a:p>
          <a:p>
            <a:r>
              <a:rPr lang="en-US" sz="2400" dirty="0" smtClean="0"/>
              <a:t>Why should we commit ourselves to always comply with the established rules and procedures?</a:t>
            </a:r>
          </a:p>
          <a:p>
            <a:endParaRPr lang="en-US" sz="2400" dirty="0"/>
          </a:p>
        </p:txBody>
      </p:sp>
      <p:sp>
        <p:nvSpPr>
          <p:cNvPr id="5" name="Rectangle 4"/>
          <p:cNvSpPr/>
          <p:nvPr/>
        </p:nvSpPr>
        <p:spPr>
          <a:xfrm>
            <a:off x="0" y="762000"/>
            <a:ext cx="9144000" cy="1631216"/>
          </a:xfrm>
          <a:prstGeom prst="rect">
            <a:avLst/>
          </a:prstGeom>
        </p:spPr>
        <p:txBody>
          <a:bodyPr wrap="square">
            <a:spAutoFit/>
          </a:bodyPr>
          <a:lstStyle/>
          <a:p>
            <a:pPr>
              <a:defRPr/>
            </a:pPr>
            <a:r>
              <a:rPr lang="en-GB" sz="2000" dirty="0" smtClean="0"/>
              <a:t>Split people into four groups and discuss the question(s) on the slide. </a:t>
            </a:r>
          </a:p>
          <a:p>
            <a:pPr>
              <a:defRPr/>
            </a:pPr>
            <a:r>
              <a:rPr lang="en-GB" sz="2000" dirty="0" smtClean="0"/>
              <a:t>10 minutes to discuss and only 2 randomly selected groups will report back to (5 minutes each) the entire team.</a:t>
            </a:r>
          </a:p>
          <a:p>
            <a:pPr>
              <a:defRPr/>
            </a:pPr>
            <a:endParaRPr lang="en-GB" sz="2000" dirty="0" smtClean="0"/>
          </a:p>
          <a:p>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334962"/>
          </a:xfrm>
        </p:spPr>
        <p:txBody>
          <a:bodyPr>
            <a:noAutofit/>
          </a:bodyPr>
          <a:lstStyle/>
          <a:p>
            <a:r>
              <a:rPr lang="en-US" sz="3200" dirty="0" smtClean="0">
                <a:solidFill>
                  <a:schemeClr val="bg1"/>
                </a:solidFill>
              </a:rPr>
              <a:t>PERSONAL COMMITMENT AND FURTHER ACTIONS</a:t>
            </a:r>
            <a:endParaRPr lang="en-US" sz="3200" dirty="0">
              <a:solidFill>
                <a:schemeClr val="bg1"/>
              </a:solidFill>
            </a:endParaRPr>
          </a:p>
        </p:txBody>
      </p:sp>
      <p:sp>
        <p:nvSpPr>
          <p:cNvPr id="3" name="Content Placeholder 2"/>
          <p:cNvSpPr>
            <a:spLocks noGrp="1"/>
          </p:cNvSpPr>
          <p:nvPr>
            <p:ph idx="1"/>
          </p:nvPr>
        </p:nvSpPr>
        <p:spPr>
          <a:xfrm>
            <a:off x="381000" y="990601"/>
            <a:ext cx="8229600" cy="1219200"/>
          </a:xfrm>
        </p:spPr>
        <p:txBody>
          <a:bodyPr>
            <a:noAutofit/>
          </a:bodyPr>
          <a:lstStyle/>
          <a:p>
            <a:r>
              <a:rPr lang="en-US" sz="2400" dirty="0" smtClean="0"/>
              <a:t>Upload your team commitments (</a:t>
            </a:r>
            <a:r>
              <a:rPr lang="en-US" sz="2400" dirty="0" smtClean="0">
                <a:hlinkClick r:id="rId3"/>
              </a:rPr>
              <a:t>Click here</a:t>
            </a:r>
            <a:r>
              <a:rPr lang="en-US" sz="2400" dirty="0" smtClean="0"/>
              <a:t>)</a:t>
            </a:r>
          </a:p>
          <a:p>
            <a:endParaRPr lang="en-US" sz="2400" dirty="0" smtClean="0"/>
          </a:p>
          <a:p>
            <a:r>
              <a:rPr lang="en-US" sz="2400" dirty="0" smtClean="0"/>
              <a:t>Please mark you attendance  for this session (</a:t>
            </a:r>
            <a:r>
              <a:rPr lang="en-US" sz="2400" dirty="0" smtClean="0">
                <a:hlinkClick r:id="rId4"/>
              </a:rPr>
              <a:t>Click here</a:t>
            </a:r>
            <a:r>
              <a:rPr lang="en-US" sz="2400" b="1" dirty="0" smtClean="0"/>
              <a:t>)</a:t>
            </a:r>
            <a:endParaRPr lang="en-US" sz="2400" dirty="0" smtClean="0"/>
          </a:p>
          <a:p>
            <a:pPr>
              <a:buNone/>
            </a:pPr>
            <a:endParaRPr lang="en-US" sz="2400" dirty="0" smtClean="0"/>
          </a:p>
          <a:p>
            <a:r>
              <a:rPr lang="en-US" sz="2400" dirty="0" smtClean="0"/>
              <a:t>Create a folder and upload pictures of your event on the Process Safety Day webpage (</a:t>
            </a:r>
            <a:r>
              <a:rPr lang="en-US" sz="2400" dirty="0" smtClean="0">
                <a:hlinkClick r:id="rId5"/>
              </a:rPr>
              <a:t>Click here</a:t>
            </a:r>
            <a:r>
              <a:rPr lang="en-US" sz="2400" dirty="0" smtClean="0"/>
              <a:t>)</a:t>
            </a:r>
          </a:p>
          <a:p>
            <a:endParaRPr lang="en-US" sz="2400" dirty="0" smtClean="0"/>
          </a:p>
          <a:p>
            <a:r>
              <a:rPr lang="en-US" sz="2400" dirty="0" smtClean="0"/>
              <a:t>Participate in the Process Safety Day quiz (</a:t>
            </a:r>
            <a:r>
              <a:rPr lang="en-US" sz="2400" dirty="0" smtClean="0">
                <a:solidFill>
                  <a:srgbClr val="FF0000"/>
                </a:solidFill>
                <a:hlinkClick r:id="rId6"/>
              </a:rPr>
              <a:t>Click</a:t>
            </a:r>
            <a:r>
              <a:rPr lang="en-US" sz="2400" dirty="0" smtClean="0">
                <a:hlinkClick r:id="rId6"/>
              </a:rPr>
              <a:t> here</a:t>
            </a:r>
            <a:r>
              <a:rPr lang="en-US" sz="2400" dirty="0" smtClean="0"/>
              <a:t>) and win amazing prizes!</a:t>
            </a:r>
          </a:p>
          <a:p>
            <a:pPr>
              <a:buNone/>
            </a:pPr>
            <a:endParaRPr lang="en-US" sz="2400" dirty="0" smtClean="0"/>
          </a:p>
          <a:p>
            <a:pPr algn="ctr">
              <a:buNone/>
            </a:pPr>
            <a:r>
              <a:rPr lang="en-US" dirty="0" smtClean="0"/>
              <a:t>THANK YOU</a:t>
            </a:r>
          </a:p>
          <a:p>
            <a:pPr algn="ctr">
              <a:buNone/>
            </a:pPr>
            <a:r>
              <a:rPr lang="en-US" dirty="0" smtClean="0"/>
              <a:t>SHUKRAN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cover.jpg"/>
          <p:cNvPicPr>
            <a:picLocks noChangeAspect="1"/>
          </p:cNvPicPr>
          <p:nvPr/>
        </p:nvPicPr>
        <p:blipFill>
          <a:blip r:embed="rId3" cstate="print"/>
          <a:stretch>
            <a:fillRect/>
          </a:stretch>
        </p:blipFill>
        <p:spPr>
          <a:xfrm>
            <a:off x="-5407" y="4050"/>
            <a:ext cx="9149407" cy="6853950"/>
          </a:xfrm>
          <a:prstGeom prst="rect">
            <a:avLst/>
          </a:prstGeom>
        </p:spPr>
      </p:pic>
      <p:sp>
        <p:nvSpPr>
          <p:cNvPr id="4" name="Title 3"/>
          <p:cNvSpPr>
            <a:spLocks noGrp="1"/>
          </p:cNvSpPr>
          <p:nvPr>
            <p:ph type="ctrTitle"/>
          </p:nvPr>
        </p:nvSpPr>
        <p:spPr>
          <a:xfrm>
            <a:off x="685800" y="533400"/>
            <a:ext cx="7772400"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cs typeface="Times New Roman" pitchFamily="18" charset="0"/>
              </a:rPr>
              <a:t>PROCESS SAFETY DAY 2018 </a:t>
            </a:r>
            <a:endParaRPr lang="en-US" sz="3000" b="1" i="1" dirty="0">
              <a:solidFill>
                <a:schemeClr val="bg1"/>
              </a:solidFill>
              <a:effectLst>
                <a:outerShdw blurRad="38100" dist="38100" dir="2700000" algn="tl">
                  <a:srgbClr val="000000">
                    <a:alpha val="43137"/>
                  </a:srgbClr>
                </a:outerShdw>
              </a:effectLst>
              <a:cs typeface="Times New Roman" pitchFamily="18" charset="0"/>
            </a:endParaRPr>
          </a:p>
        </p:txBody>
      </p:sp>
      <p:sp>
        <p:nvSpPr>
          <p:cNvPr id="7" name="Title 1"/>
          <p:cNvSpPr txBox="1">
            <a:spLocks/>
          </p:cNvSpPr>
          <p:nvPr/>
        </p:nvSpPr>
        <p:spPr>
          <a:xfrm>
            <a:off x="0" y="1600200"/>
            <a:ext cx="9144000" cy="2438400"/>
          </a:xfrm>
          <a:prstGeom prst="rect">
            <a:avLst/>
          </a:prstGeom>
        </p:spPr>
        <p:txBody>
          <a:bodyPr vert="horz" lIns="91440" tIns="45720" rIns="91440" bIns="45720" rtlCol="0" anchor="ctr">
            <a:noAutofit/>
          </a:bodyPr>
          <a:lstStyle/>
          <a:p>
            <a:pPr lvl="0" algn="ctr">
              <a:spcBef>
                <a:spcPct val="0"/>
              </a:spcBef>
              <a:defRPr/>
            </a:pPr>
            <a:r>
              <a:rPr lang="en-US" sz="3600" dirty="0" smtClean="0">
                <a:solidFill>
                  <a:schemeClr val="bg1"/>
                </a:solidFill>
              </a:rPr>
              <a:t>We Comply Because We Care. </a:t>
            </a:r>
          </a:p>
          <a:p>
            <a:pPr lvl="0" algn="ctr">
              <a:spcBef>
                <a:spcPct val="0"/>
              </a:spcBef>
              <a:defRPr/>
            </a:pPr>
            <a:r>
              <a:rPr lang="en-US" sz="3600" dirty="0" smtClean="0">
                <a:solidFill>
                  <a:schemeClr val="bg1"/>
                </a:solidFill>
              </a:rPr>
              <a:t>Violations Are Not </a:t>
            </a:r>
            <a:r>
              <a:rPr lang="en-US" sz="3600" smtClean="0">
                <a:solidFill>
                  <a:schemeClr val="bg1"/>
                </a:solidFill>
              </a:rPr>
              <a:t>An Option.</a:t>
            </a:r>
            <a:endParaRPr kumimoji="0" lang="en-US" sz="3200" b="0" i="0" u="none" kern="1200" cap="none" spc="0" normalizeH="0" baseline="0" noProof="0" dirty="0" smtClean="0">
              <a:ln>
                <a:noFill/>
              </a:ln>
              <a:solidFill>
                <a:schemeClr val="bg1"/>
              </a:solidFill>
              <a:effectLst/>
              <a:uLnTx/>
              <a:uFillTx/>
              <a:latin typeface="+mn-lt"/>
              <a:ea typeface="+mj-ea"/>
              <a:cs typeface="+mj-cs"/>
            </a:endParaRPr>
          </a:p>
        </p:txBody>
      </p:sp>
      <p:pic>
        <p:nvPicPr>
          <p:cNvPr id="1026" name="Picture 2" descr="cid:image001.png@01CBF453.2C7FB160"/>
          <p:cNvPicPr>
            <a:picLocks noChangeAspect="1" noChangeArrowheads="1"/>
          </p:cNvPicPr>
          <p:nvPr/>
        </p:nvPicPr>
        <p:blipFill>
          <a:blip r:embed="rId4" cstate="print"/>
          <a:srcRect/>
          <a:stretch>
            <a:fillRect/>
          </a:stretch>
        </p:blipFill>
        <p:spPr bwMode="auto">
          <a:xfrm>
            <a:off x="609600" y="6048375"/>
            <a:ext cx="1895475" cy="809625"/>
          </a:xfrm>
          <a:prstGeom prst="rect">
            <a:avLst/>
          </a:prstGeom>
          <a:noFill/>
          <a:ln w="9525">
            <a:noFill/>
            <a:miter lim="800000"/>
            <a:headEnd/>
            <a:tailEnd/>
          </a:ln>
        </p:spPr>
      </p:pic>
      <p:sp>
        <p:nvSpPr>
          <p:cNvPr id="9" name="Subtitle 8"/>
          <p:cNvSpPr>
            <a:spLocks noGrp="1"/>
          </p:cNvSpPr>
          <p:nvPr>
            <p:ph type="subTitle" idx="1"/>
          </p:nvPr>
        </p:nvSpPr>
        <p:spPr>
          <a:xfrm>
            <a:off x="0" y="4572000"/>
            <a:ext cx="9144000" cy="1066800"/>
          </a:xfrm>
        </p:spPr>
        <p:txBody>
          <a:bodyPr/>
          <a:lstStyle/>
          <a:p>
            <a:endParaRPr lang="en-US" sz="2800" b="1" dirty="0" smtClean="0">
              <a:solidFill>
                <a:schemeClr val="tx1"/>
              </a:solidFill>
              <a:effectLst>
                <a:outerShdw blurRad="38100" dist="38100" dir="2700000" algn="tl">
                  <a:srgbClr val="000000">
                    <a:alpha val="43137"/>
                  </a:srgbClr>
                </a:outerShdw>
              </a:effectLst>
              <a:cs typeface="Times New Roman" pitchFamily="18" charset="0"/>
            </a:endParaRPr>
          </a:p>
          <a:p>
            <a:r>
              <a:rPr lang="en-US" sz="2800" b="1" dirty="0" smtClean="0">
                <a:solidFill>
                  <a:schemeClr val="tx1"/>
                </a:solidFill>
                <a:effectLst>
                  <a:outerShdw blurRad="38100" dist="38100" dir="2700000" algn="tl">
                    <a:srgbClr val="000000">
                      <a:alpha val="43137"/>
                    </a:srgbClr>
                  </a:outerShdw>
                </a:effectLst>
                <a:cs typeface="Times New Roman" pitchFamily="18" charset="0"/>
              </a:rPr>
              <a:t>Team Leader </a:t>
            </a:r>
            <a:r>
              <a:rPr lang="en-US" sz="2800" b="1" smtClean="0">
                <a:solidFill>
                  <a:schemeClr val="tx1"/>
                </a:solidFill>
                <a:effectLst>
                  <a:outerShdw blurRad="38100" dist="38100" dir="2700000" algn="tl">
                    <a:srgbClr val="000000">
                      <a:alpha val="43137"/>
                    </a:srgbClr>
                  </a:outerShdw>
                </a:effectLst>
                <a:cs typeface="Times New Roman" pitchFamily="18" charset="0"/>
              </a:rPr>
              <a:t>or Supervisor-Led </a:t>
            </a:r>
            <a:r>
              <a:rPr lang="en-US" sz="2800" b="1" dirty="0" smtClean="0">
                <a:solidFill>
                  <a:schemeClr val="tx1"/>
                </a:solidFill>
                <a:effectLst>
                  <a:outerShdw blurRad="38100" dist="38100" dir="2700000" algn="tl">
                    <a:srgbClr val="000000">
                      <a:alpha val="43137"/>
                    </a:srgbClr>
                  </a:outerShdw>
                </a:effectLst>
                <a:cs typeface="Times New Roman" pitchFamily="18" charset="0"/>
              </a:rPr>
              <a:t>Reflective Learning Session</a:t>
            </a:r>
            <a:endParaRPr lang="en-US" sz="28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04800" y="246221"/>
            <a:ext cx="9601200" cy="584775"/>
          </a:xfrm>
          <a:prstGeom prst="rect">
            <a:avLst/>
          </a:prstGeom>
          <a:noFill/>
        </p:spPr>
        <p:txBody>
          <a:bodyPr wrap="square" rtlCol="0">
            <a:spAutoFit/>
          </a:bodyPr>
          <a:lstStyle/>
          <a:p>
            <a:pPr algn="ctr"/>
            <a:r>
              <a:rPr lang="en-GB" sz="3200" dirty="0" smtClean="0">
                <a:solidFill>
                  <a:schemeClr val="bg1"/>
                </a:solidFill>
              </a:rPr>
              <a:t>AGENDA </a:t>
            </a:r>
            <a:endParaRPr lang="en-GB" sz="3000" dirty="0">
              <a:solidFill>
                <a:schemeClr val="bg1"/>
              </a:solidFill>
            </a:endParaRPr>
          </a:p>
        </p:txBody>
      </p:sp>
      <p:cxnSp>
        <p:nvCxnSpPr>
          <p:cNvPr id="7" name="Straight Connector 6"/>
          <p:cNvCxnSpPr/>
          <p:nvPr/>
        </p:nvCxnSpPr>
        <p:spPr>
          <a:xfrm>
            <a:off x="6858000" y="5257800"/>
            <a:ext cx="1828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p:txBody>
          <a:bodyPr>
            <a:normAutofit/>
          </a:bodyPr>
          <a:lstStyle/>
          <a:p>
            <a:pPr marL="514350" indent="-514350">
              <a:buAutoNum type="arabicPeriod"/>
            </a:pPr>
            <a:r>
              <a:rPr lang="en-US" sz="2000" dirty="0" smtClean="0"/>
              <a:t>Welcome And Safety Brief				5 minutes</a:t>
            </a:r>
          </a:p>
          <a:p>
            <a:pPr marL="514350" indent="-514350">
              <a:buFont typeface="Arial" pitchFamily="34" charset="0"/>
              <a:buAutoNum type="arabicPeriod"/>
            </a:pPr>
            <a:r>
              <a:rPr lang="en-US" sz="2000" dirty="0" smtClean="0"/>
              <a:t>Introduction Video Message by TD			5 minutes</a:t>
            </a:r>
          </a:p>
          <a:p>
            <a:pPr marL="514350" indent="-514350">
              <a:buAutoNum type="arabicPeriod"/>
            </a:pPr>
            <a:r>
              <a:rPr lang="en-US" sz="2000" dirty="0" smtClean="0"/>
              <a:t>General Talk On Process Safety			10 minutes</a:t>
            </a:r>
          </a:p>
          <a:p>
            <a:pPr marL="514350" indent="-514350">
              <a:buAutoNum type="arabicPeriod"/>
            </a:pPr>
            <a:r>
              <a:rPr lang="en-US" sz="2000" dirty="0" smtClean="0"/>
              <a:t>Video – Understanding Human Failures</a:t>
            </a:r>
            <a:r>
              <a:rPr lang="en-US" sz="2000" dirty="0" smtClean="0">
                <a:solidFill>
                  <a:srgbClr val="FF0000"/>
                </a:solidFill>
              </a:rPr>
              <a:t> </a:t>
            </a:r>
            <a:r>
              <a:rPr lang="en-US" sz="2000" dirty="0" smtClean="0"/>
              <a:t>&amp; Violations	10 minutes</a:t>
            </a:r>
          </a:p>
          <a:p>
            <a:pPr marL="514350" indent="-514350">
              <a:buAutoNum type="arabicPeriod"/>
            </a:pPr>
            <a:r>
              <a:rPr lang="en-US" sz="2000" dirty="0" smtClean="0"/>
              <a:t>Discussion Break And Feedback			20 minutes</a:t>
            </a:r>
          </a:p>
          <a:p>
            <a:pPr marL="514350" indent="-514350">
              <a:buAutoNum type="arabicPeriod"/>
            </a:pPr>
            <a:r>
              <a:rPr lang="en-US" sz="2000" dirty="0" smtClean="0"/>
              <a:t>Video – Why Compliance Is important			10 minutes</a:t>
            </a:r>
          </a:p>
          <a:p>
            <a:pPr marL="514350" indent="-514350">
              <a:buFont typeface="Arial" pitchFamily="34" charset="0"/>
              <a:buAutoNum type="arabicPeriod"/>
            </a:pPr>
            <a:r>
              <a:rPr lang="en-US" sz="2000" dirty="0" smtClean="0"/>
              <a:t>Discussion Break And Feedback			25 minutes</a:t>
            </a:r>
          </a:p>
          <a:p>
            <a:pPr marL="514350" indent="-514350">
              <a:buAutoNum type="arabicPeriod"/>
            </a:pPr>
            <a:r>
              <a:rPr lang="en-US" sz="2000" dirty="0" smtClean="0"/>
              <a:t>Personal Commitments And Further Actions		5 minutes</a:t>
            </a:r>
          </a:p>
          <a:p>
            <a:pPr marL="514350" indent="-514350">
              <a:buNone/>
            </a:pPr>
            <a:endParaRPr lang="en-US" sz="2000" dirty="0" smtClean="0"/>
          </a:p>
          <a:p>
            <a:pPr marL="4057650" lvl="8" indent="-514350">
              <a:buAutoNum type="arabicPeriod"/>
            </a:pPr>
            <a:endParaRPr lang="en-US" sz="1100" dirty="0" smtClean="0"/>
          </a:p>
          <a:p>
            <a:pPr marL="514350" indent="-514350">
              <a:buAutoNum type="arabicPeriod"/>
            </a:pPr>
            <a:endParaRPr lang="en-US" sz="2000" dirty="0" smtClean="0"/>
          </a:p>
          <a:p>
            <a:pPr marL="514350" indent="-514350">
              <a:buAutoNum type="arabicPeriod"/>
            </a:pPr>
            <a:endParaRPr lang="en-US" sz="2000" dirty="0"/>
          </a:p>
        </p:txBody>
      </p:sp>
      <p:sp>
        <p:nvSpPr>
          <p:cNvPr id="9" name="TextBox 8"/>
          <p:cNvSpPr txBox="1"/>
          <p:nvPr/>
        </p:nvSpPr>
        <p:spPr>
          <a:xfrm>
            <a:off x="7010400" y="5334000"/>
            <a:ext cx="1577548" cy="461665"/>
          </a:xfrm>
          <a:prstGeom prst="rect">
            <a:avLst/>
          </a:prstGeom>
          <a:noFill/>
        </p:spPr>
        <p:txBody>
          <a:bodyPr wrap="none" rtlCol="0">
            <a:spAutoFit/>
          </a:bodyPr>
          <a:lstStyle/>
          <a:p>
            <a:r>
              <a:rPr lang="en-US" sz="2400" dirty="0" smtClean="0"/>
              <a:t>90 minutes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438400"/>
            <a:ext cx="8305800" cy="3093154"/>
          </a:xfrm>
          <a:prstGeom prst="rect">
            <a:avLst/>
          </a:prstGeom>
        </p:spPr>
        <p:txBody>
          <a:bodyPr wrap="square">
            <a:spAutoFit/>
          </a:bodyPr>
          <a:lstStyle/>
          <a:p>
            <a:pPr marL="216000" indent="-216000">
              <a:spcAft>
                <a:spcPts val="600"/>
              </a:spcAft>
              <a:buClr>
                <a:schemeClr val="accent2"/>
              </a:buClr>
              <a:buSzPct val="85000"/>
              <a:buFont typeface="Webdings" panose="05030102010509060703" pitchFamily="18" charset="2"/>
              <a:buChar char="&lt;"/>
            </a:pPr>
            <a:r>
              <a:rPr lang="en-US" sz="2000" dirty="0" smtClean="0"/>
              <a:t>Emergency Exits </a:t>
            </a:r>
          </a:p>
          <a:p>
            <a:pPr marL="216000" indent="-216000">
              <a:spcAft>
                <a:spcPts val="600"/>
              </a:spcAft>
              <a:buClr>
                <a:schemeClr val="accent2"/>
              </a:buClr>
              <a:buSzPct val="85000"/>
              <a:buFont typeface="Webdings" panose="05030102010509060703" pitchFamily="18" charset="2"/>
              <a:buChar char="&lt;"/>
            </a:pPr>
            <a:r>
              <a:rPr lang="en-US" sz="2000" dirty="0" smtClean="0"/>
              <a:t>Emergency Contact Numbers</a:t>
            </a:r>
          </a:p>
          <a:p>
            <a:pPr marL="216000" indent="-216000">
              <a:spcAft>
                <a:spcPts val="600"/>
              </a:spcAft>
              <a:buClr>
                <a:schemeClr val="accent2"/>
              </a:buClr>
              <a:buSzPct val="85000"/>
              <a:buFont typeface="Webdings" panose="05030102010509060703" pitchFamily="18" charset="2"/>
              <a:buChar char="&lt;"/>
            </a:pPr>
            <a:r>
              <a:rPr lang="en-US" sz="2000" dirty="0" smtClean="0"/>
              <a:t>Assembly Point</a:t>
            </a:r>
          </a:p>
          <a:p>
            <a:pPr marL="216000" indent="-216000">
              <a:spcAft>
                <a:spcPts val="600"/>
              </a:spcAft>
              <a:buClr>
                <a:schemeClr val="accent2"/>
              </a:buClr>
              <a:buSzPct val="85000"/>
              <a:buFont typeface="Webdings" panose="05030102010509060703" pitchFamily="18" charset="2"/>
              <a:buChar char="&lt;"/>
            </a:pPr>
            <a:r>
              <a:rPr lang="en-US" sz="2000" dirty="0" smtClean="0"/>
              <a:t>Fire Drills Scheduled</a:t>
            </a:r>
          </a:p>
          <a:p>
            <a:pPr marL="216000" indent="-216000">
              <a:spcAft>
                <a:spcPts val="600"/>
              </a:spcAft>
              <a:buClr>
                <a:schemeClr val="accent2"/>
              </a:buClr>
              <a:buSzPct val="85000"/>
              <a:buFont typeface="Webdings" panose="05030102010509060703" pitchFamily="18" charset="2"/>
              <a:buChar char="&lt;"/>
            </a:pPr>
            <a:r>
              <a:rPr lang="en-US" sz="2000" dirty="0" smtClean="0"/>
              <a:t>Alarm Sirens/Bell</a:t>
            </a:r>
          </a:p>
          <a:p>
            <a:pPr marL="216000" indent="-216000">
              <a:spcAft>
                <a:spcPts val="600"/>
              </a:spcAft>
              <a:buClr>
                <a:schemeClr val="accent2"/>
              </a:buClr>
              <a:buSzPct val="85000"/>
              <a:buFont typeface="Webdings" panose="05030102010509060703" pitchFamily="18" charset="2"/>
              <a:buChar char="&lt;"/>
            </a:pPr>
            <a:r>
              <a:rPr lang="en-US" sz="2000" dirty="0" smtClean="0"/>
              <a:t>First Aid Kits and First Aid Number (do we have a First Aider in the room?)</a:t>
            </a:r>
          </a:p>
          <a:p>
            <a:pPr marL="216000" indent="-216000">
              <a:spcAft>
                <a:spcPts val="600"/>
              </a:spcAft>
              <a:buClr>
                <a:schemeClr val="accent2"/>
              </a:buClr>
              <a:buSzPct val="85000"/>
              <a:buFont typeface="Webdings" panose="05030102010509060703" pitchFamily="18" charset="2"/>
              <a:buChar char="&lt;"/>
            </a:pPr>
            <a:r>
              <a:rPr lang="en-US" sz="2000" dirty="0" smtClean="0"/>
              <a:t>Location of Toilets</a:t>
            </a:r>
          </a:p>
          <a:p>
            <a:pPr marL="216000" indent="-216000">
              <a:spcAft>
                <a:spcPts val="600"/>
              </a:spcAft>
              <a:buClr>
                <a:schemeClr val="accent2"/>
              </a:buClr>
              <a:buSzPct val="85000"/>
              <a:buFont typeface="Webdings" panose="05030102010509060703" pitchFamily="18" charset="2"/>
              <a:buChar char="&lt;"/>
            </a:pPr>
            <a:r>
              <a:rPr lang="en-US" sz="2000" dirty="0" smtClean="0"/>
              <a:t>Location of Coffee and Tea</a:t>
            </a:r>
            <a:endParaRPr lang="en-GB" sz="2000" dirty="0"/>
          </a:p>
        </p:txBody>
      </p:sp>
      <p:sp>
        <p:nvSpPr>
          <p:cNvPr id="6" name="Title 1"/>
          <p:cNvSpPr>
            <a:spLocks noGrp="1"/>
          </p:cNvSpPr>
          <p:nvPr>
            <p:ph type="title"/>
          </p:nvPr>
        </p:nvSpPr>
        <p:spPr>
          <a:xfrm>
            <a:off x="457200" y="0"/>
            <a:ext cx="8229600" cy="685800"/>
          </a:xfrm>
        </p:spPr>
        <p:txBody>
          <a:bodyPr lIns="0" tIns="0" bIns="36000">
            <a:normAutofit/>
          </a:bodyPr>
          <a:lstStyle/>
          <a:p>
            <a:r>
              <a:rPr lang="en-GB" sz="3200" dirty="0">
                <a:solidFill>
                  <a:schemeClr val="bg1"/>
                </a:solidFill>
              </a:rPr>
              <a:t>SAFETY FIRST</a:t>
            </a:r>
          </a:p>
        </p:txBody>
      </p:sp>
      <p:grpSp>
        <p:nvGrpSpPr>
          <p:cNvPr id="7" name="Group 2"/>
          <p:cNvGrpSpPr/>
          <p:nvPr/>
        </p:nvGrpSpPr>
        <p:grpSpPr>
          <a:xfrm>
            <a:off x="304800" y="914400"/>
            <a:ext cx="975356" cy="990600"/>
            <a:chOff x="468313" y="1164712"/>
            <a:chExt cx="1023603" cy="1023603"/>
          </a:xfrm>
        </p:grpSpPr>
        <p:sp>
          <p:nvSpPr>
            <p:cNvPr id="8" name="Rectangle 5"/>
            <p:cNvSpPr/>
            <p:nvPr/>
          </p:nvSpPr>
          <p:spPr>
            <a:xfrm>
              <a:off x="468313" y="1164712"/>
              <a:ext cx="1023603" cy="1023603"/>
            </a:xfrm>
            <a:prstGeom prst="rect">
              <a:avLst/>
            </a:prstGeom>
            <a:solidFill>
              <a:srgbClr val="FFFF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pic>
          <p:nvPicPr>
            <p:cNvPr id="9" name="Afbeelding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00110" y="1337348"/>
              <a:ext cx="747977" cy="666299"/>
            </a:xfrm>
            <a:prstGeom prst="rect">
              <a:avLst/>
            </a:prstGeom>
            <a:ln>
              <a:noFill/>
            </a:ln>
          </p:spPr>
        </p:pic>
      </p:grpSp>
      <p:sp>
        <p:nvSpPr>
          <p:cNvPr id="10" name="Rectangle 6"/>
          <p:cNvSpPr/>
          <p:nvPr/>
        </p:nvSpPr>
        <p:spPr>
          <a:xfrm>
            <a:off x="1295400" y="914400"/>
            <a:ext cx="7848600" cy="990600"/>
          </a:xfrm>
          <a:prstGeom prst="rect">
            <a:avLst/>
          </a:prstGeom>
          <a:solidFill>
            <a:srgbClr val="FFC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fontAlgn="base">
              <a:spcBef>
                <a:spcPct val="0"/>
              </a:spcBef>
              <a:spcAft>
                <a:spcPct val="0"/>
              </a:spcAft>
            </a:pPr>
            <a:r>
              <a:rPr lang="en-US" dirty="0">
                <a:solidFill>
                  <a:schemeClr val="tx1"/>
                </a:solidFill>
                <a:latin typeface="Futura Bold"/>
                <a:cs typeface="Futura Bold"/>
              </a:rPr>
              <a:t>FOR THIS MEETING, PLEASE REVIEW </a:t>
            </a:r>
            <a:br>
              <a:rPr lang="en-US" dirty="0">
                <a:solidFill>
                  <a:schemeClr val="tx1"/>
                </a:solidFill>
                <a:latin typeface="Futura Bold"/>
                <a:cs typeface="Futura Bold"/>
              </a:rPr>
            </a:br>
            <a:r>
              <a:rPr lang="en-US" dirty="0">
                <a:solidFill>
                  <a:schemeClr val="tx1"/>
                </a:solidFill>
                <a:latin typeface="Futura Bold"/>
                <a:cs typeface="Futura Bold"/>
              </a:rPr>
              <a:t>THE FOLLOWING FOR YOUR LOCATION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762000"/>
          </a:xfrm>
        </p:spPr>
        <p:txBody>
          <a:bodyPr>
            <a:normAutofit/>
          </a:bodyPr>
          <a:lstStyle/>
          <a:p>
            <a:r>
              <a:rPr lang="en-US" sz="3600" dirty="0" smtClean="0"/>
              <a:t>Introduction Video Message By TD </a:t>
            </a:r>
            <a:endParaRPr lang="en-US" sz="3600" dirty="0"/>
          </a:p>
        </p:txBody>
      </p:sp>
      <p:sp>
        <p:nvSpPr>
          <p:cNvPr id="16" name="TextBox 15"/>
          <p:cNvSpPr txBox="1"/>
          <p:nvPr/>
        </p:nvSpPr>
        <p:spPr>
          <a:xfrm>
            <a:off x="2362200" y="5486400"/>
            <a:ext cx="6485899" cy="923330"/>
          </a:xfrm>
          <a:prstGeom prst="rect">
            <a:avLst/>
          </a:prstGeom>
          <a:noFill/>
        </p:spPr>
        <p:txBody>
          <a:bodyPr wrap="square" rtlCol="0">
            <a:spAutoFit/>
          </a:bodyPr>
          <a:lstStyle/>
          <a:p>
            <a:endParaRPr lang="en-US" dirty="0" smtClean="0"/>
          </a:p>
          <a:p>
            <a:endParaRPr lang="en-US" dirty="0" smtClean="0"/>
          </a:p>
          <a:p>
            <a:r>
              <a:rPr lang="en-US" dirty="0" smtClean="0"/>
              <a:t>		</a:t>
            </a:r>
            <a:endParaRPr lang="en-US" dirty="0"/>
          </a:p>
        </p:txBody>
      </p:sp>
      <p:sp>
        <p:nvSpPr>
          <p:cNvPr id="5" name="Rectangle 4"/>
          <p:cNvSpPr/>
          <p:nvPr/>
        </p:nvSpPr>
        <p:spPr>
          <a:xfrm>
            <a:off x="304800" y="1600200"/>
            <a:ext cx="8839200" cy="4308872"/>
          </a:xfrm>
          <a:prstGeom prst="rect">
            <a:avLst/>
          </a:prstGeom>
        </p:spPr>
        <p:txBody>
          <a:bodyPr wrap="square">
            <a:spAutoFit/>
          </a:bodyPr>
          <a:lstStyle/>
          <a:p>
            <a:pPr lvl="1"/>
            <a:r>
              <a:rPr lang="en-US" sz="2400" dirty="0" smtClean="0"/>
              <a:t>Users on PDO network  </a:t>
            </a:r>
            <a:r>
              <a:rPr lang="en-US" sz="2400" dirty="0" smtClean="0">
                <a:hlinkClick r:id="rId4"/>
              </a:rPr>
              <a:t>Click Here </a:t>
            </a:r>
            <a:endParaRPr lang="en-US" sz="2400" dirty="0" smtClean="0"/>
          </a:p>
          <a:p>
            <a:pPr lvl="1"/>
            <a:endParaRPr lang="en-US" sz="2400" dirty="0" smtClean="0"/>
          </a:p>
          <a:p>
            <a:pPr lvl="1"/>
            <a:r>
              <a:rPr lang="en-US" sz="2400" dirty="0" smtClean="0"/>
              <a:t>Users outside PDO network (Contractor Offices) </a:t>
            </a:r>
            <a:r>
              <a:rPr lang="en-US" sz="2400" dirty="0" smtClean="0">
                <a:hlinkClick r:id="rId5"/>
              </a:rPr>
              <a:t>Click Here </a:t>
            </a:r>
            <a:endParaRPr lang="en-US" sz="2400" dirty="0" smtClean="0"/>
          </a:p>
          <a:p>
            <a:endParaRPr lang="en-US" sz="4400" dirty="0" smtClean="0"/>
          </a:p>
          <a:p>
            <a:endParaRPr lang="en-US" sz="4400" dirty="0" smtClean="0"/>
          </a:p>
          <a:p>
            <a:endParaRPr lang="en-US" sz="4400" dirty="0" smtClean="0"/>
          </a:p>
          <a:p>
            <a:pPr lvl="1">
              <a:buNone/>
            </a:pPr>
            <a:r>
              <a:rPr lang="en-US" sz="1400" dirty="0" smtClean="0"/>
              <a:t>*It is strongly recommended to keep a back up copy of videos </a:t>
            </a:r>
          </a:p>
          <a:p>
            <a:pPr lvl="1">
              <a:buNone/>
            </a:pPr>
            <a:r>
              <a:rPr lang="en-US" sz="1400" dirty="0" smtClean="0"/>
              <a:t>Users on PDO network can either download from </a:t>
            </a:r>
            <a:r>
              <a:rPr lang="en-US" sz="1400" dirty="0" smtClean="0">
                <a:hlinkClick r:id="rId6"/>
              </a:rPr>
              <a:t> </a:t>
            </a:r>
            <a:r>
              <a:rPr lang="en-US" sz="1400" dirty="0" err="1" smtClean="0">
                <a:hlinkClick r:id="rId6"/>
              </a:rPr>
              <a:t>livelink</a:t>
            </a:r>
            <a:r>
              <a:rPr lang="en-US" sz="1400" dirty="0" smtClean="0">
                <a:hlinkClick r:id="rId6"/>
              </a:rPr>
              <a:t> </a:t>
            </a:r>
            <a:r>
              <a:rPr lang="en-US" sz="1400" dirty="0" smtClean="0"/>
              <a:t> or Copy Paste from </a:t>
            </a:r>
            <a:r>
              <a:rPr lang="en-US" sz="1400" dirty="0" smtClean="0">
                <a:hlinkClick r:id="rId7"/>
              </a:rPr>
              <a:t>S:\!!Process Safety Day</a:t>
            </a:r>
            <a:endParaRPr lang="en-US" sz="1400" dirty="0" smtClean="0"/>
          </a:p>
          <a:p>
            <a:pPr lvl="1">
              <a:buNone/>
            </a:pPr>
            <a:r>
              <a:rPr lang="en-US" sz="1400" dirty="0" smtClean="0"/>
              <a:t>Users outside PDO network can download the videos from the process safety day webpage </a:t>
            </a:r>
          </a:p>
          <a:p>
            <a:pPr lvl="1">
              <a:buNone/>
            </a:pPr>
            <a:r>
              <a:rPr lang="en-US" sz="1400" dirty="0" smtClean="0"/>
              <a:t>Downloaded videos are in .mp4 format and please use windows media player to play the same  (double click on this image below to know how) </a:t>
            </a:r>
          </a:p>
        </p:txBody>
      </p:sp>
      <p:graphicFrame>
        <p:nvGraphicFramePr>
          <p:cNvPr id="1026" name="Object 2"/>
          <p:cNvGraphicFramePr>
            <a:graphicFrameLocks noChangeAspect="1"/>
          </p:cNvGraphicFramePr>
          <p:nvPr/>
        </p:nvGraphicFramePr>
        <p:xfrm>
          <a:off x="5867400" y="5791200"/>
          <a:ext cx="914400" cy="771525"/>
        </p:xfrm>
        <a:graphic>
          <a:graphicData uri="http://schemas.openxmlformats.org/presentationml/2006/ole">
            <p:oleObj spid="_x0000_s1026" name="Packager Shell Object" showAsIcon="1" r:id="rId8" imgW="914400" imgH="771480" progId="Package">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usnas04\mu59206$\My Documents\My Pictures\old\PROCESS SAFETY POSTER 1.jpg"/>
          <p:cNvPicPr>
            <a:picLocks noChangeAspect="1" noChangeArrowheads="1"/>
          </p:cNvPicPr>
          <p:nvPr/>
        </p:nvPicPr>
        <p:blipFill>
          <a:blip r:embed="rId3" cstate="print"/>
          <a:srcRect/>
          <a:stretch>
            <a:fillRect/>
          </a:stretch>
        </p:blipFill>
        <p:spPr bwMode="auto">
          <a:xfrm>
            <a:off x="152400" y="1522095"/>
            <a:ext cx="2971800" cy="1906905"/>
          </a:xfrm>
          <a:prstGeom prst="rect">
            <a:avLst/>
          </a:prstGeom>
          <a:noFill/>
          <a:ln>
            <a:solidFill>
              <a:schemeClr val="tx1"/>
            </a:solidFill>
          </a:ln>
        </p:spPr>
      </p:pic>
      <p:pic>
        <p:nvPicPr>
          <p:cNvPr id="5" name="Picture 2" descr="D:\Working Folder\PS day\Final versions\WEB PAGE\PSDPosterEng.jpg"/>
          <p:cNvPicPr>
            <a:picLocks noChangeAspect="1" noChangeArrowheads="1"/>
          </p:cNvPicPr>
          <p:nvPr/>
        </p:nvPicPr>
        <p:blipFill>
          <a:blip r:embed="rId4" cstate="print"/>
          <a:srcRect/>
          <a:stretch>
            <a:fillRect/>
          </a:stretch>
        </p:blipFill>
        <p:spPr bwMode="auto">
          <a:xfrm>
            <a:off x="3352800" y="1524000"/>
            <a:ext cx="2743200" cy="1885450"/>
          </a:xfrm>
          <a:prstGeom prst="rect">
            <a:avLst/>
          </a:prstGeom>
          <a:noFill/>
          <a:ln>
            <a:solidFill>
              <a:schemeClr val="tx1"/>
            </a:solidFill>
          </a:ln>
        </p:spPr>
      </p:pic>
      <p:pic>
        <p:nvPicPr>
          <p:cNvPr id="6" name="Picture 2" descr="C:\Users\MU59206\AppData\Local\Microsoft\Windows\Temporary Internet Files\Content.Outlook\SKSOZ4JW\barriers-01.jpg"/>
          <p:cNvPicPr>
            <a:picLocks noChangeAspect="1" noChangeArrowheads="1"/>
          </p:cNvPicPr>
          <p:nvPr/>
        </p:nvPicPr>
        <p:blipFill>
          <a:blip r:embed="rId5" cstate="print"/>
          <a:srcRect/>
          <a:stretch>
            <a:fillRect/>
          </a:stretch>
        </p:blipFill>
        <p:spPr bwMode="auto">
          <a:xfrm>
            <a:off x="6312454" y="1508498"/>
            <a:ext cx="2691292" cy="1905000"/>
          </a:xfrm>
          <a:prstGeom prst="rect">
            <a:avLst/>
          </a:prstGeom>
          <a:noFill/>
          <a:ln>
            <a:solidFill>
              <a:schemeClr val="tx1"/>
            </a:solidFill>
          </a:ln>
        </p:spPr>
      </p:pic>
      <p:pic>
        <p:nvPicPr>
          <p:cNvPr id="7" name="Picture 3" descr="C:\Users\MU59206\Desktop\For Process Safety Day Webpage\EnglishPoster2.jpg"/>
          <p:cNvPicPr>
            <a:picLocks noChangeAspect="1" noChangeArrowheads="1"/>
          </p:cNvPicPr>
          <p:nvPr/>
        </p:nvPicPr>
        <p:blipFill>
          <a:blip r:embed="rId6" cstate="print"/>
          <a:srcRect/>
          <a:stretch>
            <a:fillRect/>
          </a:stretch>
        </p:blipFill>
        <p:spPr bwMode="auto">
          <a:xfrm>
            <a:off x="914400" y="4495800"/>
            <a:ext cx="2667000" cy="1767819"/>
          </a:xfrm>
          <a:prstGeom prst="rect">
            <a:avLst/>
          </a:prstGeom>
          <a:noFill/>
          <a:ln>
            <a:solidFill>
              <a:schemeClr val="tx1"/>
            </a:solidFill>
          </a:ln>
        </p:spPr>
      </p:pic>
      <p:sp>
        <p:nvSpPr>
          <p:cNvPr id="8" name="Rectangle 7"/>
          <p:cNvSpPr/>
          <p:nvPr/>
        </p:nvSpPr>
        <p:spPr>
          <a:xfrm>
            <a:off x="0" y="786825"/>
            <a:ext cx="3124200" cy="584775"/>
          </a:xfrm>
          <a:prstGeom prst="rect">
            <a:avLst/>
          </a:prstGeom>
        </p:spPr>
        <p:txBody>
          <a:bodyPr wrap="square">
            <a:spAutoFit/>
          </a:bodyPr>
          <a:lstStyle/>
          <a:p>
            <a:pPr algn="ctr"/>
            <a:r>
              <a:rPr lang="en-US" sz="1600" dirty="0" smtClean="0"/>
              <a:t>2014 Theme: </a:t>
            </a:r>
          </a:p>
          <a:p>
            <a:pPr algn="ctr"/>
            <a:r>
              <a:rPr lang="en-US" sz="1600" dirty="0" smtClean="0"/>
              <a:t>Know Your Role, Play Your Part</a:t>
            </a:r>
            <a:endParaRPr lang="en-US" sz="1600" dirty="0"/>
          </a:p>
        </p:txBody>
      </p:sp>
      <p:sp>
        <p:nvSpPr>
          <p:cNvPr id="9" name="TextBox 8"/>
          <p:cNvSpPr txBox="1"/>
          <p:nvPr/>
        </p:nvSpPr>
        <p:spPr>
          <a:xfrm>
            <a:off x="3352800" y="786825"/>
            <a:ext cx="2743200" cy="584775"/>
          </a:xfrm>
          <a:prstGeom prst="rect">
            <a:avLst/>
          </a:prstGeom>
          <a:noFill/>
        </p:spPr>
        <p:txBody>
          <a:bodyPr wrap="square" rtlCol="0">
            <a:spAutoFit/>
          </a:bodyPr>
          <a:lstStyle/>
          <a:p>
            <a:pPr algn="ctr"/>
            <a:r>
              <a:rPr lang="en-US" sz="1600" dirty="0" smtClean="0"/>
              <a:t>2015 Theme: </a:t>
            </a:r>
          </a:p>
          <a:p>
            <a:pPr algn="ctr"/>
            <a:r>
              <a:rPr lang="en-US" sz="1600" dirty="0" smtClean="0">
                <a:solidFill>
                  <a:schemeClr val="dk1"/>
                </a:solidFill>
              </a:rPr>
              <a:t>I Own My Barriers</a:t>
            </a:r>
          </a:p>
        </p:txBody>
      </p:sp>
      <p:sp>
        <p:nvSpPr>
          <p:cNvPr id="10" name="TextBox 9"/>
          <p:cNvSpPr txBox="1"/>
          <p:nvPr/>
        </p:nvSpPr>
        <p:spPr>
          <a:xfrm>
            <a:off x="6172200" y="838201"/>
            <a:ext cx="2971800" cy="584775"/>
          </a:xfrm>
          <a:prstGeom prst="rect">
            <a:avLst/>
          </a:prstGeom>
          <a:noFill/>
        </p:spPr>
        <p:txBody>
          <a:bodyPr wrap="square" rtlCol="0">
            <a:spAutoFit/>
          </a:bodyPr>
          <a:lstStyle/>
          <a:p>
            <a:pPr algn="ctr"/>
            <a:r>
              <a:rPr lang="en-US" sz="1600" dirty="0" smtClean="0"/>
              <a:t>2016 Theme: </a:t>
            </a:r>
          </a:p>
          <a:p>
            <a:pPr algn="ctr"/>
            <a:r>
              <a:rPr lang="en-US" sz="1600" dirty="0" smtClean="0"/>
              <a:t>I Keep My Barriers Strong</a:t>
            </a:r>
          </a:p>
        </p:txBody>
      </p:sp>
      <p:sp>
        <p:nvSpPr>
          <p:cNvPr id="11" name="TextBox 10"/>
          <p:cNvSpPr txBox="1"/>
          <p:nvPr/>
        </p:nvSpPr>
        <p:spPr>
          <a:xfrm>
            <a:off x="228600" y="3733800"/>
            <a:ext cx="3886200" cy="584775"/>
          </a:xfrm>
          <a:prstGeom prst="rect">
            <a:avLst/>
          </a:prstGeom>
          <a:noFill/>
        </p:spPr>
        <p:txBody>
          <a:bodyPr wrap="square" rtlCol="0">
            <a:spAutoFit/>
          </a:bodyPr>
          <a:lstStyle/>
          <a:p>
            <a:pPr algn="ctr"/>
            <a:r>
              <a:rPr lang="en-US" sz="1600" dirty="0" smtClean="0"/>
              <a:t>2017 Theme: </a:t>
            </a:r>
          </a:p>
          <a:p>
            <a:pPr algn="ctr"/>
            <a:r>
              <a:rPr lang="en-US" sz="1600" dirty="0" smtClean="0"/>
              <a:t>Dealing with Risk </a:t>
            </a:r>
            <a:r>
              <a:rPr lang="en-US" sz="1600" dirty="0" err="1" smtClean="0"/>
              <a:t>Normalisation</a:t>
            </a:r>
            <a:r>
              <a:rPr lang="en-US" sz="1600" dirty="0" smtClean="0"/>
              <a:t> &amp; Dilemmas</a:t>
            </a:r>
          </a:p>
        </p:txBody>
      </p:sp>
      <p:sp>
        <p:nvSpPr>
          <p:cNvPr id="12" name="Title 20"/>
          <p:cNvSpPr txBox="1">
            <a:spLocks noGrp="1"/>
          </p:cNvSpPr>
          <p:nvPr>
            <p:ph type="title"/>
          </p:nvPr>
        </p:nvSpPr>
        <p:spPr>
          <a:xfrm>
            <a:off x="0" y="-152400"/>
            <a:ext cx="9144000" cy="1143000"/>
          </a:xfrm>
          <a:prstGeom prst="rect">
            <a:avLst/>
          </a:prstGeom>
        </p:spPr>
        <p:txBody>
          <a:bodyPr vert="horz" lIns="91440" tIns="45720" rIns="91440" bIns="45720" rtlCol="0" anchor="ctr">
            <a:normAutofit/>
          </a:bodyPr>
          <a:lstStyle/>
          <a:p>
            <a:pPr marL="0" marR="0" lvl="0" indent="0" fontAlgn="auto">
              <a:lnSpc>
                <a:spcPct val="100000"/>
              </a:lnSpc>
              <a:spcAft>
                <a:spcPts val="0"/>
              </a:spcAft>
              <a:buClrTx/>
              <a:buSzTx/>
              <a:tabLst/>
              <a:defRPr/>
            </a:pPr>
            <a:r>
              <a:rPr lang="en-ZA" sz="3200" dirty="0" smtClean="0">
                <a:solidFill>
                  <a:schemeClr val="bg1"/>
                </a:solidFill>
              </a:rPr>
              <a:t>PROCESS SAFETY DAYS: THE LAST 5 YEARS JOURNEY</a:t>
            </a:r>
            <a:endParaRPr lang="en-ZA" sz="3200" dirty="0">
              <a:solidFill>
                <a:schemeClr val="bg1"/>
              </a:solidFill>
            </a:endParaRPr>
          </a:p>
        </p:txBody>
      </p:sp>
      <p:sp>
        <p:nvSpPr>
          <p:cNvPr id="14" name="TextBox 13"/>
          <p:cNvSpPr txBox="1"/>
          <p:nvPr/>
        </p:nvSpPr>
        <p:spPr>
          <a:xfrm>
            <a:off x="4572000" y="3581400"/>
            <a:ext cx="4419600" cy="1323439"/>
          </a:xfrm>
          <a:prstGeom prst="rect">
            <a:avLst/>
          </a:prstGeom>
          <a:noFill/>
        </p:spPr>
        <p:txBody>
          <a:bodyPr wrap="square" rtlCol="0">
            <a:spAutoFit/>
          </a:bodyPr>
          <a:lstStyle/>
          <a:p>
            <a:endParaRPr lang="en-US" sz="1600" b="1" dirty="0" smtClean="0"/>
          </a:p>
          <a:p>
            <a:r>
              <a:rPr lang="en-US" sz="1600" b="1" dirty="0" smtClean="0"/>
              <a:t>2018 Theme:  We Comply Because We Care. 	       Violations Are Not An Option.</a:t>
            </a:r>
            <a:endParaRPr lang="en-US" sz="1400" b="1" dirty="0" smtClean="0"/>
          </a:p>
          <a:p>
            <a:pPr algn="ctr"/>
            <a:r>
              <a:rPr lang="en-US" sz="1600" dirty="0" smtClean="0"/>
              <a:t> </a:t>
            </a:r>
          </a:p>
          <a:p>
            <a:pPr algn="ctr"/>
            <a:endParaRPr lang="en-US" sz="1600" dirty="0" smtClean="0"/>
          </a:p>
        </p:txBody>
      </p:sp>
      <p:sp>
        <p:nvSpPr>
          <p:cNvPr id="13" name="Rectangle 12"/>
          <p:cNvSpPr/>
          <p:nvPr/>
        </p:nvSpPr>
        <p:spPr>
          <a:xfrm>
            <a:off x="4572000" y="3581400"/>
            <a:ext cx="4572000" cy="3276600"/>
          </a:xfrm>
          <a:prstGeom prst="rect">
            <a:avLst/>
          </a:prstGeom>
          <a:noFill/>
          <a:ln w="28575" cap="rnd"/>
          <a:effectLst>
            <a:outerShdw dist="38100" dir="6960000" algn="tl" rotWithShape="0">
              <a:prstClr val="black">
                <a:alpha val="40000"/>
              </a:prstClr>
            </a:outerShdw>
          </a:effectLst>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5" name="Picture 1"/>
          <p:cNvPicPr>
            <a:picLocks noChangeAspect="1" noChangeArrowheads="1"/>
          </p:cNvPicPr>
          <p:nvPr/>
        </p:nvPicPr>
        <p:blipFill>
          <a:blip r:embed="rId7" cstate="print"/>
          <a:srcRect/>
          <a:stretch>
            <a:fillRect/>
          </a:stretch>
        </p:blipFill>
        <p:spPr bwMode="auto">
          <a:xfrm>
            <a:off x="5562600" y="4375145"/>
            <a:ext cx="3429000" cy="2406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9753600" cy="990600"/>
          </a:xfrm>
        </p:spPr>
        <p:txBody>
          <a:bodyPr vert="horz" lIns="91440" tIns="45720" rIns="91440" bIns="45720" rtlCol="0" anchor="ctr">
            <a:normAutofit/>
          </a:bodyPr>
          <a:lstStyle/>
          <a:p>
            <a:pPr>
              <a:defRPr/>
            </a:pPr>
            <a:r>
              <a:rPr lang="en-US" sz="3200" dirty="0" smtClean="0">
                <a:solidFill>
                  <a:schemeClr val="bg1"/>
                </a:solidFill>
              </a:rPr>
              <a:t>Process Safety Incidents &amp; Non- Compliance</a:t>
            </a:r>
            <a:endParaRPr lang="en-US" sz="3200" dirty="0">
              <a:solidFill>
                <a:schemeClr val="bg1"/>
              </a:solidFill>
            </a:endParaRPr>
          </a:p>
        </p:txBody>
      </p:sp>
      <p:sp>
        <p:nvSpPr>
          <p:cNvPr id="6" name="Rectangle 5"/>
          <p:cNvSpPr/>
          <p:nvPr/>
        </p:nvSpPr>
        <p:spPr>
          <a:xfrm>
            <a:off x="0" y="762000"/>
            <a:ext cx="9906000" cy="577081"/>
          </a:xfrm>
          <a:prstGeom prst="rect">
            <a:avLst/>
          </a:prstGeom>
        </p:spPr>
        <p:txBody>
          <a:bodyPr wrap="square">
            <a:spAutoFit/>
          </a:bodyPr>
          <a:lstStyle/>
          <a:p>
            <a:pPr>
              <a:lnSpc>
                <a:spcPct val="150000"/>
              </a:lnSpc>
            </a:pPr>
            <a:r>
              <a:rPr lang="en-US" sz="2100" dirty="0" smtClean="0"/>
              <a:t>Violation: 75% of Tier 1 Process Safety  Incidents have elements of non-compliance</a:t>
            </a:r>
          </a:p>
        </p:txBody>
      </p:sp>
      <p:pic>
        <p:nvPicPr>
          <p:cNvPr id="21506" name="Picture 2"/>
          <p:cNvPicPr>
            <a:picLocks noChangeAspect="1" noChangeArrowheads="1"/>
          </p:cNvPicPr>
          <p:nvPr/>
        </p:nvPicPr>
        <p:blipFill>
          <a:blip r:embed="rId3" cstate="print"/>
          <a:srcRect/>
          <a:stretch>
            <a:fillRect/>
          </a:stretch>
        </p:blipFill>
        <p:spPr bwMode="auto">
          <a:xfrm>
            <a:off x="1" y="1433066"/>
            <a:ext cx="6019800" cy="4205734"/>
          </a:xfrm>
          <a:prstGeom prst="rect">
            <a:avLst/>
          </a:prstGeom>
          <a:noFill/>
          <a:ln w="9525">
            <a:noFill/>
            <a:miter lim="800000"/>
            <a:headEnd/>
            <a:tailEnd/>
          </a:ln>
        </p:spPr>
      </p:pic>
      <p:sp>
        <p:nvSpPr>
          <p:cNvPr id="8" name="TextBox 7"/>
          <p:cNvSpPr txBox="1"/>
          <p:nvPr/>
        </p:nvSpPr>
        <p:spPr>
          <a:xfrm>
            <a:off x="6019800" y="1447800"/>
            <a:ext cx="3124200" cy="3901068"/>
          </a:xfrm>
          <a:prstGeom prst="rect">
            <a:avLst/>
          </a:prstGeom>
          <a:noFill/>
        </p:spPr>
        <p:txBody>
          <a:bodyPr wrap="square" rtlCol="0">
            <a:spAutoFit/>
          </a:bodyPr>
          <a:lstStyle/>
          <a:p>
            <a:pPr>
              <a:lnSpc>
                <a:spcPct val="150000"/>
              </a:lnSpc>
              <a:buFont typeface="Arial" pitchFamily="34" charset="0"/>
              <a:buChar char="•"/>
            </a:pPr>
            <a:r>
              <a:rPr lang="en-US" sz="1700" b="1" dirty="0" smtClean="0"/>
              <a:t>Non-compliance either as initial cause or as contributing element</a:t>
            </a:r>
          </a:p>
          <a:p>
            <a:pPr>
              <a:lnSpc>
                <a:spcPct val="150000"/>
              </a:lnSpc>
            </a:pPr>
            <a:endParaRPr lang="en-US" sz="1700" b="1" dirty="0" smtClean="0"/>
          </a:p>
          <a:p>
            <a:pPr>
              <a:lnSpc>
                <a:spcPct val="150000"/>
              </a:lnSpc>
              <a:buFont typeface="Arial" pitchFamily="34" charset="0"/>
              <a:buChar char="•"/>
            </a:pPr>
            <a:r>
              <a:rPr lang="en-US" sz="1700" b="1" dirty="0" smtClean="0"/>
              <a:t>Non-compliance is across </a:t>
            </a:r>
          </a:p>
          <a:p>
            <a:pPr lvl="1">
              <a:lnSpc>
                <a:spcPct val="150000"/>
              </a:lnSpc>
              <a:buFont typeface="Arial" pitchFamily="34" charset="0"/>
              <a:buChar char="•"/>
            </a:pPr>
            <a:r>
              <a:rPr lang="en-US" sz="1700" b="1" dirty="0" smtClean="0"/>
              <a:t>Drilling</a:t>
            </a:r>
          </a:p>
          <a:p>
            <a:pPr lvl="1">
              <a:lnSpc>
                <a:spcPct val="150000"/>
              </a:lnSpc>
              <a:buFont typeface="Arial" pitchFamily="34" charset="0"/>
              <a:buChar char="•"/>
            </a:pPr>
            <a:r>
              <a:rPr lang="en-US" sz="1700" b="1" dirty="0" smtClean="0"/>
              <a:t>Well Operations</a:t>
            </a:r>
          </a:p>
          <a:p>
            <a:pPr lvl="1">
              <a:lnSpc>
                <a:spcPct val="150000"/>
              </a:lnSpc>
              <a:buFont typeface="Arial" pitchFamily="34" charset="0"/>
              <a:buChar char="•"/>
            </a:pPr>
            <a:r>
              <a:rPr lang="en-US" sz="1700" b="1" dirty="0" smtClean="0"/>
              <a:t>Design Integrity </a:t>
            </a:r>
          </a:p>
          <a:p>
            <a:pPr lvl="1">
              <a:lnSpc>
                <a:spcPct val="150000"/>
              </a:lnSpc>
              <a:buFont typeface="Arial" pitchFamily="34" charset="0"/>
              <a:buChar char="•"/>
            </a:pPr>
            <a:r>
              <a:rPr lang="en-US" sz="1700" b="1" dirty="0" smtClean="0"/>
              <a:t>Technical Integrity </a:t>
            </a:r>
          </a:p>
          <a:p>
            <a:pPr lvl="1">
              <a:lnSpc>
                <a:spcPct val="150000"/>
              </a:lnSpc>
              <a:buFont typeface="Arial" pitchFamily="34" charset="0"/>
              <a:buChar char="•"/>
            </a:pPr>
            <a:r>
              <a:rPr lang="en-US" sz="1700" b="1" dirty="0" smtClean="0"/>
              <a:t>Operating Integrity </a:t>
            </a:r>
          </a:p>
          <a:p>
            <a:endParaRPr lang="en-US" b="1" dirty="0"/>
          </a:p>
        </p:txBody>
      </p:sp>
      <p:sp>
        <p:nvSpPr>
          <p:cNvPr id="9" name="TextBox 8"/>
          <p:cNvSpPr txBox="1"/>
          <p:nvPr/>
        </p:nvSpPr>
        <p:spPr>
          <a:xfrm>
            <a:off x="152400" y="5715000"/>
            <a:ext cx="8500789" cy="707886"/>
          </a:xfrm>
          <a:prstGeom prst="rect">
            <a:avLst/>
          </a:prstGeom>
          <a:noFill/>
        </p:spPr>
        <p:txBody>
          <a:bodyPr wrap="none" rtlCol="0">
            <a:spAutoFit/>
          </a:bodyPr>
          <a:lstStyle/>
          <a:p>
            <a:r>
              <a:rPr lang="en-US" sz="2000" dirty="0" smtClean="0"/>
              <a:t>Question : How many Tier 1 Process Safety Incidents we had in </a:t>
            </a:r>
            <a:r>
              <a:rPr lang="en-US" sz="2000" dirty="0" smtClean="0"/>
              <a:t>the current year </a:t>
            </a:r>
          </a:p>
          <a:p>
            <a:r>
              <a:rPr lang="en-US" sz="2000" dirty="0" smtClean="0"/>
              <a:t>till 23</a:t>
            </a:r>
            <a:r>
              <a:rPr lang="en-US" sz="2000" baseline="30000" dirty="0" smtClean="0"/>
              <a:t>rd</a:t>
            </a:r>
            <a:r>
              <a:rPr lang="en-US" sz="2000" dirty="0" smtClean="0"/>
              <a:t> Sept? Which </a:t>
            </a:r>
            <a:r>
              <a:rPr lang="en-US" sz="2000" dirty="0" smtClean="0"/>
              <a:t>are those? </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1371600"/>
            <a:ext cx="8991600" cy="4114800"/>
          </a:xfrm>
        </p:spPr>
        <p:txBody>
          <a:bodyPr>
            <a:normAutofit/>
          </a:bodyPr>
          <a:lstStyle/>
          <a:p>
            <a:endParaRPr lang="en-US" sz="3600" dirty="0" smtClean="0"/>
          </a:p>
          <a:p>
            <a:pPr lvl="1">
              <a:buNone/>
            </a:pPr>
            <a:endParaRPr lang="en-US" sz="14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200" dirty="0"/>
          </a:p>
        </p:txBody>
      </p:sp>
      <p:sp>
        <p:nvSpPr>
          <p:cNvPr id="5" name="Title 3"/>
          <p:cNvSpPr txBox="1">
            <a:spLocks/>
          </p:cNvSpPr>
          <p:nvPr/>
        </p:nvSpPr>
        <p:spPr>
          <a:xfrm>
            <a:off x="0" y="152400"/>
            <a:ext cx="9525000" cy="584775"/>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bg1"/>
                </a:solidFill>
                <a:effectLst/>
                <a:uLnTx/>
                <a:uFillTx/>
                <a:latin typeface="+mj-lt"/>
                <a:ea typeface="+mj-ea"/>
                <a:cs typeface="+mj-cs"/>
              </a:rPr>
              <a:t>Video Message </a:t>
            </a:r>
            <a:r>
              <a:rPr lang="en-GB" sz="3200" dirty="0" smtClean="0">
                <a:solidFill>
                  <a:schemeClr val="bg1"/>
                </a:solidFill>
                <a:latin typeface="+mj-lt"/>
                <a:ea typeface="+mj-ea"/>
                <a:cs typeface="+mj-cs"/>
              </a:rPr>
              <a:t>Understanding Human Failures</a:t>
            </a:r>
            <a:endParaRPr kumimoji="0" lang="en-GB"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Rectangle 5"/>
          <p:cNvSpPr/>
          <p:nvPr/>
        </p:nvSpPr>
        <p:spPr>
          <a:xfrm>
            <a:off x="457200" y="2013228"/>
            <a:ext cx="8458200" cy="3693319"/>
          </a:xfrm>
          <a:prstGeom prst="rect">
            <a:avLst/>
          </a:prstGeom>
        </p:spPr>
        <p:txBody>
          <a:bodyPr wrap="square">
            <a:spAutoFit/>
          </a:bodyPr>
          <a:lstStyle/>
          <a:p>
            <a:pPr lvl="1"/>
            <a:r>
              <a:rPr lang="en-US" sz="2400" dirty="0" smtClean="0"/>
              <a:t>Users on PDO network  </a:t>
            </a:r>
            <a:r>
              <a:rPr lang="en-US" sz="2400" dirty="0" smtClean="0">
                <a:hlinkClick r:id="rId4"/>
              </a:rPr>
              <a:t>Click Here </a:t>
            </a:r>
            <a:endParaRPr lang="en-US" sz="2400" dirty="0" smtClean="0"/>
          </a:p>
          <a:p>
            <a:pPr lvl="1"/>
            <a:endParaRPr lang="en-US" sz="2400" dirty="0" smtClean="0"/>
          </a:p>
          <a:p>
            <a:pPr lvl="1"/>
            <a:r>
              <a:rPr lang="en-US" sz="2400" dirty="0" smtClean="0"/>
              <a:t>Users outside PDO network (Contractor Offices)  </a:t>
            </a:r>
            <a:r>
              <a:rPr lang="en-US" sz="2400" dirty="0" smtClean="0">
                <a:hlinkClick r:id="rId5"/>
              </a:rPr>
              <a:t>Click Here </a:t>
            </a:r>
            <a:endParaRPr lang="en-US" sz="2400" dirty="0" smtClean="0"/>
          </a:p>
          <a:p>
            <a:pPr lvl="1"/>
            <a:endParaRPr lang="en-US" sz="2400" dirty="0" smtClean="0"/>
          </a:p>
          <a:p>
            <a:pPr lvl="1"/>
            <a:endParaRPr lang="en-US" sz="2400" dirty="0" smtClean="0"/>
          </a:p>
          <a:p>
            <a:pPr lvl="1">
              <a:buNone/>
            </a:pPr>
            <a:r>
              <a:rPr lang="en-US" sz="1400" dirty="0" smtClean="0"/>
              <a:t>*It is strongly recommended to keep a back up copy of videos </a:t>
            </a:r>
          </a:p>
          <a:p>
            <a:pPr lvl="1">
              <a:buNone/>
            </a:pPr>
            <a:r>
              <a:rPr lang="en-US" sz="1400" dirty="0" smtClean="0"/>
              <a:t>Users on PDO network can either download from </a:t>
            </a:r>
            <a:r>
              <a:rPr lang="en-US" sz="1400" dirty="0" smtClean="0">
                <a:hlinkClick r:id="rId6"/>
              </a:rPr>
              <a:t> </a:t>
            </a:r>
            <a:r>
              <a:rPr lang="en-US" sz="1400" dirty="0" err="1" smtClean="0">
                <a:hlinkClick r:id="rId6"/>
              </a:rPr>
              <a:t>livelink</a:t>
            </a:r>
            <a:r>
              <a:rPr lang="en-US" sz="1400" dirty="0" smtClean="0">
                <a:hlinkClick r:id="rId6"/>
              </a:rPr>
              <a:t>  </a:t>
            </a:r>
            <a:r>
              <a:rPr lang="en-US" sz="1400" dirty="0" smtClean="0"/>
              <a:t>or Copy Paste from </a:t>
            </a:r>
            <a:r>
              <a:rPr lang="en-US" sz="1400" dirty="0" smtClean="0">
                <a:hlinkClick r:id="rId7"/>
              </a:rPr>
              <a:t>S:\!!Process Safety Day</a:t>
            </a:r>
            <a:endParaRPr lang="en-US" sz="1400" dirty="0" smtClean="0"/>
          </a:p>
          <a:p>
            <a:pPr lvl="1">
              <a:buNone/>
            </a:pPr>
            <a:r>
              <a:rPr lang="en-US" sz="1400" dirty="0" smtClean="0"/>
              <a:t>Users outside PDO network can download the videos from the Process Safety Day Web Page</a:t>
            </a:r>
          </a:p>
          <a:p>
            <a:pPr lvl="1">
              <a:buNone/>
            </a:pPr>
            <a:r>
              <a:rPr lang="en-US" sz="1400" dirty="0" smtClean="0"/>
              <a:t>Downloaded videos are in .mp4 format and please use windows media player to play the same  (double click on this image below to know how) </a:t>
            </a:r>
          </a:p>
          <a:p>
            <a:endParaRPr lang="en-US" sz="4400" dirty="0" smtClean="0"/>
          </a:p>
        </p:txBody>
      </p:sp>
      <p:graphicFrame>
        <p:nvGraphicFramePr>
          <p:cNvPr id="2050" name="Object 2"/>
          <p:cNvGraphicFramePr>
            <a:graphicFrameLocks noChangeAspect="1"/>
          </p:cNvGraphicFramePr>
          <p:nvPr/>
        </p:nvGraphicFramePr>
        <p:xfrm>
          <a:off x="4267200" y="4800600"/>
          <a:ext cx="914400" cy="771525"/>
        </p:xfrm>
        <a:graphic>
          <a:graphicData uri="http://schemas.openxmlformats.org/presentationml/2006/ole">
            <p:oleObj spid="_x0000_s2050" name="Packager Shell Object" showAsIcon="1" r:id="rId8" imgW="914400" imgH="771480" progId="Package">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686800" cy="4525963"/>
          </a:xfrm>
        </p:spPr>
        <p:txBody>
          <a:bodyPr>
            <a:normAutofit/>
          </a:bodyPr>
          <a:lstStyle/>
          <a:p>
            <a:pPr>
              <a:buFont typeface="Courier New" pitchFamily="49" charset="0"/>
              <a:buChar char="o"/>
            </a:pPr>
            <a:r>
              <a:rPr lang="en-US" sz="2400" dirty="0" smtClean="0"/>
              <a:t>What is the most thoughtless thing you have done or seen involving violations?</a:t>
            </a:r>
          </a:p>
          <a:p>
            <a:pPr>
              <a:buFont typeface="Courier New" pitchFamily="49" charset="0"/>
              <a:buChar char="o"/>
            </a:pPr>
            <a:endParaRPr lang="en-US" sz="2400" dirty="0" smtClean="0"/>
          </a:p>
          <a:p>
            <a:pPr>
              <a:buFont typeface="Courier New" pitchFamily="49" charset="0"/>
              <a:buChar char="o"/>
            </a:pPr>
            <a:r>
              <a:rPr lang="en-US" sz="2400" dirty="0" smtClean="0"/>
              <a:t>In your group, is it sometimes necessary to bend some of the rules?  Why is that?</a:t>
            </a:r>
          </a:p>
          <a:p>
            <a:pPr>
              <a:buFont typeface="Courier New" pitchFamily="49" charset="0"/>
              <a:buChar char="o"/>
            </a:pPr>
            <a:endParaRPr lang="en-US" sz="2400" dirty="0" smtClean="0"/>
          </a:p>
          <a:p>
            <a:pPr>
              <a:buFont typeface="Courier New" pitchFamily="49" charset="0"/>
              <a:buChar char="o"/>
            </a:pPr>
            <a:r>
              <a:rPr lang="en-US" sz="2400" dirty="0" smtClean="0"/>
              <a:t>Which rules in your experience are extremely difficult to apply?</a:t>
            </a:r>
          </a:p>
          <a:p>
            <a:pPr>
              <a:buNone/>
            </a:pPr>
            <a:endParaRPr lang="en-US" sz="2400" dirty="0" smtClean="0"/>
          </a:p>
          <a:p>
            <a:pPr>
              <a:buFont typeface="Courier New" pitchFamily="49" charset="0"/>
              <a:buChar char="o"/>
            </a:pPr>
            <a:r>
              <a:rPr lang="en-US" sz="2400" dirty="0" smtClean="0"/>
              <a:t>Why do we rarely reward compliance?</a:t>
            </a:r>
          </a:p>
          <a:p>
            <a:pPr>
              <a:buFont typeface="Courier New" pitchFamily="49" charset="0"/>
              <a:buChar char="o"/>
            </a:pPr>
            <a:endParaRPr lang="en-US" sz="2400" dirty="0" smtClean="0"/>
          </a:p>
          <a:p>
            <a:pPr>
              <a:buNone/>
            </a:pPr>
            <a:endParaRPr lang="en-US" sz="2400" dirty="0" smtClean="0"/>
          </a:p>
          <a:p>
            <a:pPr>
              <a:buFont typeface="Courier New" pitchFamily="49" charset="0"/>
              <a:buChar char="o"/>
            </a:pPr>
            <a:endParaRPr lang="en-US" sz="2400" dirty="0" smtClean="0"/>
          </a:p>
          <a:p>
            <a:pPr>
              <a:buFont typeface="Courier New" pitchFamily="49" charset="0"/>
              <a:buChar char="o"/>
            </a:pPr>
            <a:endParaRPr lang="en-US" sz="2800" dirty="0" smtClean="0"/>
          </a:p>
          <a:p>
            <a:pPr>
              <a:buFont typeface="Courier New" pitchFamily="49" charset="0"/>
              <a:buChar char="o"/>
            </a:pPr>
            <a:endParaRPr lang="en-US" sz="2800" dirty="0" smtClean="0">
              <a:solidFill>
                <a:prstClr val="black"/>
              </a:solidFill>
            </a:endParaRPr>
          </a:p>
          <a:p>
            <a:pPr lvl="0">
              <a:buNone/>
            </a:pPr>
            <a:endParaRPr lang="en-US" sz="2800" dirty="0" smtClean="0">
              <a:solidFill>
                <a:prstClr val="black"/>
              </a:solidFill>
            </a:endParaRPr>
          </a:p>
          <a:p>
            <a:pPr lvl="0"/>
            <a:endParaRPr lang="en-US" sz="2800" dirty="0" smtClean="0">
              <a:solidFill>
                <a:prstClr val="black"/>
              </a:solidFill>
            </a:endParaRPr>
          </a:p>
        </p:txBody>
      </p:sp>
      <p:sp>
        <p:nvSpPr>
          <p:cNvPr id="4" name="Title 3"/>
          <p:cNvSpPr txBox="1">
            <a:spLocks noGrp="1"/>
          </p:cNvSpPr>
          <p:nvPr>
            <p:ph type="title"/>
          </p:nvPr>
        </p:nvSpPr>
        <p:spPr>
          <a:xfrm>
            <a:off x="457200" y="-228600"/>
            <a:ext cx="8229600" cy="1143000"/>
          </a:xfrm>
          <a:prstGeom prst="rect">
            <a:avLst/>
          </a:prstGeom>
          <a:noFill/>
        </p:spPr>
        <p:txBody>
          <a:bodyPr wrap="square" rtlCol="0">
            <a:spAutoFit/>
          </a:bodyPr>
          <a:lstStyle/>
          <a:p>
            <a:pPr algn="ctr"/>
            <a:r>
              <a:rPr lang="en-GB" sz="3200" dirty="0" smtClean="0">
                <a:solidFill>
                  <a:schemeClr val="bg1"/>
                </a:solidFill>
              </a:rPr>
              <a:t>DISCUSSION BREAK  1</a:t>
            </a:r>
            <a:endParaRPr lang="en-GB" sz="3200" dirty="0">
              <a:solidFill>
                <a:schemeClr val="bg1"/>
              </a:solidFill>
            </a:endParaRPr>
          </a:p>
        </p:txBody>
      </p:sp>
      <p:sp>
        <p:nvSpPr>
          <p:cNvPr id="5" name="Rectangle 4"/>
          <p:cNvSpPr/>
          <p:nvPr/>
        </p:nvSpPr>
        <p:spPr>
          <a:xfrm>
            <a:off x="0" y="762000"/>
            <a:ext cx="9144000" cy="1015663"/>
          </a:xfrm>
          <a:prstGeom prst="rect">
            <a:avLst/>
          </a:prstGeom>
        </p:spPr>
        <p:txBody>
          <a:bodyPr wrap="square">
            <a:spAutoFit/>
          </a:bodyPr>
          <a:lstStyle/>
          <a:p>
            <a:pPr>
              <a:defRPr/>
            </a:pPr>
            <a:r>
              <a:rPr lang="en-GB" sz="2000" dirty="0" smtClean="0"/>
              <a:t>Split people into four groups and discuss the questions on the slide. 10 minutes to discuss &amp; after that only 2 randomly selected groups will report back (5 minutes each) to the entire team.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05535269580F4095F8650DC933E825" ma:contentTypeVersion="4" ma:contentTypeDescription="Create a new document." ma:contentTypeScope="" ma:versionID="ce2446dc987092fdfa601df8a86cb917">
  <xsd:schema xmlns:xsd="http://www.w3.org/2001/XMLSchema" xmlns:xs="http://www.w3.org/2001/XMLSchema" xmlns:p="http://schemas.microsoft.com/office/2006/metadata/properties" xmlns:ns1="http://schemas.microsoft.com/sharepoint/v3" xmlns:ns2="9d51eac6-a7d5-47f5-a119-63d146adb134" targetNamespace="http://schemas.microsoft.com/office/2006/metadata/properties" ma:root="true" ma:fieldsID="04124fd72fb23383ffd9ae33b9d6db0f" ns1:_="" ns2:_="">
    <xsd:import namespace="http://schemas.microsoft.com/sharepoint/v3"/>
    <xsd:import namespace="9d51eac6-a7d5-47f5-a119-63d146adb13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A991D6-1257-4430-BE9D-082258C031C5}"/>
</file>

<file path=customXml/itemProps2.xml><?xml version="1.0" encoding="utf-8"?>
<ds:datastoreItem xmlns:ds="http://schemas.openxmlformats.org/officeDocument/2006/customXml" ds:itemID="{8065BC69-B0BE-480D-9ED2-6D8FC08781B1}"/>
</file>

<file path=customXml/itemProps3.xml><?xml version="1.0" encoding="utf-8"?>
<ds:datastoreItem xmlns:ds="http://schemas.openxmlformats.org/officeDocument/2006/customXml" ds:itemID="{E8D63810-B023-4F15-9B71-C747762534BF}"/>
</file>

<file path=docProps/app.xml><?xml version="1.0" encoding="utf-8"?>
<Properties xmlns="http://schemas.openxmlformats.org/officeDocument/2006/extended-properties" xmlns:vt="http://schemas.openxmlformats.org/officeDocument/2006/docPropsVTypes">
  <TotalTime>19314</TotalTime>
  <Words>2202</Words>
  <Application>Microsoft Office PowerPoint</Application>
  <PresentationFormat>On-screen Show (4:3)</PresentationFormat>
  <Paragraphs>217</Paragraphs>
  <Slides>16</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Packager Shell Object</vt:lpstr>
      <vt:lpstr>Slide 1</vt:lpstr>
      <vt:lpstr>PROCESS SAFETY DAY 2018 </vt:lpstr>
      <vt:lpstr>AGENDA </vt:lpstr>
      <vt:lpstr>SAFETY FIRST</vt:lpstr>
      <vt:lpstr>Introduction Video Message By TD </vt:lpstr>
      <vt:lpstr>PROCESS SAFETY DAYS: THE LAST 5 YEARS JOURNEY</vt:lpstr>
      <vt:lpstr>Process Safety Incidents &amp; Non- Compliance</vt:lpstr>
      <vt:lpstr>Slide 8</vt:lpstr>
      <vt:lpstr>DISCUSSION BREAK  1</vt:lpstr>
      <vt:lpstr>Slide 10</vt:lpstr>
      <vt:lpstr>Case Study for O&amp;M Staff(only one per engagement session)</vt:lpstr>
      <vt:lpstr>Case Study-Subsurface Staff(only one per engagement session)</vt:lpstr>
      <vt:lpstr>Case Study for Engineering Staff (only one per engagement session)</vt:lpstr>
      <vt:lpstr>Case Study For Non-Technical Staff</vt:lpstr>
      <vt:lpstr>Discussion Break 2 – Team Discussion</vt:lpstr>
      <vt:lpstr>PERSONAL COMMITMENT AND FURTHER ACTIONS</vt:lpstr>
    </vt:vector>
  </TitlesOfParts>
  <Company>United Media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Ruchi Shakrani</dc:creator>
  <cp:lastModifiedBy>MU59206</cp:lastModifiedBy>
  <cp:revision>1623</cp:revision>
  <dcterms:created xsi:type="dcterms:W3CDTF">2012-10-15T05:32:30Z</dcterms:created>
  <dcterms:modified xsi:type="dcterms:W3CDTF">2018-09-20T03:45:39Z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0x0101007605535269580F4095F8650DC933E825</vt:lpwstr>
  </property>
</Properties>
</file>