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notesMaster" Target="notesMasters/notesMaster1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A0537E-D111-4638-9430-C73F31AC32F8}" type="datetimeFigureOut">
              <a:rPr lang="en-US" smtClean="0"/>
              <a:pPr/>
              <a:t>08/08/2016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B32665-AC5F-4352-B6AF-60CBCEA017D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71EF3-74AA-4930-9FFA-991741F4C8B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C609973-293A-461A-B6E1-CE53C95707A8}" type="datetimeFigureOut">
              <a:rPr lang="en-US" smtClean="0"/>
              <a:pPr/>
              <a:t>08/08/2016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648E2C-862A-42C6-8F6E-4D8424CC98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C609973-293A-461A-B6E1-CE53C95707A8}" type="datetimeFigureOut">
              <a:rPr lang="en-US" smtClean="0"/>
              <a:pPr/>
              <a:t>08/08/2016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648E2C-862A-42C6-8F6E-4D8424CC98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C609973-293A-461A-B6E1-CE53C95707A8}" type="datetimeFigureOut">
              <a:rPr lang="en-US" smtClean="0"/>
              <a:pPr/>
              <a:t>08/08/2016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648E2C-862A-42C6-8F6E-4D8424CC98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C609973-293A-461A-B6E1-CE53C95707A8}" type="datetimeFigureOut">
              <a:rPr lang="en-US" smtClean="0"/>
              <a:pPr/>
              <a:t>08/08/2016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648E2C-862A-42C6-8F6E-4D8424CC98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C609973-293A-461A-B6E1-CE53C95707A8}" type="datetimeFigureOut">
              <a:rPr lang="en-US" smtClean="0"/>
              <a:pPr/>
              <a:t>08/08/2016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648E2C-862A-42C6-8F6E-4D8424CC98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C609973-293A-461A-B6E1-CE53C95707A8}" type="datetimeFigureOut">
              <a:rPr lang="en-US" smtClean="0"/>
              <a:pPr/>
              <a:t>08/08/2016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648E2C-862A-42C6-8F6E-4D8424CC98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C609973-293A-461A-B6E1-CE53C95707A8}" type="datetimeFigureOut">
              <a:rPr lang="en-US" smtClean="0"/>
              <a:pPr/>
              <a:t>08/08/2016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648E2C-862A-42C6-8F6E-4D8424CC98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C609973-293A-461A-B6E1-CE53C95707A8}" type="datetimeFigureOut">
              <a:rPr lang="en-US" smtClean="0"/>
              <a:pPr/>
              <a:t>08/08/2016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648E2C-862A-42C6-8F6E-4D8424CC98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C609973-293A-461A-B6E1-CE53C95707A8}" type="datetimeFigureOut">
              <a:rPr lang="en-US" smtClean="0"/>
              <a:pPr/>
              <a:t>08/08/2016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648E2C-862A-42C6-8F6E-4D8424CC98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C609973-293A-461A-B6E1-CE53C95707A8}" type="datetimeFigureOut">
              <a:rPr lang="en-US" smtClean="0"/>
              <a:pPr/>
              <a:t>08/08/2016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648E2C-862A-42C6-8F6E-4D8424CC98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C609973-293A-461A-B6E1-CE53C95707A8}" type="datetimeFigureOut">
              <a:rPr lang="en-US" smtClean="0"/>
              <a:pPr/>
              <a:t>08/08/2016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648E2C-862A-42C6-8F6E-4D8424CC98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fld id="{FC609973-293A-461A-B6E1-CE53C95707A8}" type="datetimeFigureOut">
              <a:rPr lang="en-US" smtClean="0"/>
              <a:pPr/>
              <a:t>08/08/2016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fld id="{F3648E2C-862A-42C6-8F6E-4D8424CC98D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151" name="Picture 3" descr="C:\Ruchi\Ruchi\PDO\2012\Corporate Identity\PDO ppt 2.jp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6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066800"/>
            <a:ext cx="7772400" cy="1470025"/>
          </a:xfrm>
        </p:spPr>
        <p:txBody>
          <a:bodyPr/>
          <a:lstStyle/>
          <a:p>
            <a:r>
              <a:rPr lang="en-US" b="1" dirty="0" smtClean="0"/>
              <a:t>MSE4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400800" cy="1752600"/>
          </a:xfrm>
        </p:spPr>
        <p:txBody>
          <a:bodyPr/>
          <a:lstStyle/>
          <a:p>
            <a:r>
              <a:rPr lang="en-US" dirty="0" smtClean="0"/>
              <a:t>Technical Safety </a:t>
            </a:r>
            <a:r>
              <a:rPr lang="en-US" dirty="0" smtClean="0"/>
              <a:t>Engineering Framework</a:t>
            </a:r>
            <a:endParaRPr lang="en-US" dirty="0"/>
          </a:p>
        </p:txBody>
      </p:sp>
      <p:pic>
        <p:nvPicPr>
          <p:cNvPr id="4" name="Picture 3" descr="cid:image001.jpg@01CDCBE0.98BE17C0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0" y="6248400"/>
            <a:ext cx="1143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152400"/>
            <a:ext cx="8229600" cy="487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Technical Safety Function – Core 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Activities</a:t>
            </a: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1001" y="838200"/>
            <a:ext cx="1828800" cy="838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CFDH </a:t>
            </a: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Skill pool management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09800" y="838200"/>
            <a:ext cx="6324600" cy="838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Skill-pool health </a:t>
            </a:r>
            <a:r>
              <a:rPr lang="en-US" sz="1200" dirty="0" smtClean="0">
                <a:solidFill>
                  <a:schemeClr val="tx1"/>
                </a:solidFill>
              </a:rPr>
              <a:t>– Job Descriptions, Recruitment, Succession planning</a:t>
            </a:r>
          </a:p>
          <a:p>
            <a:r>
              <a:rPr lang="en-US" sz="1200" b="1" dirty="0" smtClean="0">
                <a:solidFill>
                  <a:schemeClr val="tx1"/>
                </a:solidFill>
              </a:rPr>
              <a:t>Vendor management </a:t>
            </a:r>
            <a:r>
              <a:rPr lang="en-US" sz="1200" dirty="0" smtClean="0">
                <a:solidFill>
                  <a:schemeClr val="tx1"/>
                </a:solidFill>
              </a:rPr>
              <a:t>– Capability Reviews, Specification validation, Contract management</a:t>
            </a:r>
          </a:p>
          <a:p>
            <a:r>
              <a:rPr lang="en-US" sz="1200" b="1" dirty="0" smtClean="0">
                <a:solidFill>
                  <a:schemeClr val="tx1"/>
                </a:solidFill>
              </a:rPr>
              <a:t>Consultant review </a:t>
            </a:r>
            <a:r>
              <a:rPr lang="en-US" sz="1200" dirty="0" smtClean="0">
                <a:solidFill>
                  <a:schemeClr val="tx1"/>
                </a:solidFill>
              </a:rPr>
              <a:t>– MPS, Call-Off , Short Terms contracts</a:t>
            </a:r>
          </a:p>
          <a:p>
            <a:r>
              <a:rPr lang="en-US" sz="1200" b="1" dirty="0" smtClean="0">
                <a:solidFill>
                  <a:schemeClr val="tx1"/>
                </a:solidFill>
              </a:rPr>
              <a:t>Communication </a:t>
            </a:r>
            <a:r>
              <a:rPr lang="en-US" sz="1200" dirty="0" smtClean="0">
                <a:solidFill>
                  <a:schemeClr val="tx1"/>
                </a:solidFill>
              </a:rPr>
              <a:t>– AI-PSM working team, CFDH, TSE forums</a:t>
            </a:r>
          </a:p>
        </p:txBody>
      </p:sp>
      <p:sp>
        <p:nvSpPr>
          <p:cNvPr id="7" name="Rectangle 6"/>
          <p:cNvSpPr/>
          <p:nvPr/>
        </p:nvSpPr>
        <p:spPr>
          <a:xfrm>
            <a:off x="381001" y="1828800"/>
            <a:ext cx="1828800" cy="838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Technical Authorities</a:t>
            </a: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Assurance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09800" y="1828800"/>
            <a:ext cx="6324600" cy="838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TA system </a:t>
            </a:r>
            <a:r>
              <a:rPr lang="en-US" sz="1200" dirty="0" smtClean="0">
                <a:solidFill>
                  <a:schemeClr val="tx1"/>
                </a:solidFill>
              </a:rPr>
              <a:t>– Technical Authority review and DAM</a:t>
            </a:r>
          </a:p>
          <a:p>
            <a:r>
              <a:rPr lang="en-US" sz="1200" b="1" dirty="0" smtClean="0">
                <a:solidFill>
                  <a:schemeClr val="tx1"/>
                </a:solidFill>
              </a:rPr>
              <a:t>Standards maintenance </a:t>
            </a:r>
            <a:r>
              <a:rPr lang="en-US" sz="1200" dirty="0" smtClean="0">
                <a:solidFill>
                  <a:schemeClr val="tx1"/>
                </a:solidFill>
              </a:rPr>
              <a:t>- SP, PR, DEP, CoP review, update &amp; maintenance</a:t>
            </a:r>
          </a:p>
          <a:p>
            <a:r>
              <a:rPr lang="en-US" sz="1200" b="1" dirty="0" smtClean="0">
                <a:solidFill>
                  <a:schemeClr val="tx1"/>
                </a:solidFill>
              </a:rPr>
              <a:t>Variance control </a:t>
            </a:r>
            <a:r>
              <a:rPr lang="en-US" sz="1200" dirty="0" smtClean="0">
                <a:solidFill>
                  <a:schemeClr val="tx1"/>
                </a:solidFill>
              </a:rPr>
              <a:t>– DEP derogations, FSR, variance MOC</a:t>
            </a:r>
          </a:p>
          <a:p>
            <a:r>
              <a:rPr lang="en-US" sz="1200" b="1" dirty="0" smtClean="0">
                <a:solidFill>
                  <a:schemeClr val="tx1"/>
                </a:solidFill>
              </a:rPr>
              <a:t>Assurance Reviews </a:t>
            </a:r>
            <a:r>
              <a:rPr lang="en-US" sz="1200" dirty="0" smtClean="0">
                <a:solidFill>
                  <a:schemeClr val="tx1"/>
                </a:solidFill>
              </a:rPr>
              <a:t>– VAR, PSUA, HBA, PSR, L1 &amp; L2 audits, Field visits</a:t>
            </a:r>
            <a:endParaRPr 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81001" y="2819400"/>
            <a:ext cx="1828800" cy="609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Fire Safety Engineering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09800" y="2819400"/>
            <a:ext cx="6324600" cy="609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FERM strategy  - </a:t>
            </a:r>
            <a:r>
              <a:rPr lang="en-US" sz="1200" dirty="0" smtClean="0">
                <a:solidFill>
                  <a:schemeClr val="tx1"/>
                </a:solidFill>
              </a:rPr>
              <a:t>review &amp; maintenance</a:t>
            </a:r>
          </a:p>
          <a:p>
            <a:r>
              <a:rPr lang="en-US" sz="1200" b="1" dirty="0" smtClean="0">
                <a:solidFill>
                  <a:schemeClr val="tx1"/>
                </a:solidFill>
              </a:rPr>
              <a:t>FERM plan </a:t>
            </a:r>
            <a:r>
              <a:rPr lang="en-US" sz="1200" dirty="0" smtClean="0">
                <a:solidFill>
                  <a:schemeClr val="tx1"/>
                </a:solidFill>
              </a:rPr>
              <a:t>-  PDO wide fire system assessment, Asset implementation assurance</a:t>
            </a:r>
          </a:p>
          <a:p>
            <a:r>
              <a:rPr lang="en-US" sz="1200" b="1" dirty="0" smtClean="0">
                <a:solidFill>
                  <a:schemeClr val="tx1"/>
                </a:solidFill>
              </a:rPr>
              <a:t>SCE assurance </a:t>
            </a:r>
            <a:r>
              <a:rPr lang="en-US" sz="1200" dirty="0" smtClean="0">
                <a:solidFill>
                  <a:schemeClr val="tx1"/>
                </a:solidFill>
              </a:rPr>
              <a:t>– deviation assessment and approvals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81001" y="3581400"/>
            <a:ext cx="1828800" cy="685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AI-PS Incident management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209800" y="3581400"/>
            <a:ext cx="6324600" cy="685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AI-PS Incident review  - </a:t>
            </a:r>
            <a:r>
              <a:rPr lang="en-US" sz="1200" dirty="0" smtClean="0">
                <a:solidFill>
                  <a:schemeClr val="tx1"/>
                </a:solidFill>
              </a:rPr>
              <a:t>Tier 1 management</a:t>
            </a:r>
          </a:p>
          <a:p>
            <a:r>
              <a:rPr lang="en-US" sz="1200" b="1" dirty="0" smtClean="0">
                <a:solidFill>
                  <a:schemeClr val="tx1"/>
                </a:solidFill>
              </a:rPr>
              <a:t>Incident Investigation and review </a:t>
            </a:r>
            <a:r>
              <a:rPr lang="en-US" sz="1200" dirty="0" smtClean="0">
                <a:solidFill>
                  <a:schemeClr val="tx1"/>
                </a:solidFill>
              </a:rPr>
              <a:t>– AI-PS Tripod custodian</a:t>
            </a:r>
          </a:p>
          <a:p>
            <a:r>
              <a:rPr lang="en-US" sz="1200" b="1" dirty="0" smtClean="0">
                <a:solidFill>
                  <a:schemeClr val="tx1"/>
                </a:solidFill>
              </a:rPr>
              <a:t>Communication</a:t>
            </a:r>
            <a:r>
              <a:rPr lang="en-US" sz="1200" dirty="0" smtClean="0">
                <a:solidFill>
                  <a:schemeClr val="tx1"/>
                </a:solidFill>
              </a:rPr>
              <a:t> – AI-PSM working team, MDIRC review, Notifications &amp; Lessons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81001" y="5334000"/>
            <a:ext cx="1828800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Asset, FEED and CPD TSE assurance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209800" y="5334000"/>
            <a:ext cx="6324600" cy="91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North/Gas/South Directorate </a:t>
            </a:r>
            <a:r>
              <a:rPr lang="en-US" sz="1200" dirty="0" smtClean="0">
                <a:solidFill>
                  <a:schemeClr val="tx1"/>
                </a:solidFill>
              </a:rPr>
              <a:t>– EMC assurance, project &amp; AI-PS  Operations assurance</a:t>
            </a:r>
          </a:p>
          <a:p>
            <a:r>
              <a:rPr lang="en-US" sz="1200" b="1" dirty="0" smtClean="0">
                <a:solidFill>
                  <a:schemeClr val="tx1"/>
                </a:solidFill>
              </a:rPr>
              <a:t>Infrastructure directorate </a:t>
            </a:r>
            <a:r>
              <a:rPr lang="en-US" sz="1200" dirty="0" smtClean="0">
                <a:solidFill>
                  <a:schemeClr val="tx1"/>
                </a:solidFill>
              </a:rPr>
              <a:t>- project &amp; AI-PS  Operations assurance</a:t>
            </a:r>
          </a:p>
          <a:p>
            <a:r>
              <a:rPr lang="en-US" sz="1200" b="1" dirty="0" smtClean="0">
                <a:solidFill>
                  <a:schemeClr val="tx1"/>
                </a:solidFill>
              </a:rPr>
              <a:t>FEED office support </a:t>
            </a:r>
            <a:r>
              <a:rPr lang="en-US" sz="1200" dirty="0" smtClean="0">
                <a:solidFill>
                  <a:schemeClr val="tx1"/>
                </a:solidFill>
              </a:rPr>
              <a:t>– peer reviews, workshop participation</a:t>
            </a:r>
          </a:p>
          <a:p>
            <a:r>
              <a:rPr lang="en-US" sz="1200" b="1" dirty="0" smtClean="0">
                <a:solidFill>
                  <a:schemeClr val="tx1"/>
                </a:solidFill>
              </a:rPr>
              <a:t>CPD support </a:t>
            </a:r>
            <a:r>
              <a:rPr lang="en-US" sz="1200" dirty="0" smtClean="0">
                <a:solidFill>
                  <a:schemeClr val="tx1"/>
                </a:solidFill>
              </a:rPr>
              <a:t>– major project peer reviews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81001" y="4419600"/>
            <a:ext cx="1828800" cy="762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Omani staff &amp; Graduate Development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209800" y="4419600"/>
            <a:ext cx="6324600" cy="76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GDP program </a:t>
            </a:r>
            <a:r>
              <a:rPr lang="en-US" sz="1200" dirty="0" smtClean="0">
                <a:solidFill>
                  <a:schemeClr val="tx1"/>
                </a:solidFill>
              </a:rPr>
              <a:t>–Engineering graduate Omanis development </a:t>
            </a:r>
          </a:p>
          <a:p>
            <a:r>
              <a:rPr lang="en-US" sz="1200" b="1" dirty="0" smtClean="0">
                <a:solidFill>
                  <a:schemeClr val="tx1"/>
                </a:solidFill>
              </a:rPr>
              <a:t>Omani staff development </a:t>
            </a:r>
            <a:r>
              <a:rPr lang="en-US" sz="1200" dirty="0" smtClean="0">
                <a:solidFill>
                  <a:schemeClr val="tx1"/>
                </a:solidFill>
              </a:rPr>
              <a:t>–mature Omani staff for development </a:t>
            </a:r>
          </a:p>
          <a:p>
            <a:r>
              <a:rPr lang="en-US" sz="1200" b="1" dirty="0" smtClean="0">
                <a:solidFill>
                  <a:schemeClr val="tx1"/>
                </a:solidFill>
              </a:rPr>
              <a:t>GDP awareness workshop  </a:t>
            </a:r>
            <a:r>
              <a:rPr lang="en-US" sz="1200" dirty="0" smtClean="0">
                <a:solidFill>
                  <a:schemeClr val="tx1"/>
                </a:solidFill>
              </a:rPr>
              <a:t>- for EMPDS engineering graduates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183481" y="6627168"/>
            <a:ext cx="93807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November 2013</a:t>
            </a:r>
            <a:endParaRPr lang="en-US" sz="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458200" cy="533400"/>
          </a:xfrm>
        </p:spPr>
        <p:txBody>
          <a:bodyPr>
            <a:noAutofit/>
          </a:bodyPr>
          <a:lstStyle/>
          <a:p>
            <a:r>
              <a:rPr lang="en-US" sz="3200" b="1" cap="none" dirty="0" smtClean="0"/>
              <a:t>Scope of Technical Safety Engineering </a:t>
            </a:r>
            <a:r>
              <a:rPr lang="en-US" sz="3200" b="1" cap="none" dirty="0" smtClean="0"/>
              <a:t>(skill pool)</a:t>
            </a:r>
            <a:endParaRPr lang="en-US" sz="3200" b="1" cap="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B159A5-C24D-4909-A400-FAE74B066B2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00600" y="838200"/>
            <a:ext cx="4033284" cy="356251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169863" indent="-169863">
              <a:lnSpc>
                <a:spcPct val="100000"/>
              </a:lnSpc>
              <a:spcBef>
                <a:spcPts val="400"/>
              </a:spcBef>
              <a:spcAft>
                <a:spcPts val="300"/>
              </a:spcAft>
            </a:pPr>
            <a:r>
              <a:rPr lang="nl-NL" sz="1400" b="1" dirty="0" smtClean="0">
                <a:latin typeface="+mn-lt"/>
                <a:cs typeface="+mn-cs"/>
              </a:rPr>
              <a:t>Technical Safety Management  Activities</a:t>
            </a:r>
          </a:p>
          <a:p>
            <a:pPr marL="169863" indent="-169863">
              <a:spcAft>
                <a:spcPts val="300"/>
              </a:spcAft>
              <a:buClr>
                <a:srgbClr val="FF0000"/>
              </a:buClr>
              <a:buFont typeface="Wingdings" pitchFamily="2" charset="2"/>
              <a:buChar char=""/>
            </a:pPr>
            <a:r>
              <a:rPr lang="nl-NL" sz="1200" dirty="0" smtClean="0"/>
              <a:t>HAZID  facilitation and Hazard &amp; Effects Register</a:t>
            </a:r>
          </a:p>
          <a:p>
            <a:pPr marL="169863" indent="-169863">
              <a:spcAft>
                <a:spcPts val="300"/>
              </a:spcAft>
              <a:buClr>
                <a:srgbClr val="FF0000"/>
              </a:buClr>
              <a:buFont typeface="Wingdings" pitchFamily="2" charset="2"/>
              <a:buChar char=""/>
            </a:pPr>
            <a:r>
              <a:rPr lang="nl-NL" sz="1200" dirty="0" smtClean="0"/>
              <a:t>HAZOP participation</a:t>
            </a:r>
          </a:p>
          <a:p>
            <a:pPr marL="169863" indent="-169863">
              <a:spcAft>
                <a:spcPts val="300"/>
              </a:spcAft>
              <a:buClr>
                <a:srgbClr val="FF0000"/>
              </a:buClr>
              <a:buFont typeface="Wingdings" pitchFamily="2" charset="2"/>
              <a:buChar char=""/>
            </a:pPr>
            <a:r>
              <a:rPr lang="nl-NL" sz="1200" dirty="0" smtClean="0"/>
              <a:t>Technical HSE Peer Reviews  </a:t>
            </a:r>
          </a:p>
          <a:p>
            <a:pPr marL="169863" lvl="0" indent="-169863">
              <a:spcAft>
                <a:spcPts val="300"/>
              </a:spcAft>
              <a:buClr>
                <a:srgbClr val="FF0000"/>
              </a:buClr>
              <a:buFont typeface="Wingdings" pitchFamily="2" charset="2"/>
              <a:buChar char=""/>
            </a:pPr>
            <a:r>
              <a:rPr lang="nl-NL" sz="1200" dirty="0" smtClean="0">
                <a:solidFill>
                  <a:prstClr val="black"/>
                </a:solidFill>
              </a:rPr>
              <a:t>Quantitative Risk Assessment (QRA)</a:t>
            </a:r>
          </a:p>
          <a:p>
            <a:pPr marL="169863" lvl="0" indent="-169863">
              <a:spcAft>
                <a:spcPts val="300"/>
              </a:spcAft>
              <a:buClr>
                <a:srgbClr val="FF0000"/>
              </a:buClr>
              <a:buFont typeface="Wingdings" pitchFamily="2" charset="2"/>
              <a:buChar char=""/>
            </a:pPr>
            <a:r>
              <a:rPr lang="nl-NL" sz="1200" dirty="0" smtClean="0"/>
              <a:t>Physical Effects modelling (FRED, SHEPHERD)</a:t>
            </a:r>
          </a:p>
          <a:p>
            <a:pPr marL="169863" lvl="0" indent="-169863">
              <a:spcAft>
                <a:spcPts val="300"/>
              </a:spcAft>
              <a:buClr>
                <a:srgbClr val="FF0000"/>
              </a:buClr>
              <a:buFont typeface="Wingdings" pitchFamily="2" charset="2"/>
              <a:buChar char=""/>
            </a:pPr>
            <a:r>
              <a:rPr lang="nl-NL" sz="1200" dirty="0" smtClean="0"/>
              <a:t>Fire Safety Review </a:t>
            </a:r>
          </a:p>
          <a:p>
            <a:pPr marL="169863" indent="-169863">
              <a:spcAft>
                <a:spcPts val="300"/>
              </a:spcAft>
              <a:buClr>
                <a:srgbClr val="FF0000"/>
              </a:buClr>
              <a:buFont typeface="Wingdings" pitchFamily="2" charset="2"/>
              <a:buChar char=""/>
            </a:pPr>
            <a:r>
              <a:rPr lang="nl-NL" sz="1200" dirty="0" smtClean="0"/>
              <a:t>Hazardous Area Classification</a:t>
            </a:r>
          </a:p>
          <a:p>
            <a:pPr marL="169863" indent="-169863">
              <a:spcAft>
                <a:spcPts val="300"/>
              </a:spcAft>
              <a:buClr>
                <a:srgbClr val="FF0000"/>
              </a:buClr>
              <a:buFont typeface="Wingdings" pitchFamily="2" charset="2"/>
              <a:buChar char=""/>
            </a:pPr>
            <a:r>
              <a:rPr lang="nl-NL" sz="1200" dirty="0" smtClean="0"/>
              <a:t>Management of Change Risk Assessment</a:t>
            </a:r>
          </a:p>
          <a:p>
            <a:pPr marL="169863" indent="-169863">
              <a:spcAft>
                <a:spcPts val="300"/>
              </a:spcAft>
              <a:buClr>
                <a:srgbClr val="FF0000"/>
              </a:buClr>
              <a:buFont typeface="Wingdings" pitchFamily="2" charset="2"/>
              <a:buChar char=""/>
            </a:pPr>
            <a:r>
              <a:rPr lang="nl-NL" sz="1200" dirty="0" smtClean="0"/>
              <a:t>Human Factor Engineering</a:t>
            </a:r>
          </a:p>
          <a:p>
            <a:pPr marL="169863" indent="-169863">
              <a:spcAft>
                <a:spcPts val="300"/>
              </a:spcAft>
              <a:buClr>
                <a:srgbClr val="FF0000"/>
              </a:buClr>
              <a:buFont typeface="Wingdings" pitchFamily="2" charset="2"/>
              <a:buChar char=""/>
            </a:pPr>
            <a:r>
              <a:rPr lang="nl-NL" sz="1200" dirty="0" smtClean="0"/>
              <a:t>Bow-Tie &amp; LOPA methodologies</a:t>
            </a:r>
          </a:p>
          <a:p>
            <a:pPr marL="169863" indent="-169863">
              <a:spcAft>
                <a:spcPts val="300"/>
              </a:spcAft>
              <a:buClr>
                <a:srgbClr val="FF0000"/>
              </a:buClr>
              <a:buFont typeface="Wingdings" pitchFamily="2" charset="2"/>
              <a:buChar char=""/>
            </a:pPr>
            <a:r>
              <a:rPr lang="nl-NL" sz="1200" dirty="0" smtClean="0"/>
              <a:t>Identifying performance standards for Safety </a:t>
            </a:r>
            <a:r>
              <a:rPr lang="nl-NL" sz="1200" dirty="0"/>
              <a:t>C</a:t>
            </a:r>
            <a:r>
              <a:rPr lang="nl-NL" sz="1200" dirty="0" smtClean="0"/>
              <a:t>ritical Elements</a:t>
            </a:r>
          </a:p>
          <a:p>
            <a:pPr marL="169863" indent="-169863">
              <a:spcAft>
                <a:spcPts val="300"/>
              </a:spcAft>
              <a:buClr>
                <a:srgbClr val="FF0000"/>
              </a:buClr>
              <a:buFont typeface="Wingdings" pitchFamily="2" charset="2"/>
              <a:buChar char=""/>
            </a:pPr>
            <a:r>
              <a:rPr lang="nl-NL" sz="1200" dirty="0" smtClean="0"/>
              <a:t>ALARP Demonstration process</a:t>
            </a:r>
          </a:p>
          <a:p>
            <a:pPr marL="169863" indent="-169863">
              <a:spcAft>
                <a:spcPts val="300"/>
              </a:spcAft>
              <a:buClr>
                <a:srgbClr val="FF0000"/>
              </a:buClr>
              <a:buFont typeface="Wingdings" pitchFamily="2" charset="2"/>
              <a:buChar char=""/>
            </a:pPr>
            <a:r>
              <a:rPr lang="nl-NL" sz="1200" dirty="0" smtClean="0"/>
              <a:t>Design HSE Case (Documented demonstration of ALARP)</a:t>
            </a:r>
          </a:p>
          <a:p>
            <a:pPr marL="169863" lvl="0" indent="-169863">
              <a:spcAft>
                <a:spcPts val="300"/>
              </a:spcAft>
              <a:buClr>
                <a:srgbClr val="FF0000"/>
              </a:buClr>
              <a:buFont typeface="Wingdings" pitchFamily="2" charset="2"/>
              <a:buChar char=""/>
            </a:pPr>
            <a:r>
              <a:rPr lang="nl-NL" sz="1200" dirty="0" smtClean="0"/>
              <a:t>Emergency </a:t>
            </a:r>
            <a:r>
              <a:rPr lang="nl-NL" sz="1200" dirty="0" smtClean="0">
                <a:solidFill>
                  <a:prstClr val="black"/>
                </a:solidFill>
              </a:rPr>
              <a:t>Response scenario development</a:t>
            </a:r>
          </a:p>
          <a:p>
            <a:pPr marL="169863" indent="-169863">
              <a:spcAft>
                <a:spcPts val="300"/>
              </a:spcAft>
              <a:buClr>
                <a:srgbClr val="FF0000"/>
              </a:buClr>
              <a:buFont typeface="Wingdings" pitchFamily="2" charset="2"/>
              <a:buChar char=""/>
            </a:pPr>
            <a:r>
              <a:rPr lang="nl-NL" sz="1200" dirty="0" smtClean="0">
                <a:solidFill>
                  <a:prstClr val="black"/>
                </a:solidFill>
              </a:rPr>
              <a:t>AI-PSM Incident Investigation 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8600" y="3200400"/>
            <a:ext cx="4419600" cy="281615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69863" indent="-169863">
              <a:lnSpc>
                <a:spcPct val="100000"/>
              </a:lnSpc>
              <a:spcBef>
                <a:spcPts val="400"/>
              </a:spcBef>
              <a:spcAft>
                <a:spcPts val="300"/>
              </a:spcAft>
            </a:pPr>
            <a:r>
              <a:rPr lang="nl-NL" sz="1400" b="1" dirty="0" smtClean="0">
                <a:latin typeface="+mn-lt"/>
                <a:cs typeface="+mn-cs"/>
              </a:rPr>
              <a:t>Technical Safety Egineering in Projects </a:t>
            </a:r>
          </a:p>
          <a:p>
            <a:pPr marL="169863" indent="-169863">
              <a:spcAft>
                <a:spcPts val="300"/>
              </a:spcAft>
              <a:buClr>
                <a:srgbClr val="FF0000"/>
              </a:buClr>
              <a:buFont typeface="Wingdings" pitchFamily="2" charset="2"/>
              <a:buChar char=""/>
            </a:pPr>
            <a:r>
              <a:rPr lang="nl-NL" sz="1200" dirty="0" smtClean="0">
                <a:latin typeface="+mn-lt"/>
                <a:cs typeface="+mn-cs"/>
              </a:rPr>
              <a:t>Assuring project compliance with DCAF TSE elements and standards</a:t>
            </a:r>
            <a:endParaRPr lang="en-US" dirty="0" smtClean="0"/>
          </a:p>
          <a:p>
            <a:pPr marL="169863" indent="-169863">
              <a:spcAft>
                <a:spcPts val="300"/>
              </a:spcAft>
              <a:buClr>
                <a:srgbClr val="FF0000"/>
              </a:buClr>
              <a:buFont typeface="Wingdings" pitchFamily="2" charset="2"/>
              <a:buChar char=""/>
            </a:pPr>
            <a:r>
              <a:rPr lang="nl-NL" sz="1200" dirty="0" smtClean="0">
                <a:latin typeface="+mn-lt"/>
                <a:cs typeface="+mn-cs"/>
              </a:rPr>
              <a:t>Assist with HSSE planning on projects (PCAP)</a:t>
            </a:r>
          </a:p>
          <a:p>
            <a:pPr marL="169863" indent="-169863">
              <a:spcAft>
                <a:spcPts val="300"/>
              </a:spcAft>
              <a:buClr>
                <a:srgbClr val="FF0000"/>
              </a:buClr>
              <a:buFont typeface="Wingdings" pitchFamily="2" charset="2"/>
              <a:buChar char=""/>
            </a:pPr>
            <a:r>
              <a:rPr lang="nl-NL" sz="1200" dirty="0" smtClean="0">
                <a:latin typeface="+mn-lt"/>
                <a:cs typeface="+mn-cs"/>
              </a:rPr>
              <a:t>Providing Technical Assurance and oversight to contracted TS engineering activities (EMC, DD, FEED)</a:t>
            </a:r>
          </a:p>
          <a:p>
            <a:pPr marL="169863" indent="-169863">
              <a:spcAft>
                <a:spcPts val="300"/>
              </a:spcAft>
              <a:buClr>
                <a:srgbClr val="FF0000"/>
              </a:buClr>
              <a:buFont typeface="Wingdings" pitchFamily="2" charset="2"/>
              <a:buChar char=""/>
            </a:pPr>
            <a:r>
              <a:rPr lang="nl-NL" sz="1200" dirty="0" smtClean="0">
                <a:latin typeface="+mn-lt"/>
                <a:cs typeface="+mn-cs"/>
              </a:rPr>
              <a:t>Design aspects participation (as per DCAF) in </a:t>
            </a:r>
          </a:p>
          <a:p>
            <a:pPr marL="627063" lvl="1" indent="-169863">
              <a:spcAft>
                <a:spcPts val="3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nl-NL" sz="1200" dirty="0" smtClean="0">
                <a:latin typeface="+mn-lt"/>
                <a:cs typeface="+mn-cs"/>
              </a:rPr>
              <a:t>fire protection/escalation/mitigation, </a:t>
            </a:r>
          </a:p>
          <a:p>
            <a:pPr marL="627063" lvl="1" indent="-169863">
              <a:spcAft>
                <a:spcPts val="3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nl-NL" sz="1200" dirty="0" smtClean="0">
                <a:latin typeface="+mn-lt"/>
                <a:cs typeface="+mn-cs"/>
              </a:rPr>
              <a:t>atmospheric relief (vents at safe location) and flare, </a:t>
            </a:r>
          </a:p>
          <a:p>
            <a:pPr marL="627063" lvl="1" indent="-169863">
              <a:spcAft>
                <a:spcPts val="3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nl-NL" sz="1200" dirty="0" smtClean="0">
                <a:latin typeface="+mn-lt"/>
                <a:cs typeface="+mn-cs"/>
              </a:rPr>
              <a:t>noise mitigation, </a:t>
            </a:r>
          </a:p>
          <a:p>
            <a:pPr marL="627063" lvl="1" indent="-169863">
              <a:spcAft>
                <a:spcPts val="3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nl-NL" sz="1200" dirty="0" smtClean="0">
                <a:latin typeface="+mn-lt"/>
                <a:cs typeface="+mn-cs"/>
              </a:rPr>
              <a:t>F&amp;G detector location, </a:t>
            </a:r>
            <a:r>
              <a:rPr lang="nl-NL" sz="1200" dirty="0" smtClean="0"/>
              <a:t>Cause and Effects, mapping</a:t>
            </a:r>
          </a:p>
          <a:p>
            <a:pPr marL="627063" lvl="1" indent="-169863">
              <a:spcAft>
                <a:spcPts val="3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nl-NL" sz="1200" dirty="0" smtClean="0">
                <a:latin typeface="+mn-lt"/>
                <a:cs typeface="+mn-cs"/>
              </a:rPr>
              <a:t>3-D Model reviews</a:t>
            </a:r>
            <a:r>
              <a:rPr lang="nl-NL" sz="1200" dirty="0" smtClean="0"/>
              <a:t>. </a:t>
            </a:r>
          </a:p>
          <a:p>
            <a:pPr marL="169863" indent="-169863">
              <a:spcAft>
                <a:spcPts val="300"/>
              </a:spcAft>
              <a:buClr>
                <a:srgbClr val="FF0000"/>
              </a:buClr>
              <a:buFont typeface="Wingdings" pitchFamily="2" charset="2"/>
              <a:buChar char=""/>
            </a:pPr>
            <a:r>
              <a:rPr lang="nl-NL" sz="1200" dirty="0" smtClean="0"/>
              <a:t>TSE Project documentation (as per DCAF) review and development such as  TSE philosophies and HSE Premises</a:t>
            </a:r>
            <a:r>
              <a:rPr lang="nl-NL" sz="1200" dirty="0"/>
              <a:t>.</a:t>
            </a:r>
            <a:endParaRPr lang="nl-NL" sz="1200" dirty="0" smtClean="0">
              <a:latin typeface="+mn-lt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4800" y="762000"/>
            <a:ext cx="4419600" cy="240065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69863" indent="-169863">
              <a:lnSpc>
                <a:spcPct val="100000"/>
              </a:lnSpc>
              <a:spcAft>
                <a:spcPts val="300"/>
              </a:spcAft>
            </a:pPr>
            <a:r>
              <a:rPr lang="nl-NL" sz="1400" b="1" dirty="0" smtClean="0">
                <a:solidFill>
                  <a:srgbClr val="002060"/>
                </a:solidFill>
                <a:latin typeface="+mn-lt"/>
                <a:cs typeface="+mn-cs"/>
              </a:rPr>
              <a:t>CFDH /Technical Authorities</a:t>
            </a:r>
          </a:p>
          <a:p>
            <a:pPr marL="169863" indent="-169863">
              <a:lnSpc>
                <a:spcPct val="100000"/>
              </a:lnSpc>
              <a:spcAft>
                <a:spcPts val="300"/>
              </a:spcAft>
              <a:buClr>
                <a:srgbClr val="FF0000"/>
              </a:buClr>
              <a:buFont typeface="Wingdings" pitchFamily="2" charset="2"/>
              <a:buChar char=""/>
            </a:pPr>
            <a:r>
              <a:rPr lang="nl-NL" sz="1200" dirty="0" smtClean="0"/>
              <a:t>Technical Authority Assurance of TSE actvities</a:t>
            </a:r>
            <a:endParaRPr lang="nl-NL" sz="1200" dirty="0" smtClean="0">
              <a:latin typeface="+mn-lt"/>
              <a:cs typeface="+mn-cs"/>
            </a:endParaRPr>
          </a:p>
          <a:p>
            <a:pPr marL="169863" indent="-169863">
              <a:lnSpc>
                <a:spcPct val="100000"/>
              </a:lnSpc>
              <a:spcAft>
                <a:spcPts val="300"/>
              </a:spcAft>
              <a:buClr>
                <a:srgbClr val="FF0000"/>
              </a:buClr>
              <a:buFont typeface="Wingdings" pitchFamily="2" charset="2"/>
              <a:buChar char=""/>
            </a:pPr>
            <a:r>
              <a:rPr lang="nl-NL" sz="1200" dirty="0" smtClean="0">
                <a:latin typeface="+mn-lt"/>
                <a:cs typeface="+mn-cs"/>
              </a:rPr>
              <a:t>Technical interface with stakeholders (management, regulators, </a:t>
            </a:r>
            <a:r>
              <a:rPr lang="nl-NL" sz="1200" dirty="0" smtClean="0"/>
              <a:t>contractors</a:t>
            </a:r>
            <a:r>
              <a:rPr lang="nl-NL" sz="1200" dirty="0" smtClean="0">
                <a:latin typeface="+mn-lt"/>
                <a:cs typeface="+mn-cs"/>
              </a:rPr>
              <a:t>)</a:t>
            </a:r>
          </a:p>
          <a:p>
            <a:pPr marL="169863" indent="-169863">
              <a:lnSpc>
                <a:spcPct val="100000"/>
              </a:lnSpc>
              <a:spcAft>
                <a:spcPts val="300"/>
              </a:spcAft>
              <a:buClr>
                <a:srgbClr val="FF0000"/>
              </a:buClr>
              <a:buFont typeface="Wingdings" pitchFamily="2" charset="2"/>
              <a:buChar char=""/>
            </a:pPr>
            <a:r>
              <a:rPr lang="nl-NL" sz="1200" dirty="0" smtClean="0"/>
              <a:t>Skillpool management, recruitment, vendors and consultants</a:t>
            </a:r>
          </a:p>
          <a:p>
            <a:pPr marL="169863" indent="-169863">
              <a:lnSpc>
                <a:spcPct val="100000"/>
              </a:lnSpc>
              <a:spcAft>
                <a:spcPts val="300"/>
              </a:spcAft>
              <a:buClr>
                <a:srgbClr val="FF0000"/>
              </a:buClr>
              <a:buFont typeface="Wingdings" pitchFamily="2" charset="2"/>
              <a:buChar char=""/>
            </a:pPr>
            <a:r>
              <a:rPr lang="nl-NL" sz="1200" dirty="0" smtClean="0"/>
              <a:t>Standards, Specifications, Procedures maintenace</a:t>
            </a:r>
          </a:p>
          <a:p>
            <a:pPr marL="169863" indent="-169863">
              <a:lnSpc>
                <a:spcPct val="100000"/>
              </a:lnSpc>
              <a:spcAft>
                <a:spcPts val="300"/>
              </a:spcAft>
              <a:buClr>
                <a:srgbClr val="FF0000"/>
              </a:buClr>
              <a:buFont typeface="Wingdings" pitchFamily="2" charset="2"/>
              <a:buChar char=""/>
            </a:pPr>
            <a:r>
              <a:rPr lang="nl-NL" sz="1200" dirty="0" smtClean="0">
                <a:latin typeface="+mn-lt"/>
                <a:cs typeface="+mn-cs"/>
              </a:rPr>
              <a:t>FERM startegy and implementation assurance</a:t>
            </a:r>
          </a:p>
          <a:p>
            <a:pPr marL="169863" indent="-169863">
              <a:spcAft>
                <a:spcPts val="300"/>
              </a:spcAft>
              <a:buClr>
                <a:srgbClr val="FF0000"/>
              </a:buClr>
              <a:buFont typeface="Wingdings" pitchFamily="2" charset="2"/>
              <a:buChar char=""/>
            </a:pPr>
            <a:r>
              <a:rPr lang="nl-NL" sz="1200" dirty="0" smtClean="0"/>
              <a:t>AI-PS event Tier 1 management, MDIRC</a:t>
            </a:r>
          </a:p>
          <a:p>
            <a:pPr marL="169863" indent="-169863">
              <a:lnSpc>
                <a:spcPct val="100000"/>
              </a:lnSpc>
              <a:spcAft>
                <a:spcPts val="300"/>
              </a:spcAft>
              <a:buClr>
                <a:srgbClr val="FF0000"/>
              </a:buClr>
              <a:buFont typeface="Wingdings" pitchFamily="2" charset="2"/>
              <a:buChar char=""/>
            </a:pPr>
            <a:r>
              <a:rPr lang="nl-NL" sz="1200" dirty="0" smtClean="0">
                <a:latin typeface="+mn-lt"/>
                <a:cs typeface="+mn-cs"/>
              </a:rPr>
              <a:t>Provide TSE/AI-PSM training, mentoring, and coaching to Graduate and mature Omani staff</a:t>
            </a:r>
          </a:p>
          <a:p>
            <a:pPr marL="169863" indent="-169863">
              <a:spcAft>
                <a:spcPts val="300"/>
              </a:spcAft>
              <a:buFont typeface="Wingdings"/>
              <a:buChar char="n"/>
            </a:pPr>
            <a:endParaRPr lang="en-US" sz="1400" b="1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00600" y="4495800"/>
            <a:ext cx="4648200" cy="212891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69863" indent="-169863">
              <a:lnSpc>
                <a:spcPct val="100000"/>
              </a:lnSpc>
              <a:spcAft>
                <a:spcPts val="300"/>
              </a:spcAft>
            </a:pPr>
            <a:r>
              <a:rPr lang="nl-NL" sz="1400" b="1" dirty="0" smtClean="0">
                <a:solidFill>
                  <a:srgbClr val="002060"/>
                </a:solidFill>
              </a:rPr>
              <a:t>Technical Safety Assurance</a:t>
            </a:r>
            <a:endParaRPr lang="nl-NL" sz="1400" b="1" dirty="0" smtClean="0">
              <a:solidFill>
                <a:srgbClr val="002060"/>
              </a:solidFill>
              <a:latin typeface="+mn-lt"/>
              <a:cs typeface="+mn-cs"/>
            </a:endParaRPr>
          </a:p>
          <a:p>
            <a:pPr marL="169863" indent="-169863">
              <a:spcAft>
                <a:spcPts val="300"/>
              </a:spcAft>
              <a:buClr>
                <a:srgbClr val="FF0000"/>
              </a:buClr>
              <a:buFont typeface="Wingdings" pitchFamily="2" charset="2"/>
              <a:buChar char=""/>
            </a:pPr>
            <a:r>
              <a:rPr lang="nl-NL" sz="1200" dirty="0" smtClean="0"/>
              <a:t>Asset Integrity assurance via Level 2 auditing</a:t>
            </a:r>
          </a:p>
          <a:p>
            <a:pPr marL="169863" indent="-169863">
              <a:spcAft>
                <a:spcPts val="300"/>
              </a:spcAft>
              <a:buClr>
                <a:srgbClr val="FF0000"/>
              </a:buClr>
              <a:buFont typeface="Wingdings" pitchFamily="2" charset="2"/>
              <a:buChar char=""/>
            </a:pPr>
            <a:r>
              <a:rPr lang="nl-NL" sz="1200" dirty="0" smtClean="0"/>
              <a:t>Value Assurance Review (VAR) participation</a:t>
            </a:r>
          </a:p>
          <a:p>
            <a:pPr marL="169863" indent="-169863">
              <a:spcAft>
                <a:spcPts val="300"/>
              </a:spcAft>
              <a:buClr>
                <a:srgbClr val="FF0000"/>
              </a:buClr>
              <a:buFont typeface="Wingdings" pitchFamily="2" charset="2"/>
              <a:buChar char=""/>
            </a:pPr>
            <a:r>
              <a:rPr lang="nl-NL" sz="1200" dirty="0" smtClean="0"/>
              <a:t>FAT/SAT of SCEs assurance and witnessing</a:t>
            </a:r>
          </a:p>
          <a:p>
            <a:pPr marL="169863" indent="-169863">
              <a:spcAft>
                <a:spcPts val="300"/>
              </a:spcAft>
              <a:buClr>
                <a:srgbClr val="FF0000"/>
              </a:buClr>
              <a:buFont typeface="Wingdings" pitchFamily="2" charset="2"/>
              <a:buChar char=""/>
            </a:pPr>
            <a:r>
              <a:rPr lang="nl-NL" sz="1200" dirty="0" smtClean="0"/>
              <a:t>Pre Start Up Audit (PSUA) participation</a:t>
            </a:r>
          </a:p>
          <a:p>
            <a:pPr marL="169863" indent="-169863">
              <a:spcAft>
                <a:spcPts val="300"/>
              </a:spcAft>
              <a:buClr>
                <a:srgbClr val="FF0000"/>
              </a:buClr>
              <a:buFont typeface="Wingdings" pitchFamily="2" charset="2"/>
              <a:buChar char=""/>
            </a:pPr>
            <a:r>
              <a:rPr lang="nl-NL" sz="1200" dirty="0" smtClean="0"/>
              <a:t>Hardware Barrier Assessment (HBA) site visits</a:t>
            </a:r>
          </a:p>
          <a:p>
            <a:pPr marL="169863" indent="-169863">
              <a:spcAft>
                <a:spcPts val="300"/>
              </a:spcAft>
              <a:buClr>
                <a:srgbClr val="FF0000"/>
              </a:buClr>
              <a:buFont typeface="Wingdings" pitchFamily="2" charset="2"/>
              <a:buChar char=""/>
            </a:pPr>
            <a:r>
              <a:rPr lang="nl-NL" sz="1200" dirty="0" smtClean="0"/>
              <a:t>Process Safety Reviews (PSR) </a:t>
            </a:r>
          </a:p>
          <a:p>
            <a:pPr marL="169863" indent="-169863">
              <a:lnSpc>
                <a:spcPct val="100000"/>
              </a:lnSpc>
              <a:spcAft>
                <a:spcPts val="300"/>
              </a:spcAft>
              <a:buClr>
                <a:srgbClr val="FF0000"/>
              </a:buClr>
              <a:buFont typeface="Wingdings" pitchFamily="2" charset="2"/>
              <a:buChar char=""/>
            </a:pPr>
            <a:r>
              <a:rPr lang="nl-NL" sz="1200" dirty="0" smtClean="0"/>
              <a:t>Support Statement of Fitness (SoF) sign off</a:t>
            </a:r>
            <a:endParaRPr lang="nl-NL" sz="1200" dirty="0" smtClean="0">
              <a:latin typeface="+mn-lt"/>
              <a:cs typeface="+mn-cs"/>
            </a:endParaRPr>
          </a:p>
          <a:p>
            <a:pPr marL="177800" indent="-177800">
              <a:lnSpc>
                <a:spcPct val="113000"/>
              </a:lnSpc>
              <a:spcAft>
                <a:spcPts val="60"/>
              </a:spcAft>
              <a:buFont typeface="Wingdings"/>
              <a:buChar char="n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 PDO 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E31BEE667E0A84B8E346A80BDE1DCBA" ma:contentTypeVersion="4" ma:contentTypeDescription="Create a new document." ma:contentTypeScope="" ma:versionID="9231386c8185655a671cb8c1d7b1447f">
  <xsd:schema xmlns:xsd="http://www.w3.org/2001/XMLSchema" xmlns:xs="http://www.w3.org/2001/XMLSchema" xmlns:p="http://schemas.microsoft.com/office/2006/metadata/properties" xmlns:ns2="9d51eac6-a7d5-47f5-a119-63d146adb134" targetNamespace="http://schemas.microsoft.com/office/2006/metadata/properties" ma:root="true" ma:fieldsID="ba0c32e424b7f9b6fdc04b5ee45cfe03" ns2:_=""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4E259D0-F971-4E1E-B9F7-065256738FF2}"/>
</file>

<file path=customXml/itemProps2.xml><?xml version="1.0" encoding="utf-8"?>
<ds:datastoreItem xmlns:ds="http://schemas.openxmlformats.org/officeDocument/2006/customXml" ds:itemID="{21233347-5F76-4EAC-B49F-E0E5399E8585}"/>
</file>

<file path=customXml/itemProps3.xml><?xml version="1.0" encoding="utf-8"?>
<ds:datastoreItem xmlns:ds="http://schemas.openxmlformats.org/officeDocument/2006/customXml" ds:itemID="{704F7275-C898-4F5E-A7F1-ED730122EB71}"/>
</file>

<file path=docProps/app.xml><?xml version="1.0" encoding="utf-8"?>
<Properties xmlns="http://schemas.openxmlformats.org/officeDocument/2006/extended-properties" xmlns:vt="http://schemas.openxmlformats.org/officeDocument/2006/docPropsVTypes">
  <Template>Theme PDO 2</Template>
  <TotalTime>111</TotalTime>
  <Words>375</Words>
  <Application>Microsoft Office PowerPoint</Application>
  <PresentationFormat>On-screen Show (4:3)</PresentationFormat>
  <Paragraphs>79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Theme PDO 2</vt:lpstr>
      <vt:lpstr>MSE4</vt:lpstr>
      <vt:lpstr>Slide 2</vt:lpstr>
      <vt:lpstr>Scope of Technical Safety Engineering (skill pool)</vt:lpstr>
    </vt:vector>
  </TitlesOfParts>
  <Company>PDO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MSE4</dc:title>
  <dc:creator>MU55781</dc:creator>
  <cp:lastModifiedBy>mu59647</cp:lastModifiedBy>
  <cp:revision>5</cp:revision>
  <dcterms:created xsi:type="dcterms:W3CDTF">2013-11-12T05:28:57Z</dcterms:created>
  <dcterms:modified xsi:type="dcterms:W3CDTF">2016-08-08T11:35:27Z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0x0101003E31BEE667E0A84B8E346A80BDE1DCBA</vt:lpwstr>
  </property>
</Properties>
</file>