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484" r:id="rId2"/>
    <p:sldId id="485" r:id="rId3"/>
    <p:sldId id="486" r:id="rId4"/>
    <p:sldId id="487" r:id="rId5"/>
    <p:sldId id="488" r:id="rId6"/>
  </p:sldIdLst>
  <p:sldSz cx="9144000" cy="6858000" type="screen4x3"/>
  <p:notesSz cx="6858000" cy="9144000"/>
  <p:embeddedFontLst>
    <p:embeddedFont>
      <p:font typeface="Calibri" pitchFamily="34" charset="0"/>
      <p:regular r:id="rId9"/>
      <p:bold r:id="rId10"/>
      <p:italic r:id="rId11"/>
      <p:boldItalic r:id="rId12"/>
    </p:embeddedFont>
    <p:embeddedFont>
      <p:font typeface="Malgun Gothic" pitchFamily="34" charset="-127"/>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7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7C789D-549E-437E-9375-C35316035280}" type="datetimeFigureOut">
              <a:rPr lang="en-US" smtClean="0"/>
              <a:pPr/>
              <a:t>31/03/2014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7604F7-619A-4BD8-BFBD-6229C9C707AC}" type="slidenum">
              <a:rPr lang="en-US" smtClean="0"/>
              <a:pPr/>
              <a:t>‹#›</a:t>
            </a:fld>
            <a:endParaRPr lang="en-US"/>
          </a:p>
        </p:txBody>
      </p:sp>
    </p:spTree>
    <p:extLst>
      <p:ext uri="{BB962C8B-B14F-4D97-AF65-F5344CB8AC3E}">
        <p14:creationId xmlns="" xmlns:p14="http://schemas.microsoft.com/office/powerpoint/2010/main" val="103677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8E5C8-3A9D-42FD-8C37-4A18DBB380CD}" type="datetimeFigureOut">
              <a:rPr lang="en-US" smtClean="0"/>
              <a:pPr/>
              <a:t>31/03/2014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F2127-7F0A-432F-84AF-A8B7249F465D}" type="slidenum">
              <a:rPr lang="en-US" smtClean="0"/>
              <a:pPr/>
              <a:t>‹#›</a:t>
            </a:fld>
            <a:endParaRPr lang="en-US" dirty="0"/>
          </a:p>
        </p:txBody>
      </p:sp>
    </p:spTree>
    <p:extLst>
      <p:ext uri="{BB962C8B-B14F-4D97-AF65-F5344CB8AC3E}">
        <p14:creationId xmlns="" xmlns:p14="http://schemas.microsoft.com/office/powerpoint/2010/main" val="56171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4022888" y="8918123"/>
            <a:ext cx="3078047" cy="468803"/>
          </a:xfrm>
          <a:prstGeom prst="rect">
            <a:avLst/>
          </a:prstGeom>
          <a:noFill/>
        </p:spPr>
        <p:txBody>
          <a:bodyPr lIns="89100" tIns="44551" rIns="89100" bIns="44551"/>
          <a:lstStyle>
            <a:lvl1pPr defTabSz="942061">
              <a:defRPr i="1">
                <a:solidFill>
                  <a:schemeClr val="tx1"/>
                </a:solidFill>
                <a:latin typeface="Arial" charset="0"/>
              </a:defRPr>
            </a:lvl1pPr>
            <a:lvl2pPr marL="723948" indent="-278442" defTabSz="942061">
              <a:defRPr i="1">
                <a:solidFill>
                  <a:schemeClr val="tx1"/>
                </a:solidFill>
                <a:latin typeface="Arial" charset="0"/>
              </a:defRPr>
            </a:lvl2pPr>
            <a:lvl3pPr marL="1113768" indent="-222754" defTabSz="942061">
              <a:defRPr i="1">
                <a:solidFill>
                  <a:schemeClr val="tx1"/>
                </a:solidFill>
                <a:latin typeface="Arial" charset="0"/>
              </a:defRPr>
            </a:lvl3pPr>
            <a:lvl4pPr marL="1559274" indent="-222754" defTabSz="942061">
              <a:defRPr i="1">
                <a:solidFill>
                  <a:schemeClr val="tx1"/>
                </a:solidFill>
                <a:latin typeface="Arial" charset="0"/>
              </a:defRPr>
            </a:lvl4pPr>
            <a:lvl5pPr marL="2004779" indent="-222754" defTabSz="942061">
              <a:defRPr i="1">
                <a:solidFill>
                  <a:schemeClr val="tx1"/>
                </a:solidFill>
                <a:latin typeface="Arial" charset="0"/>
              </a:defRPr>
            </a:lvl5pPr>
            <a:lvl6pPr marL="2450287" indent="-222754" defTabSz="942061" eaLnBrk="0" fontAlgn="base" hangingPunct="0">
              <a:spcBef>
                <a:spcPct val="0"/>
              </a:spcBef>
              <a:spcAft>
                <a:spcPct val="0"/>
              </a:spcAft>
              <a:defRPr i="1">
                <a:solidFill>
                  <a:schemeClr val="tx1"/>
                </a:solidFill>
                <a:latin typeface="Arial" charset="0"/>
              </a:defRPr>
            </a:lvl6pPr>
            <a:lvl7pPr marL="2895794" indent="-222754" defTabSz="942061" eaLnBrk="0" fontAlgn="base" hangingPunct="0">
              <a:spcBef>
                <a:spcPct val="0"/>
              </a:spcBef>
              <a:spcAft>
                <a:spcPct val="0"/>
              </a:spcAft>
              <a:defRPr i="1">
                <a:solidFill>
                  <a:schemeClr val="tx1"/>
                </a:solidFill>
                <a:latin typeface="Arial" charset="0"/>
              </a:defRPr>
            </a:lvl7pPr>
            <a:lvl8pPr marL="3341299" indent="-222754" defTabSz="942061" eaLnBrk="0" fontAlgn="base" hangingPunct="0">
              <a:spcBef>
                <a:spcPct val="0"/>
              </a:spcBef>
              <a:spcAft>
                <a:spcPct val="0"/>
              </a:spcAft>
              <a:defRPr i="1">
                <a:solidFill>
                  <a:schemeClr val="tx1"/>
                </a:solidFill>
                <a:latin typeface="Arial" charset="0"/>
              </a:defRPr>
            </a:lvl8pPr>
            <a:lvl9pPr marL="3786806" indent="-222754" defTabSz="942061" eaLnBrk="0" fontAlgn="base" hangingPunct="0">
              <a:spcBef>
                <a:spcPct val="0"/>
              </a:spcBef>
              <a:spcAft>
                <a:spcPct val="0"/>
              </a:spcAft>
              <a:defRPr i="1">
                <a:solidFill>
                  <a:schemeClr val="tx1"/>
                </a:solidFill>
                <a:latin typeface="Arial" charset="0"/>
              </a:defRPr>
            </a:lvl9pPr>
          </a:lstStyle>
          <a:p>
            <a:fld id="{DDE2DC98-E3D1-4C2F-B3CD-C811F0EE2C6E}" type="slidenum">
              <a:rPr lang="en-GB" i="0"/>
              <a:pPr/>
              <a:t>3</a:t>
            </a:fld>
            <a:endParaRPr lang="en-GB" i="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710248" y="4459525"/>
            <a:ext cx="5681980" cy="4459526"/>
          </a:xfrm>
          <a:noFill/>
        </p:spPr>
        <p:txBody>
          <a:bodyPr/>
          <a:lstStyle/>
          <a:p>
            <a:pPr eaLnBrk="1" hangingPunct="1"/>
            <a:r>
              <a:rPr lang="en-US" b="1" dirty="0"/>
              <a:t>Say</a:t>
            </a:r>
            <a:r>
              <a:rPr lang="en-US" dirty="0"/>
              <a:t>: The definition of a Safety Contact is in your Participant Workbook. Take a moment to read the definition, and underline the key words that resonate with you. [Allow a few moments for participants to do this.]</a:t>
            </a:r>
          </a:p>
          <a:p>
            <a:pPr eaLnBrk="1" hangingPunct="1"/>
            <a:endParaRPr lang="en-US" dirty="0"/>
          </a:p>
          <a:p>
            <a:pPr eaLnBrk="1" hangingPunct="1"/>
            <a:r>
              <a:rPr lang="en-US" b="1" dirty="0"/>
              <a:t>Ask</a:t>
            </a:r>
            <a:r>
              <a:rPr lang="en-US" dirty="0"/>
              <a:t>: What are the most important points? What does this mean to you? How would you put it into your own words?</a:t>
            </a:r>
          </a:p>
          <a:p>
            <a:pPr eaLnBrk="1" hangingPunct="1"/>
            <a:endParaRPr lang="en-US" dirty="0"/>
          </a:p>
          <a:p>
            <a:pPr eaLnBrk="1" hangingPunct="1"/>
            <a:r>
              <a:rPr lang="en-US" b="1" dirty="0"/>
              <a:t>Do</a:t>
            </a:r>
            <a:r>
              <a:rPr lang="en-US" dirty="0"/>
              <a:t>: Facilitate the discussions. </a:t>
            </a:r>
          </a:p>
          <a:p>
            <a:pPr eaLnBrk="1" hangingPunct="1"/>
            <a:endParaRPr lang="en-US" dirty="0"/>
          </a:p>
          <a:p>
            <a:pPr eaLnBrk="1" hangingPunct="1"/>
            <a:r>
              <a:rPr lang="en-US" b="1" dirty="0"/>
              <a:t>Say</a:t>
            </a:r>
            <a:r>
              <a:rPr lang="en-US" dirty="0"/>
              <a:t>: The key points are you, as a leader, must start the interaction with the frontline worker and engage them in a safety conversation. You have a fundamental role in recognizing exposure.  </a:t>
            </a:r>
          </a:p>
          <a:p>
            <a:pPr eaLnBrk="1" hangingPunct="1"/>
            <a:endParaRPr lang="en-US" dirty="0"/>
          </a:p>
          <a:p>
            <a:pPr eaLnBrk="1" hangingPunct="1"/>
            <a:r>
              <a:rPr lang="en-US" b="1" dirty="0"/>
              <a:t>Ask.: </a:t>
            </a:r>
            <a:r>
              <a:rPr lang="en-US" dirty="0"/>
              <a:t>In an average week, how often are you at the job site or work area? [Many answers will be that they are in the area a certain number of hours per week.] Doing Safety Contacts is not designed to add another task but to get more impact out of the times that you’re out in the work area so that each time you’re there it’s having a positive impact on safety.  </a:t>
            </a:r>
            <a:endParaRPr lang="en-US" b="1" dirty="0"/>
          </a:p>
          <a:p>
            <a:pPr eaLnBrk="1" hangingPunct="1"/>
            <a:endParaRPr lang="en-US" b="1" dirty="0"/>
          </a:p>
          <a:p>
            <a:pPr eaLnBrk="1" hangingPunct="1"/>
            <a:r>
              <a:rPr lang="en-US" b="1" dirty="0"/>
              <a:t>Transition</a:t>
            </a:r>
            <a:r>
              <a:rPr lang="en-US" dirty="0"/>
              <a:t>: </a:t>
            </a:r>
            <a:r>
              <a:rPr lang="en-US" dirty="0" smtClean="0"/>
              <a:t>Let’s talk about the elements of an effective Safety Contact.  </a:t>
            </a:r>
            <a:endParaRPr lang="en-US" dirty="0"/>
          </a:p>
          <a:p>
            <a:pPr eaLnBrk="1" hangingPunct="1"/>
            <a:r>
              <a:rPr lang="en-US" b="1" dirty="0"/>
              <a:t>[Go to next slide/exercise]</a:t>
            </a:r>
          </a:p>
        </p:txBody>
      </p:sp>
    </p:spTree>
    <p:extLst>
      <p:ext uri="{BB962C8B-B14F-4D97-AF65-F5344CB8AC3E}">
        <p14:creationId xmlns:p14="http://schemas.microsoft.com/office/powerpoint/2010/main" xmlns="" val="104017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
        <p:nvSpPr>
          <p:cNvPr id="7"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 xmlns:p14="http://schemas.microsoft.com/office/powerpoint/2010/main"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 xmlns:p14="http://schemas.microsoft.com/office/powerpoint/2010/main" val="912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 xmlns:p14="http://schemas.microsoft.com/office/powerpoint/2010/main"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
        <p:nvSpPr>
          <p:cNvPr id="7"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
        <p:nvSpPr>
          <p:cNvPr id="8"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dirty="0"/>
          </a:p>
        </p:txBody>
      </p:sp>
      <p:sp>
        <p:nvSpPr>
          <p:cNvPr id="10"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dirty="0"/>
          </a:p>
        </p:txBody>
      </p:sp>
      <p:sp>
        <p:nvSpPr>
          <p:cNvPr id="6"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dirty="0"/>
          </a:p>
        </p:txBody>
      </p:sp>
      <p:sp>
        <p:nvSpPr>
          <p:cNvPr id="5"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
        <p:nvSpPr>
          <p:cNvPr id="8"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31/03/2014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
        <p:nvSpPr>
          <p:cNvPr id="8" name="Rectangle 23"/>
          <p:cNvSpPr>
            <a:spLocks noChangeArrowheads="1"/>
          </p:cNvSpPr>
          <p:nvPr userDrawn="1"/>
        </p:nvSpPr>
        <p:spPr bwMode="auto">
          <a:xfrm>
            <a:off x="2218655" y="6472950"/>
            <a:ext cx="4902200" cy="2744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600" dirty="0">
                <a:solidFill>
                  <a:srgbClr val="4D4D4D"/>
                </a:solidFill>
                <a:latin typeface="Arial" pitchFamily="34" charset="0"/>
                <a:cs typeface="Arial" pitchFamily="34" charset="0"/>
              </a:rPr>
              <a:t>©</a:t>
            </a:r>
            <a:r>
              <a:rPr lang="en-US" sz="600" dirty="0" smtClean="0">
                <a:solidFill>
                  <a:srgbClr val="4D4D4D"/>
                </a:solidFill>
                <a:latin typeface="Arial" pitchFamily="34" charset="0"/>
                <a:cs typeface="Arial" pitchFamily="34" charset="0"/>
              </a:rPr>
              <a:t>2012 </a:t>
            </a:r>
            <a:r>
              <a:rPr lang="en-US" sz="600" dirty="0">
                <a:solidFill>
                  <a:srgbClr val="4D4D4D"/>
                </a:solidFill>
                <a:latin typeface="Arial" pitchFamily="34" charset="0"/>
                <a:cs typeface="Arial" pitchFamily="34" charset="0"/>
              </a:rPr>
              <a:t>BST. All rights reserved. This information is provided for informational use within your organization</a:t>
            </a:r>
            <a:r>
              <a:rPr lang="en-US" sz="600" dirty="0" smtClean="0">
                <a:solidFill>
                  <a:srgbClr val="4D4D4D"/>
                </a:solidFill>
                <a:latin typeface="Arial" pitchFamily="34" charset="0"/>
                <a:cs typeface="Arial" pitchFamily="34" charset="0"/>
              </a:rPr>
              <a:t>. It </a:t>
            </a:r>
            <a:r>
              <a:rPr lang="en-US" sz="600" dirty="0">
                <a:solidFill>
                  <a:srgbClr val="4D4D4D"/>
                </a:solidFill>
                <a:latin typeface="Arial" pitchFamily="34" charset="0"/>
                <a:cs typeface="Arial" pitchFamily="34" charset="0"/>
              </a:rPr>
              <a:t>may </a:t>
            </a:r>
            <a:r>
              <a:rPr lang="en-US" sz="600" dirty="0" smtClean="0">
                <a:solidFill>
                  <a:srgbClr val="4D4D4D"/>
                </a:solidFill>
                <a:latin typeface="Arial" pitchFamily="34" charset="0"/>
                <a:cs typeface="Arial" pitchFamily="34" charset="0"/>
              </a:rPr>
              <a:t>not be</a:t>
            </a:r>
            <a:br>
              <a:rPr lang="en-US" sz="600" dirty="0" smtClean="0">
                <a:solidFill>
                  <a:srgbClr val="4D4D4D"/>
                </a:solidFill>
                <a:latin typeface="Arial" pitchFamily="34" charset="0"/>
                <a:cs typeface="Arial" pitchFamily="34" charset="0"/>
              </a:rPr>
            </a:br>
            <a:r>
              <a:rPr lang="en-US" sz="600" dirty="0" smtClean="0">
                <a:solidFill>
                  <a:srgbClr val="4D4D4D"/>
                </a:solidFill>
                <a:latin typeface="Arial" pitchFamily="34" charset="0"/>
                <a:cs typeface="Arial" pitchFamily="34" charset="0"/>
              </a:rPr>
              <a:t>modified or reproduced, used </a:t>
            </a:r>
            <a:r>
              <a:rPr lang="en-US" sz="600" dirty="0">
                <a:solidFill>
                  <a:srgbClr val="4D4D4D"/>
                </a:solidFill>
                <a:latin typeface="Arial" pitchFamily="34" charset="0"/>
                <a:cs typeface="Arial" pitchFamily="34" charset="0"/>
              </a:rPr>
              <a:t>for training</a:t>
            </a:r>
            <a:r>
              <a:rPr lang="en-US" sz="600" dirty="0" smtClean="0">
                <a:solidFill>
                  <a:srgbClr val="4D4D4D"/>
                </a:solidFill>
                <a:latin typeface="Arial" pitchFamily="34" charset="0"/>
                <a:cs typeface="Arial" pitchFamily="34" charset="0"/>
              </a:rPr>
              <a:t>, or </a:t>
            </a:r>
            <a:r>
              <a:rPr lang="en-US" sz="600" dirty="0">
                <a:solidFill>
                  <a:srgbClr val="4D4D4D"/>
                </a:solidFill>
                <a:latin typeface="Arial" pitchFamily="34" charset="0"/>
                <a:cs typeface="Arial" pitchFamily="34" charset="0"/>
              </a:rPr>
              <a:t>used outside of your organization without </a:t>
            </a:r>
            <a:r>
              <a:rPr lang="en-US" sz="600" dirty="0" smtClean="0">
                <a:solidFill>
                  <a:srgbClr val="4D4D4D"/>
                </a:solidFill>
                <a:latin typeface="Arial" pitchFamily="34" charset="0"/>
                <a:cs typeface="Arial" pitchFamily="34" charset="0"/>
              </a:rPr>
              <a:t>prior written </a:t>
            </a:r>
            <a:r>
              <a:rPr lang="en-US" sz="600" dirty="0">
                <a:solidFill>
                  <a:srgbClr val="4D4D4D"/>
                </a:solidFill>
                <a:latin typeface="Arial" pitchFamily="34" charset="0"/>
                <a:cs typeface="Arial" pitchFamily="34" charset="0"/>
              </a:rPr>
              <a:t>permission from BST.</a:t>
            </a:r>
          </a:p>
        </p:txBody>
      </p:sp>
    </p:spTree>
    <p:extLst>
      <p:ext uri="{BB962C8B-B14F-4D97-AF65-F5344CB8AC3E}">
        <p14:creationId xmlns="" xmlns:p14="http://schemas.microsoft.com/office/powerpoint/2010/main"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3B25-ED44-4E24-BBDF-D848EB8E4F0E}" type="datetimeFigureOut">
              <a:rPr lang="en-US" smtClean="0"/>
              <a:pPr/>
              <a:t>31/03/2014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dirty="0"/>
          </a:p>
        </p:txBody>
      </p:sp>
      <p:pic>
        <p:nvPicPr>
          <p:cNvPr id="2051" name="Picture 3" descr="C:\Ruchi\Ruchi\PDO\2012\Corporate Identity\PDO ppt 2.jp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640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657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2EFDD4-50AF-4C63-981E-CFB9460AD4B6}" type="slidenum">
              <a:rPr lang="en-US" smtClean="0"/>
              <a:pPr/>
              <a:t>1</a:t>
            </a:fld>
            <a:endParaRPr lang="en-US"/>
          </a:p>
        </p:txBody>
      </p:sp>
      <p:sp>
        <p:nvSpPr>
          <p:cNvPr id="5" name="Rectangle 12"/>
          <p:cNvSpPr txBox="1">
            <a:spLocks noChangeArrowheads="1"/>
          </p:cNvSpPr>
          <p:nvPr/>
        </p:nvSpPr>
        <p:spPr>
          <a:xfrm>
            <a:off x="152400" y="762000"/>
            <a:ext cx="7467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latin typeface="Arial" pitchFamily="34" charset="0"/>
                <a:cs typeface="Arial" pitchFamily="34" charset="0"/>
              </a:rPr>
              <a:t> What is an Incident?</a:t>
            </a:r>
          </a:p>
        </p:txBody>
      </p:sp>
      <p:sp>
        <p:nvSpPr>
          <p:cNvPr id="7" name="TextBox 6"/>
          <p:cNvSpPr txBox="1"/>
          <p:nvPr/>
        </p:nvSpPr>
        <p:spPr>
          <a:xfrm>
            <a:off x="304800" y="1727537"/>
            <a:ext cx="8763000" cy="707886"/>
          </a:xfrm>
          <a:prstGeom prst="rect">
            <a:avLst/>
          </a:prstGeom>
          <a:noFill/>
        </p:spPr>
        <p:txBody>
          <a:bodyPr wrap="square" rtlCol="0">
            <a:spAutoFit/>
          </a:bodyPr>
          <a:lstStyle/>
          <a:p>
            <a:r>
              <a:rPr lang="en-US" sz="2000" b="1" dirty="0" smtClean="0"/>
              <a:t>An incident is an unplanned or undesired event that can cause injury, asset damage and or impact environment or reputation.</a:t>
            </a:r>
            <a:endParaRPr lang="en-US" sz="2000" b="1" dirty="0"/>
          </a:p>
        </p:txBody>
      </p:sp>
      <p:sp>
        <p:nvSpPr>
          <p:cNvPr id="6" name="Rectangle 12"/>
          <p:cNvSpPr txBox="1">
            <a:spLocks noChangeArrowheads="1"/>
          </p:cNvSpPr>
          <p:nvPr/>
        </p:nvSpPr>
        <p:spPr>
          <a:xfrm>
            <a:off x="76200" y="2514600"/>
            <a:ext cx="8305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latin typeface="Arial" pitchFamily="34" charset="0"/>
                <a:cs typeface="Arial" pitchFamily="34" charset="0"/>
              </a:rPr>
              <a:t> Should I report Incidents?</a:t>
            </a:r>
          </a:p>
        </p:txBody>
      </p:sp>
      <p:sp>
        <p:nvSpPr>
          <p:cNvPr id="9" name="Rectangle 8"/>
          <p:cNvSpPr/>
          <p:nvPr/>
        </p:nvSpPr>
        <p:spPr>
          <a:xfrm>
            <a:off x="228600" y="3327737"/>
            <a:ext cx="8382000" cy="1015663"/>
          </a:xfrm>
          <a:prstGeom prst="rect">
            <a:avLst/>
          </a:prstGeom>
        </p:spPr>
        <p:txBody>
          <a:bodyPr wrap="square">
            <a:spAutoFit/>
          </a:bodyPr>
          <a:lstStyle/>
          <a:p>
            <a:r>
              <a:rPr lang="en-US" sz="2000" b="1" dirty="0" smtClean="0"/>
              <a:t>Report all incidents, whether they are Near Misses or Incidents with or without Injury, Asset Damage or Environmental Impact. Report to your Line Supervisor without fear of reprisal.</a:t>
            </a:r>
          </a:p>
        </p:txBody>
      </p:sp>
      <p:sp>
        <p:nvSpPr>
          <p:cNvPr id="10" name="Rectangle 12"/>
          <p:cNvSpPr txBox="1">
            <a:spLocks noChangeArrowheads="1"/>
          </p:cNvSpPr>
          <p:nvPr/>
        </p:nvSpPr>
        <p:spPr>
          <a:xfrm>
            <a:off x="76200" y="4457700"/>
            <a:ext cx="8229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latin typeface="Arial" pitchFamily="34" charset="0"/>
                <a:cs typeface="Arial" pitchFamily="34" charset="0"/>
              </a:rPr>
              <a:t> Why should I report Incidents?</a:t>
            </a:r>
          </a:p>
        </p:txBody>
      </p:sp>
      <p:sp>
        <p:nvSpPr>
          <p:cNvPr id="11" name="Rectangle 10"/>
          <p:cNvSpPr/>
          <p:nvPr/>
        </p:nvSpPr>
        <p:spPr>
          <a:xfrm>
            <a:off x="228600" y="5388114"/>
            <a:ext cx="8001000" cy="707886"/>
          </a:xfrm>
          <a:prstGeom prst="rect">
            <a:avLst/>
          </a:prstGeom>
        </p:spPr>
        <p:txBody>
          <a:bodyPr wrap="square">
            <a:spAutoFit/>
          </a:bodyPr>
          <a:lstStyle/>
          <a:p>
            <a:r>
              <a:rPr lang="en-US" sz="2000" b="1" dirty="0" smtClean="0"/>
              <a:t>Incident investigation always provides Learning which when applied prohibit re-</a:t>
            </a:r>
            <a:r>
              <a:rPr lang="en-US" sz="2000" b="1" dirty="0" err="1" smtClean="0"/>
              <a:t>occurence</a:t>
            </a:r>
            <a:endParaRPr lang="en-US" sz="2000" b="1" dirty="0" smtClean="0"/>
          </a:p>
        </p:txBody>
      </p:sp>
      <p:sp>
        <p:nvSpPr>
          <p:cNvPr id="12" name="TextBox 11"/>
          <p:cNvSpPr txBox="1"/>
          <p:nvPr/>
        </p:nvSpPr>
        <p:spPr>
          <a:xfrm>
            <a:off x="2514600" y="0"/>
            <a:ext cx="4133439" cy="707886"/>
          </a:xfrm>
          <a:prstGeom prst="rect">
            <a:avLst/>
          </a:prstGeom>
          <a:noFill/>
        </p:spPr>
        <p:txBody>
          <a:bodyPr wrap="none" rtlCol="0">
            <a:spAutoFit/>
          </a:bodyPr>
          <a:lstStyle/>
          <a:p>
            <a:r>
              <a:rPr lang="en-US" sz="4000" b="1" dirty="0" smtClean="0">
                <a:solidFill>
                  <a:schemeClr val="bg1"/>
                </a:solidFill>
              </a:rPr>
              <a:t>Incident Reporting</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2EFDD4-50AF-4C63-981E-CFB9460AD4B6}" type="slidenum">
              <a:rPr lang="en-US" smtClean="0"/>
              <a:pPr/>
              <a:t>2</a:t>
            </a:fld>
            <a:endParaRPr lang="en-US"/>
          </a:p>
        </p:txBody>
      </p:sp>
      <p:sp>
        <p:nvSpPr>
          <p:cNvPr id="5" name="Rectangle 12"/>
          <p:cNvSpPr txBox="1">
            <a:spLocks noChangeArrowheads="1"/>
          </p:cNvSpPr>
          <p:nvPr/>
        </p:nvSpPr>
        <p:spPr>
          <a:xfrm>
            <a:off x="457200" y="-190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bg1"/>
                </a:solidFill>
                <a:latin typeface="Arial" pitchFamily="34" charset="0"/>
                <a:cs typeface="Arial" pitchFamily="34" charset="0"/>
              </a:rPr>
              <a:t>What is a Near Miss?</a:t>
            </a:r>
          </a:p>
        </p:txBody>
      </p:sp>
      <p:sp>
        <p:nvSpPr>
          <p:cNvPr id="7" name="TextBox 6"/>
          <p:cNvSpPr txBox="1"/>
          <p:nvPr/>
        </p:nvSpPr>
        <p:spPr>
          <a:xfrm>
            <a:off x="76200" y="685800"/>
            <a:ext cx="9067800" cy="1323439"/>
          </a:xfrm>
          <a:prstGeom prst="rect">
            <a:avLst/>
          </a:prstGeom>
          <a:noFill/>
        </p:spPr>
        <p:txBody>
          <a:bodyPr wrap="square" rtlCol="0">
            <a:spAutoFit/>
          </a:bodyPr>
          <a:lstStyle/>
          <a:p>
            <a:pPr algn="ctr"/>
            <a:r>
              <a:rPr lang="en-US" sz="2000" i="1" dirty="0" smtClean="0">
                <a:solidFill>
                  <a:srgbClr val="FF0000"/>
                </a:solidFill>
              </a:rPr>
              <a:t>An incident that could have caused illness, injury or damage to assets, the environment or company reputation, but did not.  All near misses shall be treated as incidents and shall be investigated and reported according to their potential risk</a:t>
            </a:r>
          </a:p>
          <a:p>
            <a:pPr algn="ctr"/>
            <a:r>
              <a:rPr lang="en-US" sz="2000" i="1" dirty="0" smtClean="0">
                <a:solidFill>
                  <a:srgbClr val="FF0000"/>
                </a:solidFill>
              </a:rPr>
              <a:t> A Near Miss is reported into PIM</a:t>
            </a:r>
            <a:endParaRPr lang="en-US" sz="2000" i="1" dirty="0">
              <a:solidFill>
                <a:srgbClr val="FF0000"/>
              </a:solidFill>
            </a:endParaRPr>
          </a:p>
        </p:txBody>
      </p:sp>
      <p:grpSp>
        <p:nvGrpSpPr>
          <p:cNvPr id="1028" name="Group 4"/>
          <p:cNvGrpSpPr>
            <a:grpSpLocks noChangeAspect="1"/>
          </p:cNvGrpSpPr>
          <p:nvPr/>
        </p:nvGrpSpPr>
        <p:grpSpPr bwMode="auto">
          <a:xfrm>
            <a:off x="990600" y="1965325"/>
            <a:ext cx="7315200" cy="4740275"/>
            <a:chOff x="624" y="1238"/>
            <a:chExt cx="4608" cy="2986"/>
          </a:xfrm>
        </p:grpSpPr>
        <p:sp>
          <p:nvSpPr>
            <p:cNvPr id="1027" name="AutoShape 3"/>
            <p:cNvSpPr>
              <a:spLocks noChangeAspect="1" noChangeArrowheads="1" noTextEdit="1"/>
            </p:cNvSpPr>
            <p:nvPr/>
          </p:nvSpPr>
          <p:spPr bwMode="auto">
            <a:xfrm>
              <a:off x="624" y="1238"/>
              <a:ext cx="4608" cy="29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624" y="1238"/>
              <a:ext cx="88"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41" name="Group 17"/>
            <p:cNvGrpSpPr>
              <a:grpSpLocks/>
            </p:cNvGrpSpPr>
            <p:nvPr/>
          </p:nvGrpSpPr>
          <p:grpSpPr bwMode="auto">
            <a:xfrm>
              <a:off x="624" y="1238"/>
              <a:ext cx="4610" cy="2986"/>
              <a:chOff x="624" y="1238"/>
              <a:chExt cx="4610" cy="2986"/>
            </a:xfrm>
          </p:grpSpPr>
          <p:sp>
            <p:nvSpPr>
              <p:cNvPr id="1030" name="Rectangle 6"/>
              <p:cNvSpPr>
                <a:spLocks noChangeArrowheads="1"/>
              </p:cNvSpPr>
              <p:nvPr/>
            </p:nvSpPr>
            <p:spPr bwMode="auto">
              <a:xfrm>
                <a:off x="624" y="1238"/>
                <a:ext cx="4610" cy="29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cstate="print"/>
              <a:srcRect/>
              <a:stretch>
                <a:fillRect/>
              </a:stretch>
            </p:blipFill>
            <p:spPr bwMode="auto">
              <a:xfrm>
                <a:off x="804" y="1360"/>
                <a:ext cx="4276" cy="2765"/>
              </a:xfrm>
              <a:prstGeom prst="rect">
                <a:avLst/>
              </a:prstGeom>
              <a:noFill/>
              <a:ln w="9525">
                <a:noFill/>
                <a:miter lim="800000"/>
                <a:headEnd/>
                <a:tailEnd/>
              </a:ln>
            </p:spPr>
          </p:pic>
          <p:sp>
            <p:nvSpPr>
              <p:cNvPr id="1032" name="Freeform 8"/>
              <p:cNvSpPr>
                <a:spLocks noEditPoints="1"/>
              </p:cNvSpPr>
              <p:nvPr/>
            </p:nvSpPr>
            <p:spPr bwMode="auto">
              <a:xfrm>
                <a:off x="2165" y="2355"/>
                <a:ext cx="1580" cy="454"/>
              </a:xfrm>
              <a:custGeom>
                <a:avLst/>
                <a:gdLst/>
                <a:ahLst/>
                <a:cxnLst>
                  <a:cxn ang="0">
                    <a:pos x="1567" y="454"/>
                  </a:cxn>
                  <a:cxn ang="0">
                    <a:pos x="39" y="33"/>
                  </a:cxn>
                  <a:cxn ang="0">
                    <a:pos x="51" y="22"/>
                  </a:cxn>
                  <a:cxn ang="0">
                    <a:pos x="1580" y="432"/>
                  </a:cxn>
                  <a:cxn ang="0">
                    <a:pos x="1567" y="454"/>
                  </a:cxn>
                  <a:cxn ang="0">
                    <a:pos x="39" y="55"/>
                  </a:cxn>
                  <a:cxn ang="0">
                    <a:pos x="0" y="11"/>
                  </a:cxn>
                  <a:cxn ang="0">
                    <a:pos x="64" y="0"/>
                  </a:cxn>
                  <a:cxn ang="0">
                    <a:pos x="39" y="55"/>
                  </a:cxn>
                </a:cxnLst>
                <a:rect l="0" t="0" r="r" b="b"/>
                <a:pathLst>
                  <a:path w="1580" h="454">
                    <a:moveTo>
                      <a:pt x="1567" y="454"/>
                    </a:moveTo>
                    <a:lnTo>
                      <a:pt x="39" y="33"/>
                    </a:lnTo>
                    <a:lnTo>
                      <a:pt x="51" y="22"/>
                    </a:lnTo>
                    <a:lnTo>
                      <a:pt x="1580" y="432"/>
                    </a:lnTo>
                    <a:lnTo>
                      <a:pt x="1567" y="454"/>
                    </a:lnTo>
                    <a:close/>
                    <a:moveTo>
                      <a:pt x="39" y="55"/>
                    </a:moveTo>
                    <a:lnTo>
                      <a:pt x="0" y="11"/>
                    </a:lnTo>
                    <a:lnTo>
                      <a:pt x="64" y="0"/>
                    </a:lnTo>
                    <a:lnTo>
                      <a:pt x="39" y="55"/>
                    </a:lnTo>
                    <a:close/>
                  </a:path>
                </a:pathLst>
              </a:custGeom>
              <a:solidFill>
                <a:srgbClr val="F00824"/>
              </a:solidFill>
              <a:ln w="0">
                <a:solidFill>
                  <a:srgbClr val="F0082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3745" y="2532"/>
                <a:ext cx="1104" cy="520"/>
              </a:xfrm>
              <a:prstGeom prst="rect">
                <a:avLst/>
              </a:prstGeom>
              <a:solidFill>
                <a:srgbClr val="F008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noEditPoints="1"/>
              </p:cNvSpPr>
              <p:nvPr/>
            </p:nvSpPr>
            <p:spPr bwMode="auto">
              <a:xfrm>
                <a:off x="3732" y="2532"/>
                <a:ext cx="1130" cy="531"/>
              </a:xfrm>
              <a:custGeom>
                <a:avLst/>
                <a:gdLst/>
                <a:ahLst/>
                <a:cxnLst>
                  <a:cxn ang="0">
                    <a:pos x="0" y="0"/>
                  </a:cxn>
                  <a:cxn ang="0">
                    <a:pos x="1130" y="0"/>
                  </a:cxn>
                  <a:cxn ang="0">
                    <a:pos x="1130" y="531"/>
                  </a:cxn>
                  <a:cxn ang="0">
                    <a:pos x="0" y="531"/>
                  </a:cxn>
                  <a:cxn ang="0">
                    <a:pos x="0" y="0"/>
                  </a:cxn>
                  <a:cxn ang="0">
                    <a:pos x="13" y="520"/>
                  </a:cxn>
                  <a:cxn ang="0">
                    <a:pos x="13" y="520"/>
                  </a:cxn>
                  <a:cxn ang="0">
                    <a:pos x="1117" y="520"/>
                  </a:cxn>
                  <a:cxn ang="0">
                    <a:pos x="1117" y="520"/>
                  </a:cxn>
                  <a:cxn ang="0">
                    <a:pos x="1117" y="0"/>
                  </a:cxn>
                  <a:cxn ang="0">
                    <a:pos x="1117" y="0"/>
                  </a:cxn>
                  <a:cxn ang="0">
                    <a:pos x="13" y="0"/>
                  </a:cxn>
                  <a:cxn ang="0">
                    <a:pos x="13" y="0"/>
                  </a:cxn>
                  <a:cxn ang="0">
                    <a:pos x="13" y="520"/>
                  </a:cxn>
                </a:cxnLst>
                <a:rect l="0" t="0" r="r" b="b"/>
                <a:pathLst>
                  <a:path w="1130" h="531">
                    <a:moveTo>
                      <a:pt x="0" y="0"/>
                    </a:moveTo>
                    <a:lnTo>
                      <a:pt x="1130" y="0"/>
                    </a:lnTo>
                    <a:lnTo>
                      <a:pt x="1130" y="531"/>
                    </a:lnTo>
                    <a:lnTo>
                      <a:pt x="0" y="531"/>
                    </a:lnTo>
                    <a:lnTo>
                      <a:pt x="0" y="0"/>
                    </a:lnTo>
                    <a:close/>
                    <a:moveTo>
                      <a:pt x="13" y="520"/>
                    </a:moveTo>
                    <a:lnTo>
                      <a:pt x="13" y="520"/>
                    </a:lnTo>
                    <a:lnTo>
                      <a:pt x="1117" y="520"/>
                    </a:lnTo>
                    <a:lnTo>
                      <a:pt x="1117" y="520"/>
                    </a:lnTo>
                    <a:lnTo>
                      <a:pt x="1117" y="0"/>
                    </a:lnTo>
                    <a:lnTo>
                      <a:pt x="1117" y="0"/>
                    </a:lnTo>
                    <a:lnTo>
                      <a:pt x="13" y="0"/>
                    </a:lnTo>
                    <a:lnTo>
                      <a:pt x="13" y="0"/>
                    </a:lnTo>
                    <a:lnTo>
                      <a:pt x="13" y="52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3924" y="2566"/>
                <a:ext cx="84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Select EVENT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3822" y="2687"/>
                <a:ext cx="385"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TYPE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4156" y="2687"/>
                <a:ext cx="9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4233" y="2687"/>
                <a:ext cx="62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near miss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3989" y="2798"/>
                <a:ext cx="71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or potential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4079" y="2920"/>
                <a:ext cx="50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cs typeface="Arial" pitchFamily="34" charset="0"/>
                  </a:rPr>
                  <a:t>incident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1219200"/>
          </a:xfrm>
        </p:spPr>
        <p:txBody>
          <a:bodyPr>
            <a:normAutofit/>
          </a:bodyPr>
          <a:lstStyle/>
          <a:p>
            <a:pPr algn="ctr">
              <a:buNone/>
            </a:pPr>
            <a:r>
              <a:rPr lang="en-US" altLang="ko-KR" dirty="0"/>
              <a:t>An interaction with a frontline worker(s), initiated by a supervisor or manager in which:</a:t>
            </a:r>
          </a:p>
        </p:txBody>
      </p:sp>
      <p:sp>
        <p:nvSpPr>
          <p:cNvPr id="2" name="TextBox 1"/>
          <p:cNvSpPr txBox="1"/>
          <p:nvPr/>
        </p:nvSpPr>
        <p:spPr>
          <a:xfrm>
            <a:off x="76200" y="5334000"/>
            <a:ext cx="9067800" cy="1200329"/>
          </a:xfrm>
          <a:prstGeom prst="rect">
            <a:avLst/>
          </a:prstGeom>
          <a:noFill/>
        </p:spPr>
        <p:txBody>
          <a:bodyPr wrap="square" rtlCol="0">
            <a:spAutoFit/>
          </a:bodyPr>
          <a:lstStyle/>
          <a:p>
            <a:pPr algn="ctr"/>
            <a:r>
              <a:rPr lang="en-US" sz="2400" b="1" i="1" dirty="0" smtClean="0">
                <a:solidFill>
                  <a:srgbClr val="FF0000"/>
                </a:solidFill>
              </a:rPr>
              <a:t>Exposure recognition is a fundamental part of the supervisor’s role. </a:t>
            </a:r>
          </a:p>
          <a:p>
            <a:pPr algn="ctr"/>
            <a:r>
              <a:rPr lang="en-US" sz="2400" b="1" i="1" dirty="0" smtClean="0">
                <a:solidFill>
                  <a:srgbClr val="FF0000"/>
                </a:solidFill>
              </a:rPr>
              <a:t>A STOP Observation is made in a STOP Card and logged into the </a:t>
            </a:r>
          </a:p>
          <a:p>
            <a:pPr algn="ctr"/>
            <a:r>
              <a:rPr lang="en-US" sz="2400" b="1" i="1" dirty="0" smtClean="0">
                <a:solidFill>
                  <a:srgbClr val="FF0000"/>
                </a:solidFill>
              </a:rPr>
              <a:t>STOP Database</a:t>
            </a:r>
            <a:endParaRPr lang="en-US" sz="2400" b="1" i="1" dirty="0">
              <a:solidFill>
                <a:srgbClr val="FF0000"/>
              </a:solidFill>
            </a:endParaRPr>
          </a:p>
        </p:txBody>
      </p:sp>
      <p:sp>
        <p:nvSpPr>
          <p:cNvPr id="10" name="Content Placeholder 2"/>
          <p:cNvSpPr txBox="1">
            <a:spLocks/>
          </p:cNvSpPr>
          <p:nvPr/>
        </p:nvSpPr>
        <p:spPr bwMode="auto">
          <a:xfrm>
            <a:off x="4675496" y="2209800"/>
            <a:ext cx="40386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33146"/>
              </a:buClr>
              <a:buSzPct val="70000"/>
              <a:buChar char="•"/>
              <a:defRPr sz="2400">
                <a:solidFill>
                  <a:srgbClr val="233146"/>
                </a:solidFill>
                <a:latin typeface="+mn-lt"/>
                <a:ea typeface="+mn-ea"/>
                <a:cs typeface="+mn-cs"/>
              </a:defRPr>
            </a:lvl1pPr>
            <a:lvl2pPr marL="571500" indent="-228600" algn="l" rtl="0" eaLnBrk="0" fontAlgn="base" hangingPunct="0">
              <a:spcBef>
                <a:spcPct val="20000"/>
              </a:spcBef>
              <a:spcAft>
                <a:spcPct val="0"/>
              </a:spcAft>
              <a:buClr>
                <a:schemeClr val="tx2"/>
              </a:buClr>
              <a:buSzPct val="70000"/>
              <a:buChar char="•"/>
              <a:defRPr sz="2000">
                <a:solidFill>
                  <a:schemeClr val="tx2"/>
                </a:solidFill>
                <a:latin typeface="+mn-lt"/>
                <a:cs typeface="+mn-cs"/>
              </a:defRPr>
            </a:lvl2pPr>
            <a:lvl3pPr marL="914400" indent="-228600" algn="l" rtl="0" eaLnBrk="0" fontAlgn="base" hangingPunct="0">
              <a:spcBef>
                <a:spcPct val="20000"/>
              </a:spcBef>
              <a:spcAft>
                <a:spcPct val="0"/>
              </a:spcAft>
              <a:buClr>
                <a:schemeClr val="tx2"/>
              </a:buClr>
              <a:buSzPct val="70000"/>
              <a:buChar char="•"/>
              <a:defRPr>
                <a:solidFill>
                  <a:schemeClr val="tx2"/>
                </a:solidFill>
                <a:latin typeface="+mn-lt"/>
                <a:cs typeface="+mn-cs"/>
              </a:defRPr>
            </a:lvl3pPr>
            <a:lvl4pPr marL="1257300" indent="-228600" algn="l" rtl="0" eaLnBrk="0" fontAlgn="base" hangingPunct="0">
              <a:spcBef>
                <a:spcPct val="20000"/>
              </a:spcBef>
              <a:spcAft>
                <a:spcPct val="0"/>
              </a:spcAft>
              <a:buClr>
                <a:schemeClr val="tx2"/>
              </a:buClr>
              <a:buSzPct val="70000"/>
              <a:buChar char="•"/>
              <a:defRPr sz="1600">
                <a:solidFill>
                  <a:schemeClr val="tx2"/>
                </a:solidFill>
                <a:latin typeface="+mn-lt"/>
                <a:cs typeface="+mn-cs"/>
              </a:defRPr>
            </a:lvl4pPr>
            <a:lvl5pPr marL="1600200" indent="-228600" algn="l" rtl="0" eaLnBrk="0" fontAlgn="base" hangingPunct="0">
              <a:spcBef>
                <a:spcPct val="20000"/>
              </a:spcBef>
              <a:spcAft>
                <a:spcPct val="0"/>
              </a:spcAft>
              <a:buClr>
                <a:schemeClr val="tx2"/>
              </a:buClr>
              <a:buSzPct val="70000"/>
              <a:buChar char="•"/>
              <a:defRPr sz="1600">
                <a:solidFill>
                  <a:schemeClr val="tx2"/>
                </a:solidFill>
                <a:latin typeface="+mn-lt"/>
                <a:cs typeface="+mn-cs"/>
              </a:defRPr>
            </a:lvl5pPr>
            <a:lvl6pPr marL="2057400" indent="-228600" algn="l" rtl="0" fontAlgn="base">
              <a:spcBef>
                <a:spcPct val="20000"/>
              </a:spcBef>
              <a:spcAft>
                <a:spcPct val="0"/>
              </a:spcAft>
              <a:buClr>
                <a:schemeClr val="tx2"/>
              </a:buClr>
              <a:buSzPct val="70000"/>
              <a:buChar char="•"/>
              <a:defRPr sz="1600">
                <a:solidFill>
                  <a:schemeClr val="tx2"/>
                </a:solidFill>
                <a:latin typeface="+mn-lt"/>
                <a:cs typeface="+mn-cs"/>
              </a:defRPr>
            </a:lvl6pPr>
            <a:lvl7pPr marL="2514600" indent="-228600" algn="l" rtl="0" fontAlgn="base">
              <a:spcBef>
                <a:spcPct val="20000"/>
              </a:spcBef>
              <a:spcAft>
                <a:spcPct val="0"/>
              </a:spcAft>
              <a:buClr>
                <a:schemeClr val="tx2"/>
              </a:buClr>
              <a:buSzPct val="70000"/>
              <a:buChar char="•"/>
              <a:defRPr sz="1600">
                <a:solidFill>
                  <a:schemeClr val="tx2"/>
                </a:solidFill>
                <a:latin typeface="+mn-lt"/>
                <a:cs typeface="+mn-cs"/>
              </a:defRPr>
            </a:lvl7pPr>
            <a:lvl8pPr marL="2971800" indent="-228600" algn="l" rtl="0" fontAlgn="base">
              <a:spcBef>
                <a:spcPct val="20000"/>
              </a:spcBef>
              <a:spcAft>
                <a:spcPct val="0"/>
              </a:spcAft>
              <a:buClr>
                <a:schemeClr val="tx2"/>
              </a:buClr>
              <a:buSzPct val="70000"/>
              <a:buChar char="•"/>
              <a:defRPr sz="1600">
                <a:solidFill>
                  <a:schemeClr val="tx2"/>
                </a:solidFill>
                <a:latin typeface="+mn-lt"/>
                <a:cs typeface="+mn-cs"/>
              </a:defRPr>
            </a:lvl8pPr>
            <a:lvl9pPr marL="3429000" indent="-228600" algn="l" rtl="0" fontAlgn="base">
              <a:spcBef>
                <a:spcPct val="20000"/>
              </a:spcBef>
              <a:spcAft>
                <a:spcPct val="0"/>
              </a:spcAft>
              <a:buClr>
                <a:schemeClr val="tx2"/>
              </a:buClr>
              <a:buSzPct val="70000"/>
              <a:buChar char="•"/>
              <a:defRPr sz="1600">
                <a:solidFill>
                  <a:schemeClr val="tx2"/>
                </a:solidFill>
                <a:latin typeface="+mn-lt"/>
                <a:cs typeface="+mn-cs"/>
              </a:defRPr>
            </a:lvl9pPr>
          </a:lstStyle>
          <a:p>
            <a:pPr>
              <a:spcBef>
                <a:spcPts val="2400"/>
              </a:spcBef>
            </a:pPr>
            <a:r>
              <a:rPr lang="en-GB" altLang="ko-KR" kern="0" dirty="0" smtClean="0">
                <a:solidFill>
                  <a:schemeClr val="tx1"/>
                </a:solidFill>
              </a:rPr>
              <a:t>Exposure is observed.</a:t>
            </a:r>
          </a:p>
          <a:p>
            <a:pPr>
              <a:spcBef>
                <a:spcPts val="2400"/>
              </a:spcBef>
            </a:pPr>
            <a:r>
              <a:rPr lang="en-GB" altLang="ko-KR" kern="0" dirty="0" smtClean="0">
                <a:solidFill>
                  <a:schemeClr val="tx1"/>
                </a:solidFill>
              </a:rPr>
              <a:t>Feedback/Coaching is provided.</a:t>
            </a:r>
          </a:p>
          <a:p>
            <a:pPr>
              <a:spcBef>
                <a:spcPts val="2400"/>
              </a:spcBef>
            </a:pPr>
            <a:r>
              <a:rPr lang="en-GB" altLang="ko-KR" kern="0" dirty="0" smtClean="0">
                <a:solidFill>
                  <a:schemeClr val="tx1"/>
                </a:solidFill>
              </a:rPr>
              <a:t>A discussion is held to strengthen understanding of exposures.</a:t>
            </a:r>
            <a:endParaRPr lang="en-GB" altLang="ko-KR" kern="0" dirty="0">
              <a:solidFill>
                <a:schemeClr val="tx1"/>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r="3811"/>
          <a:stretch/>
        </p:blipFill>
        <p:spPr>
          <a:xfrm>
            <a:off x="37531" y="2209800"/>
            <a:ext cx="4287795" cy="2971800"/>
          </a:xfrm>
          <a:prstGeom prst="rect">
            <a:avLst/>
          </a:prstGeom>
        </p:spPr>
      </p:pic>
      <p:sp>
        <p:nvSpPr>
          <p:cNvPr id="7" name="Rectangle 12"/>
          <p:cNvSpPr txBox="1">
            <a:spLocks noChangeArrowheads="1"/>
          </p:cNvSpPr>
          <p:nvPr/>
        </p:nvSpPr>
        <p:spPr>
          <a:xfrm>
            <a:off x="457200" y="-190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bg1"/>
                </a:solidFill>
                <a:latin typeface="Arial" pitchFamily="34" charset="0"/>
                <a:cs typeface="Arial" pitchFamily="34" charset="0"/>
              </a:rPr>
              <a:t>What is STOP?</a:t>
            </a:r>
          </a:p>
        </p:txBody>
      </p:sp>
    </p:spTree>
    <p:extLst>
      <p:ext uri="{BB962C8B-B14F-4D97-AF65-F5344CB8AC3E}">
        <p14:creationId xmlns:p14="http://schemas.microsoft.com/office/powerpoint/2010/main" xmlns="" val="1730998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a:pPr>
            <a:r>
              <a:rPr lang="en-US" b="1" dirty="0" smtClean="0">
                <a:solidFill>
                  <a:schemeClr val="bg1"/>
                </a:solidFill>
                <a:latin typeface="Arial" pitchFamily="34" charset="0"/>
                <a:cs typeface="Arial" pitchFamily="34" charset="0"/>
              </a:rPr>
              <a:t>What is the difference?</a:t>
            </a:r>
            <a:endParaRPr lang="en-US" b="1" dirty="0">
              <a:solidFill>
                <a:schemeClr val="bg1"/>
              </a:solidFill>
              <a:latin typeface="Arial" pitchFamily="34" charset="0"/>
              <a:cs typeface="Arial" pitchFamily="34" charset="0"/>
            </a:endParaRPr>
          </a:p>
        </p:txBody>
      </p:sp>
      <p:sp>
        <p:nvSpPr>
          <p:cNvPr id="45059" name="Date Placeholder 3"/>
          <p:cNvSpPr>
            <a:spLocks noGrp="1"/>
          </p:cNvSpPr>
          <p:nvPr>
            <p:ph type="dt" sz="quarter" idx="10"/>
          </p:nvPr>
        </p:nvSpPr>
        <p:spPr>
          <a:noFill/>
        </p:spPr>
        <p:txBody>
          <a:bodyPr/>
          <a:lstStyle/>
          <a:p>
            <a:fld id="{FE99CAA2-4FEB-45DF-85F5-9677C5FB2627}" type="datetime1">
              <a:rPr lang="en-US" smtClean="0">
                <a:latin typeface="Arial" pitchFamily="34" charset="0"/>
                <a:cs typeface="Arial" pitchFamily="34" charset="0"/>
              </a:rPr>
              <a:pPr/>
              <a:t>31/03/2014</a:t>
            </a:fld>
            <a:endParaRPr lang="en-US" smtClean="0">
              <a:latin typeface="Arial" pitchFamily="34" charset="0"/>
              <a:cs typeface="Arial" pitchFamily="34" charset="0"/>
            </a:endParaRPr>
          </a:p>
        </p:txBody>
      </p:sp>
      <p:sp>
        <p:nvSpPr>
          <p:cNvPr id="45060" name="Slide Number Placeholder 4"/>
          <p:cNvSpPr>
            <a:spLocks noGrp="1"/>
          </p:cNvSpPr>
          <p:nvPr>
            <p:ph type="sldNum" sz="quarter" idx="12"/>
          </p:nvPr>
        </p:nvSpPr>
        <p:spPr>
          <a:noFill/>
        </p:spPr>
        <p:txBody>
          <a:bodyPr/>
          <a:lstStyle/>
          <a:p>
            <a:fld id="{A0848954-2CFE-413C-AC1C-99FF9FB54220}" type="slidenum">
              <a:rPr lang="en-GB" smtClean="0">
                <a:latin typeface="Arial" pitchFamily="34" charset="0"/>
                <a:cs typeface="Arial" pitchFamily="34" charset="0"/>
              </a:rPr>
              <a:pPr/>
              <a:t>4</a:t>
            </a:fld>
            <a:endParaRPr lang="en-GB" smtClean="0">
              <a:latin typeface="Arial" pitchFamily="34" charset="0"/>
              <a:cs typeface="Arial" pitchFamily="34" charset="0"/>
            </a:endParaRPr>
          </a:p>
        </p:txBody>
      </p:sp>
      <p:pic>
        <p:nvPicPr>
          <p:cNvPr id="6" name="Picture 2"/>
          <p:cNvPicPr>
            <a:picLocks noChangeAspect="1" noChangeArrowheads="1"/>
          </p:cNvPicPr>
          <p:nvPr/>
        </p:nvPicPr>
        <p:blipFill>
          <a:blip r:embed="rId2" cstate="email"/>
          <a:srcRect l="623" t="613" r="623" b="613"/>
          <a:stretch>
            <a:fillRect/>
          </a:stretch>
        </p:blipFill>
        <p:spPr bwMode="auto">
          <a:xfrm>
            <a:off x="1946275" y="944563"/>
            <a:ext cx="5213350" cy="5291137"/>
          </a:xfrm>
          <a:prstGeom prst="rect">
            <a:avLst/>
          </a:prstGeom>
          <a:noFill/>
          <a:ln w="9525">
            <a:noFill/>
            <a:miter lim="800000"/>
            <a:headEnd/>
            <a:tailEnd/>
          </a:ln>
        </p:spPr>
      </p:pic>
      <p:sp>
        <p:nvSpPr>
          <p:cNvPr id="7" name="Left Arrow Callout 6"/>
          <p:cNvSpPr/>
          <p:nvPr/>
        </p:nvSpPr>
        <p:spPr>
          <a:xfrm>
            <a:off x="7218363" y="3886200"/>
            <a:ext cx="1925637" cy="1600201"/>
          </a:xfrm>
          <a:prstGeom prst="leftArrow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rPr>
              <a:t>Make  a STOP Observation and enter into STOP Database</a:t>
            </a:r>
            <a:endParaRPr lang="en-US" sz="1600" dirty="0">
              <a:solidFill>
                <a:schemeClr val="tx1"/>
              </a:solidFill>
            </a:endParaRPr>
          </a:p>
        </p:txBody>
      </p:sp>
      <p:sp>
        <p:nvSpPr>
          <p:cNvPr id="8" name="Left Arrow Callout 7"/>
          <p:cNvSpPr/>
          <p:nvPr/>
        </p:nvSpPr>
        <p:spPr>
          <a:xfrm>
            <a:off x="7162800" y="1371600"/>
            <a:ext cx="1981200" cy="1682496"/>
          </a:xfrm>
          <a:prstGeom prst="leftArrow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Report in </a:t>
            </a:r>
            <a:r>
              <a:rPr lang="en-US" sz="1600" dirty="0" smtClean="0">
                <a:solidFill>
                  <a:schemeClr val="tx1"/>
                </a:solidFill>
              </a:rPr>
              <a:t>PIM + state outcomes</a:t>
            </a:r>
            <a:endParaRPr lang="en-US" sz="1600" dirty="0">
              <a:solidFill>
                <a:schemeClr val="tx1"/>
              </a:solidFill>
            </a:endParaRPr>
          </a:p>
        </p:txBody>
      </p:sp>
      <p:sp>
        <p:nvSpPr>
          <p:cNvPr id="9" name="Right Arrow Callout 8"/>
          <p:cNvSpPr/>
          <p:nvPr/>
        </p:nvSpPr>
        <p:spPr>
          <a:xfrm>
            <a:off x="1" y="3962400"/>
            <a:ext cx="1904999" cy="1546224"/>
          </a:xfrm>
          <a:prstGeom prst="rightArrow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rPr>
              <a:t>Make  a STOP Observation and enter into STOP Database</a:t>
            </a:r>
            <a:endParaRPr lang="en-US" sz="1600" dirty="0">
              <a:solidFill>
                <a:schemeClr val="tx1"/>
              </a:solidFill>
            </a:endParaRPr>
          </a:p>
        </p:txBody>
      </p:sp>
      <p:sp>
        <p:nvSpPr>
          <p:cNvPr id="10" name="Right Arrow Callout 9"/>
          <p:cNvSpPr/>
          <p:nvPr/>
        </p:nvSpPr>
        <p:spPr>
          <a:xfrm>
            <a:off x="1" y="1524000"/>
            <a:ext cx="1904999" cy="1600199"/>
          </a:xfrm>
          <a:prstGeom prst="rightArrow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1"/>
                </a:solidFill>
              </a:rPr>
              <a:t>Report in PIM as a Near Miss</a:t>
            </a:r>
            <a:endParaRPr lang="en-US" sz="1600"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2EFDD4-50AF-4C63-981E-CFB9460AD4B6}" type="slidenum">
              <a:rPr lang="en-US" smtClean="0"/>
              <a:pPr/>
              <a:t>5</a:t>
            </a:fld>
            <a:endParaRPr lang="en-US"/>
          </a:p>
        </p:txBody>
      </p:sp>
      <p:pic>
        <p:nvPicPr>
          <p:cNvPr id="7" name="Picture 2"/>
          <p:cNvPicPr>
            <a:picLocks noChangeAspect="1" noChangeArrowheads="1"/>
          </p:cNvPicPr>
          <p:nvPr/>
        </p:nvPicPr>
        <p:blipFill>
          <a:blip r:embed="rId2" cstate="print"/>
          <a:srcRect/>
          <a:stretch>
            <a:fillRect/>
          </a:stretch>
        </p:blipFill>
        <p:spPr bwMode="auto">
          <a:xfrm>
            <a:off x="838201" y="1736181"/>
            <a:ext cx="7238999" cy="4740819"/>
          </a:xfrm>
          <a:prstGeom prst="rect">
            <a:avLst/>
          </a:prstGeom>
          <a:noFill/>
          <a:ln w="9525">
            <a:noFill/>
            <a:miter lim="800000"/>
            <a:headEnd/>
            <a:tailEnd/>
          </a:ln>
        </p:spPr>
      </p:pic>
      <p:sp>
        <p:nvSpPr>
          <p:cNvPr id="5" name="Rectangle 12"/>
          <p:cNvSpPr txBox="1">
            <a:spLocks noChangeArrowheads="1"/>
          </p:cNvSpPr>
          <p:nvPr/>
        </p:nvSpPr>
        <p:spPr>
          <a:xfrm>
            <a:off x="0" y="0"/>
            <a:ext cx="8991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What is an Incident with outcomes</a:t>
            </a:r>
          </a:p>
        </p:txBody>
      </p:sp>
      <p:sp>
        <p:nvSpPr>
          <p:cNvPr id="6" name="TextBox 5"/>
          <p:cNvSpPr txBox="1"/>
          <p:nvPr/>
        </p:nvSpPr>
        <p:spPr>
          <a:xfrm>
            <a:off x="76200" y="914400"/>
            <a:ext cx="9067800" cy="923330"/>
          </a:xfrm>
          <a:prstGeom prst="rect">
            <a:avLst/>
          </a:prstGeom>
          <a:noFill/>
        </p:spPr>
        <p:txBody>
          <a:bodyPr wrap="square" rtlCol="0">
            <a:spAutoFit/>
          </a:bodyPr>
          <a:lstStyle/>
          <a:p>
            <a:pPr algn="ctr"/>
            <a:r>
              <a:rPr lang="en-US" b="1" i="1" dirty="0" smtClean="0">
                <a:solidFill>
                  <a:srgbClr val="FF0000"/>
                </a:solidFill>
              </a:rPr>
              <a:t>An incident may have outcomes such as injury to personnel, asset damage, environmental or reputational impact occurs. This includes a FAC, MTC, RWC too.</a:t>
            </a:r>
          </a:p>
          <a:p>
            <a:pPr algn="ctr"/>
            <a:r>
              <a:rPr lang="en-US" b="1" i="1" dirty="0" smtClean="0">
                <a:solidFill>
                  <a:srgbClr val="FF0000"/>
                </a:solidFill>
              </a:rPr>
              <a:t>An incident with outcomes is reported into PIM</a:t>
            </a:r>
            <a:endParaRPr lang="en-US" b="1" i="1" dirty="0">
              <a:solidFill>
                <a:srgbClr val="FF0000"/>
              </a:solidFill>
            </a:endParaRPr>
          </a:p>
        </p:txBody>
      </p:sp>
      <p:sp>
        <p:nvSpPr>
          <p:cNvPr id="8" name="Rectangle 7"/>
          <p:cNvSpPr/>
          <p:nvPr/>
        </p:nvSpPr>
        <p:spPr>
          <a:xfrm>
            <a:off x="2133600" y="2667000"/>
            <a:ext cx="1371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809FBD1852A4382601F3225E0F216" ma:contentTypeVersion="1" ma:contentTypeDescription="Create a new document." ma:contentTypeScope="" ma:versionID="b31be1e1dd3a0a67e91ae53f62ecf585">
  <xsd:schema xmlns:xsd="http://www.w3.org/2001/XMLSchema" xmlns:xs="http://www.w3.org/2001/XMLSchema" xmlns:p="http://schemas.microsoft.com/office/2006/metadata/properties" xmlns:ns2="9d51eac6-a7d5-47f5-a119-63d146adb134" targetNamespace="http://schemas.microsoft.com/office/2006/metadata/properties" ma:root="true" ma:fieldsID="2447253ed25693b99bb24f55821addfc" ns2:_="">
    <xsd:import namespace="9d51eac6-a7d5-47f5-a119-63d146adb13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D27293-5992-4105-9748-AC2BACA123EC}"/>
</file>

<file path=customXml/itemProps2.xml><?xml version="1.0" encoding="utf-8"?>
<ds:datastoreItem xmlns:ds="http://schemas.openxmlformats.org/officeDocument/2006/customXml" ds:itemID="{60D30155-4AA9-42CF-B7D2-915E5B11DF00}"/>
</file>

<file path=customXml/itemProps3.xml><?xml version="1.0" encoding="utf-8"?>
<ds:datastoreItem xmlns:ds="http://schemas.openxmlformats.org/officeDocument/2006/customXml" ds:itemID="{BCB744C8-69DB-4CF5-9721-F25869DFEB1C}"/>
</file>

<file path=docProps/app.xml><?xml version="1.0" encoding="utf-8"?>
<Properties xmlns="http://schemas.openxmlformats.org/officeDocument/2006/extended-properties" xmlns:vt="http://schemas.openxmlformats.org/officeDocument/2006/docPropsVTypes">
  <TotalTime>4795</TotalTime>
  <Words>511</Words>
  <Application>Microsoft Office PowerPoint</Application>
  <PresentationFormat>On-screen Show (4:3)</PresentationFormat>
  <Paragraphs>51</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Malgun Gothic</vt:lpstr>
      <vt:lpstr>Office Theme</vt:lpstr>
      <vt:lpstr>Slide 1</vt:lpstr>
      <vt:lpstr>Slide 2</vt:lpstr>
      <vt:lpstr>Slide 3</vt:lpstr>
      <vt:lpstr>What is the difference?</vt:lpstr>
      <vt:lpstr>Slide 5</vt:lpstr>
    </vt:vector>
  </TitlesOfParts>
  <Company>United Media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Shakrani</dc:creator>
  <cp:lastModifiedBy>mu93647</cp:lastModifiedBy>
  <cp:revision>199</cp:revision>
  <dcterms:created xsi:type="dcterms:W3CDTF">2012-10-15T05:32:30Z</dcterms:created>
  <dcterms:modified xsi:type="dcterms:W3CDTF">2014-03-31T06:05:18Z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0x010100CAD809FBD1852A4382601F3225E0F216</vt:lpwstr>
  </property>
</Properties>
</file>