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56" r:id="rId5"/>
    <p:sldId id="257" r:id="rId6"/>
    <p:sldId id="258" r:id="rId7"/>
    <p:sldId id="276" r:id="rId8"/>
    <p:sldId id="261" r:id="rId9"/>
    <p:sldId id="259" r:id="rId10"/>
    <p:sldId id="279" r:id="rId11"/>
    <p:sldId id="275" r:id="rId12"/>
    <p:sldId id="263" r:id="rId13"/>
    <p:sldId id="264" r:id="rId14"/>
    <p:sldId id="265" r:id="rId15"/>
    <p:sldId id="266" r:id="rId16"/>
    <p:sldId id="268" r:id="rId17"/>
    <p:sldId id="269" r:id="rId18"/>
    <p:sldId id="270" r:id="rId19"/>
    <p:sldId id="273" r:id="rId20"/>
    <p:sldId id="272" r:id="rId21"/>
    <p:sldId id="271" r:id="rId22"/>
    <p:sldId id="277" r:id="rId23"/>
    <p:sldId id="274" r:id="rId24"/>
  </p:sldIdLst>
  <p:sldSz cx="9144000" cy="6858000" type="screen4x3"/>
  <p:notesSz cx="6670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6111" autoAdjust="0"/>
  </p:normalViewPr>
  <p:slideViewPr>
    <p:cSldViewPr>
      <p:cViewPr>
        <p:scale>
          <a:sx n="75" d="100"/>
          <a:sy n="75" d="100"/>
        </p:scale>
        <p:origin x="-972"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2E5DD0-A8C6-4DCB-9ED5-05A4DC17FB72}"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396B798C-262D-4159-B49D-3B95CFED8AD1}">
      <dgm:prSet/>
      <dgm:spPr/>
      <dgm:t>
        <a:bodyPr/>
        <a:lstStyle/>
        <a:p>
          <a:pPr rtl="0"/>
          <a:r>
            <a:rPr lang="en-US" b="1" dirty="0" smtClean="0"/>
            <a:t>An incident is an unplanned or undesired event that can cause injury, asset damage and/or impact environment or reputation.</a:t>
          </a:r>
          <a:endParaRPr lang="en-US" b="1" dirty="0"/>
        </a:p>
      </dgm:t>
    </dgm:pt>
    <dgm:pt modelId="{008E46A7-BA79-4070-B8F6-02D5846ABF66}" type="parTrans" cxnId="{EF243E32-52A4-4F35-9A31-F8E346E0B4C5}">
      <dgm:prSet/>
      <dgm:spPr/>
      <dgm:t>
        <a:bodyPr/>
        <a:lstStyle/>
        <a:p>
          <a:endParaRPr lang="en-US"/>
        </a:p>
      </dgm:t>
    </dgm:pt>
    <dgm:pt modelId="{85B399BC-1E5B-4015-BBE9-475278C9DC59}" type="sibTrans" cxnId="{EF243E32-52A4-4F35-9A31-F8E346E0B4C5}">
      <dgm:prSet/>
      <dgm:spPr/>
      <dgm:t>
        <a:bodyPr/>
        <a:lstStyle/>
        <a:p>
          <a:endParaRPr lang="en-US"/>
        </a:p>
      </dgm:t>
    </dgm:pt>
    <dgm:pt modelId="{8B16D568-580F-4286-9A84-B213BCD2C236}" type="pres">
      <dgm:prSet presAssocID="{702E5DD0-A8C6-4DCB-9ED5-05A4DC17FB72}" presName="compositeShape" presStyleCnt="0">
        <dgm:presLayoutVars>
          <dgm:chMax val="7"/>
          <dgm:dir/>
          <dgm:resizeHandles val="exact"/>
        </dgm:presLayoutVars>
      </dgm:prSet>
      <dgm:spPr/>
      <dgm:t>
        <a:bodyPr/>
        <a:lstStyle/>
        <a:p>
          <a:endParaRPr lang="en-US"/>
        </a:p>
      </dgm:t>
    </dgm:pt>
    <dgm:pt modelId="{A8CEC602-722C-4A41-A3BD-A6C5A4B897E0}" type="pres">
      <dgm:prSet presAssocID="{396B798C-262D-4159-B49D-3B95CFED8AD1}" presName="circ1TxSh" presStyleLbl="vennNode1" presStyleIdx="0" presStyleCnt="1" custScaleX="145833"/>
      <dgm:spPr/>
      <dgm:t>
        <a:bodyPr/>
        <a:lstStyle/>
        <a:p>
          <a:endParaRPr lang="en-US"/>
        </a:p>
      </dgm:t>
    </dgm:pt>
  </dgm:ptLst>
  <dgm:cxnLst>
    <dgm:cxn modelId="{EF243E32-52A4-4F35-9A31-F8E346E0B4C5}" srcId="{702E5DD0-A8C6-4DCB-9ED5-05A4DC17FB72}" destId="{396B798C-262D-4159-B49D-3B95CFED8AD1}" srcOrd="0" destOrd="0" parTransId="{008E46A7-BA79-4070-B8F6-02D5846ABF66}" sibTransId="{85B399BC-1E5B-4015-BBE9-475278C9DC59}"/>
    <dgm:cxn modelId="{F2A55709-296C-47DC-A3E8-974973628ECB}" type="presOf" srcId="{396B798C-262D-4159-B49D-3B95CFED8AD1}" destId="{A8CEC602-722C-4A41-A3BD-A6C5A4B897E0}" srcOrd="0" destOrd="0" presId="urn:microsoft.com/office/officeart/2005/8/layout/venn1"/>
    <dgm:cxn modelId="{3C6B5B44-4FD2-4EDA-BE5B-8CAE7CC991E6}" type="presOf" srcId="{702E5DD0-A8C6-4DCB-9ED5-05A4DC17FB72}" destId="{8B16D568-580F-4286-9A84-B213BCD2C236}" srcOrd="0" destOrd="0" presId="urn:microsoft.com/office/officeart/2005/8/layout/venn1"/>
    <dgm:cxn modelId="{86C6C493-1DF4-4BE1-9F74-875D0A939F0B}" type="presParOf" srcId="{8B16D568-580F-4286-9A84-B213BCD2C236}" destId="{A8CEC602-722C-4A41-A3BD-A6C5A4B897E0}" srcOrd="0"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CEC602-722C-4A41-A3BD-A6C5A4B897E0}">
      <dsp:nvSpPr>
        <dsp:cNvPr id="0" name=""/>
        <dsp:cNvSpPr/>
      </dsp:nvSpPr>
      <dsp:spPr>
        <a:xfrm>
          <a:off x="490541" y="0"/>
          <a:ext cx="3667116" cy="251459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n-US" sz="1800" b="1" kern="1200" dirty="0" smtClean="0"/>
            <a:t>An incident is an unplanned or undesired event that can cause injury, asset damage and/or impact environment or reputation.</a:t>
          </a:r>
          <a:endParaRPr lang="en-US" sz="1800" b="1" kern="1200" dirty="0"/>
        </a:p>
      </dsp:txBody>
      <dsp:txXfrm>
        <a:off x="490541" y="0"/>
        <a:ext cx="3667116" cy="251459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26"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8505" y="0"/>
            <a:ext cx="2890626" cy="496491"/>
          </a:xfrm>
          <a:prstGeom prst="rect">
            <a:avLst/>
          </a:prstGeom>
        </p:spPr>
        <p:txBody>
          <a:bodyPr vert="horz" lIns="91440" tIns="45720" rIns="91440" bIns="45720" rtlCol="0"/>
          <a:lstStyle>
            <a:lvl1pPr algn="r">
              <a:defRPr sz="1200"/>
            </a:lvl1pPr>
          </a:lstStyle>
          <a:p>
            <a:fld id="{F4ACA45F-A987-4C08-BA9C-F44A21F81F14}" type="datetimeFigureOut">
              <a:rPr lang="en-US" smtClean="0"/>
              <a:pPr/>
              <a:t>11/09/2014</a:t>
            </a:fld>
            <a:endParaRPr lang="en-US"/>
          </a:p>
        </p:txBody>
      </p:sp>
      <p:sp>
        <p:nvSpPr>
          <p:cNvPr id="4" name="Footer Placeholder 3"/>
          <p:cNvSpPr>
            <a:spLocks noGrp="1"/>
          </p:cNvSpPr>
          <p:nvPr>
            <p:ph type="ftr" sz="quarter" idx="2"/>
          </p:nvPr>
        </p:nvSpPr>
        <p:spPr>
          <a:xfrm>
            <a:off x="0" y="9431599"/>
            <a:ext cx="2890626" cy="49649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8505" y="9431599"/>
            <a:ext cx="2890626" cy="496491"/>
          </a:xfrm>
          <a:prstGeom prst="rect">
            <a:avLst/>
          </a:prstGeom>
        </p:spPr>
        <p:txBody>
          <a:bodyPr vert="horz" lIns="91440" tIns="45720" rIns="91440" bIns="45720" rtlCol="0" anchor="b"/>
          <a:lstStyle>
            <a:lvl1pPr algn="r">
              <a:defRPr sz="1200"/>
            </a:lvl1pPr>
          </a:lstStyle>
          <a:p>
            <a:fld id="{D1784CCC-A5CF-4B96-A6D8-9FA02F1A1E2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26"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8505" y="0"/>
            <a:ext cx="2890626" cy="496491"/>
          </a:xfrm>
          <a:prstGeom prst="rect">
            <a:avLst/>
          </a:prstGeom>
        </p:spPr>
        <p:txBody>
          <a:bodyPr vert="horz" lIns="91440" tIns="45720" rIns="91440" bIns="45720" rtlCol="0"/>
          <a:lstStyle>
            <a:lvl1pPr algn="r">
              <a:defRPr sz="1200"/>
            </a:lvl1pPr>
          </a:lstStyle>
          <a:p>
            <a:fld id="{334C2DA0-CCCE-43BA-B6E2-05C56EF053EF}" type="datetimeFigureOut">
              <a:rPr lang="en-US" smtClean="0"/>
              <a:pPr/>
              <a:t>11/09/2014</a:t>
            </a:fld>
            <a:endParaRPr lang="en-US"/>
          </a:p>
        </p:txBody>
      </p:sp>
      <p:sp>
        <p:nvSpPr>
          <p:cNvPr id="4" name="Slide Image Placeholder 3"/>
          <p:cNvSpPr>
            <a:spLocks noGrp="1" noRot="1" noChangeAspect="1"/>
          </p:cNvSpPr>
          <p:nvPr>
            <p:ph type="sldImg" idx="2"/>
          </p:nvPr>
        </p:nvSpPr>
        <p:spPr>
          <a:xfrm>
            <a:off x="852488" y="744538"/>
            <a:ext cx="4965700"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7068" y="4716661"/>
            <a:ext cx="5336540" cy="44684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1599"/>
            <a:ext cx="2890626" cy="496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8505" y="9431599"/>
            <a:ext cx="2890626" cy="496491"/>
          </a:xfrm>
          <a:prstGeom prst="rect">
            <a:avLst/>
          </a:prstGeom>
        </p:spPr>
        <p:txBody>
          <a:bodyPr vert="horz" lIns="91440" tIns="45720" rIns="91440" bIns="45720" rtlCol="0" anchor="b"/>
          <a:lstStyle>
            <a:lvl1pPr algn="r">
              <a:defRPr sz="1200"/>
            </a:lvl1pPr>
          </a:lstStyle>
          <a:p>
            <a:fld id="{3528AC4F-0506-41FB-A848-77B433F7E4B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de-DE" b="1" dirty="0" smtClean="0"/>
              <a:t>Information for  supervisors:</a:t>
            </a:r>
          </a:p>
          <a:p>
            <a:pPr eaLnBrk="1" hangingPunct="1">
              <a:spcBef>
                <a:spcPct val="0"/>
              </a:spcBef>
            </a:pPr>
            <a:endParaRPr lang="de-DE" b="1" i="1" u="sng" dirty="0" smtClean="0"/>
          </a:p>
          <a:p>
            <a:pPr eaLnBrk="1" hangingPunct="1">
              <a:spcBef>
                <a:spcPct val="0"/>
              </a:spcBef>
            </a:pPr>
            <a:r>
              <a:rPr lang="de-DE" dirty="0" smtClean="0"/>
              <a:t>Please go to the next page  (slide 2) to find guidance on how to prepare for this session successfully</a:t>
            </a:r>
          </a:p>
          <a:p>
            <a:pPr eaLnBrk="1" hangingPunct="1">
              <a:spcBef>
                <a:spcPct val="0"/>
              </a:spcBef>
            </a:pPr>
            <a:r>
              <a:rPr lang="de-DE" dirty="0" smtClean="0"/>
              <a:t>The session is intended to be held face to face where possible</a:t>
            </a:r>
          </a:p>
          <a:p>
            <a:pPr eaLnBrk="1" hangingPunct="1">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GB" dirty="0" smtClean="0">
                <a:solidFill>
                  <a:srgbClr val="595959"/>
                </a:solidFill>
                <a:sym typeface="Arial" charset="0"/>
              </a:rPr>
              <a:t>You can use this slide to summarize again on the importance of the Rules</a:t>
            </a:r>
          </a:p>
          <a:p>
            <a:pPr eaLnBrk="1" hangingPunct="1">
              <a:spcBef>
                <a:spcPct val="0"/>
              </a:spcBef>
            </a:pPr>
            <a:r>
              <a:rPr lang="en-GB" dirty="0" smtClean="0">
                <a:solidFill>
                  <a:srgbClr val="595959"/>
                </a:solidFill>
                <a:sym typeface="Arial" charset="0"/>
              </a:rPr>
              <a:t>Make clear that the Rules are here to save peoples life</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Our own lives and of others around us</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We need to help each other understand</a:t>
            </a:r>
            <a:r>
              <a:rPr lang="en-GB" baseline="0" dirty="0" smtClean="0">
                <a:solidFill>
                  <a:srgbClr val="595959"/>
                </a:solidFill>
                <a:sym typeface="Arial" charset="0"/>
              </a:rPr>
              <a:t> </a:t>
            </a:r>
            <a:r>
              <a:rPr lang="en-GB" dirty="0" smtClean="0">
                <a:solidFill>
                  <a:srgbClr val="595959"/>
                </a:solidFill>
                <a:sym typeface="Arial" charset="0"/>
              </a:rPr>
              <a:t>and follow</a:t>
            </a:r>
            <a:r>
              <a:rPr lang="en-GB" baseline="0" dirty="0" smtClean="0">
                <a:solidFill>
                  <a:srgbClr val="595959"/>
                </a:solidFill>
                <a:sym typeface="Arial" charset="0"/>
              </a:rPr>
              <a:t> </a:t>
            </a:r>
            <a:r>
              <a:rPr lang="en-GB" dirty="0" smtClean="0">
                <a:solidFill>
                  <a:srgbClr val="595959"/>
                </a:solidFill>
                <a:sym typeface="Arial" charset="0"/>
              </a:rPr>
              <a:t>the rules without exception</a:t>
            </a:r>
          </a:p>
          <a:p>
            <a:pPr eaLnBrk="1" hangingPunct="1">
              <a:spcBef>
                <a:spcPct val="0"/>
              </a:spcBef>
            </a:pPr>
            <a:endParaRPr lang="en-GB" dirty="0" smtClean="0">
              <a:solidFill>
                <a:srgbClr val="595959"/>
              </a:solidFill>
              <a:sym typeface="Arial" charset="0"/>
            </a:endParaRPr>
          </a:p>
          <a:p>
            <a:r>
              <a:rPr lang="en-GB" dirty="0" smtClean="0">
                <a:solidFill>
                  <a:srgbClr val="595959"/>
                </a:solidFill>
                <a:sym typeface="Arial" charset="0"/>
              </a:rPr>
              <a:t>Let´s work together to establish a culture of commitment</a:t>
            </a:r>
          </a:p>
          <a:p>
            <a:pPr eaLnBrk="1" hangingPunct="1">
              <a:spcBef>
                <a:spcPct val="0"/>
              </a:spcBef>
            </a:pPr>
            <a:endParaRPr lang="en-GB" dirty="0" smtClean="0">
              <a:solidFill>
                <a:srgbClr val="595959"/>
              </a:solidFill>
              <a:sym typeface="Arial" charset="0"/>
            </a:endParaRP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You can use the slides provided, but also include examples of local incidents, or Rule breaches, or lives saved by complying with the Rules.</a:t>
            </a:r>
          </a:p>
          <a:p>
            <a:pPr eaLnBrk="1" hangingPunct="1">
              <a:spcBef>
                <a:spcPct val="0"/>
              </a:spcBef>
            </a:pPr>
            <a:r>
              <a:rPr lang="en-GB" dirty="0" smtClean="0">
                <a:solidFill>
                  <a:srgbClr val="595959"/>
                </a:solidFill>
                <a:sym typeface="Arial" charset="0"/>
              </a:rPr>
              <a:t>If you have any local examples / pictures, feel free to add these</a:t>
            </a: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GB" b="1" dirty="0" smtClean="0"/>
              <a:t>Intent: </a:t>
            </a:r>
            <a:r>
              <a:rPr lang="en-GB" dirty="0" smtClean="0"/>
              <a:t>Make it personal; What would it mean to individuals; </a:t>
            </a:r>
            <a:endParaRPr lang="en-US" dirty="0" smtClean="0"/>
          </a:p>
          <a:p>
            <a:pPr eaLnBrk="1" fontAlgn="auto" hangingPunct="1">
              <a:spcBef>
                <a:spcPts val="0"/>
              </a:spcBef>
              <a:spcAft>
                <a:spcPts val="0"/>
              </a:spcAft>
              <a:defRPr/>
            </a:pPr>
            <a:r>
              <a:rPr lang="en-GB" dirty="0" smtClean="0"/>
              <a:t>We want </a:t>
            </a:r>
            <a:r>
              <a:rPr lang="en-GB" u="sng" dirty="0" smtClean="0"/>
              <a:t>positive consequences </a:t>
            </a:r>
            <a:r>
              <a:rPr lang="en-GB" dirty="0" smtClean="0"/>
              <a:t>for following the Life-Saving Rules; </a:t>
            </a:r>
            <a:endParaRPr lang="en-US" dirty="0" smtClean="0"/>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dirty="0" smtClean="0"/>
              <a:t>However the focus must be on </a:t>
            </a:r>
            <a:r>
              <a:rPr lang="en-GB" u="sng" dirty="0" smtClean="0"/>
              <a:t>Saving Lives</a:t>
            </a:r>
            <a:r>
              <a:rPr lang="en-GB" dirty="0" smtClean="0"/>
              <a:t>. </a:t>
            </a:r>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b="1" dirty="0" smtClean="0"/>
              <a:t>Question:</a:t>
            </a:r>
            <a:r>
              <a:rPr lang="en-GB" dirty="0" smtClean="0"/>
              <a:t> What could be the consequences be if we follow the Life-Saving rules?</a:t>
            </a:r>
            <a:endParaRPr lang="en-US" dirty="0" smtClean="0"/>
          </a:p>
          <a:p>
            <a:pPr eaLnBrk="1" fontAlgn="auto" hangingPunct="1">
              <a:spcBef>
                <a:spcPts val="0"/>
              </a:spcBef>
              <a:spcAft>
                <a:spcPts val="0"/>
              </a:spcAft>
              <a:defRPr/>
            </a:pPr>
            <a:r>
              <a:rPr lang="en-GB" dirty="0" smtClean="0"/>
              <a:t>Agree to all positive answers</a:t>
            </a:r>
            <a:endParaRPr lang="en-US" dirty="0" smtClean="0"/>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b="1" dirty="0" smtClean="0"/>
              <a:t>Question: </a:t>
            </a:r>
            <a:r>
              <a:rPr lang="en-GB" dirty="0" smtClean="0"/>
              <a:t>What could the consequences be if we do not follow the Life-Saving rules?</a:t>
            </a:r>
            <a:endParaRPr lang="en-US" dirty="0" smtClean="0"/>
          </a:p>
          <a:p>
            <a:pPr eaLnBrk="1" fontAlgn="auto" hangingPunct="1">
              <a:spcBef>
                <a:spcPts val="0"/>
              </a:spcBef>
              <a:spcAft>
                <a:spcPts val="0"/>
              </a:spcAft>
              <a:defRPr/>
            </a:pPr>
            <a:r>
              <a:rPr lang="en-GB" i="1" dirty="0" smtClean="0">
                <a:solidFill>
                  <a:srgbClr val="FF0000"/>
                </a:solidFill>
              </a:rPr>
              <a:t>The worst consequences are that someone loses his or her life! </a:t>
            </a:r>
            <a:endParaRPr lang="en-US" i="1" dirty="0" smtClean="0">
              <a:solidFill>
                <a:srgbClr val="FF0000"/>
              </a:solidFill>
            </a:endParaRPr>
          </a:p>
          <a:p>
            <a:pPr eaLnBrk="1" fontAlgn="auto" hangingPunct="1">
              <a:spcBef>
                <a:spcPts val="0"/>
              </a:spcBef>
              <a:spcAft>
                <a:spcPts val="0"/>
              </a:spcAft>
              <a:defRPr/>
            </a:pPr>
            <a:r>
              <a:rPr lang="en-GB" dirty="0" smtClean="0"/>
              <a:t>Consider a real story on what the impact was on the environment of someone who died at work (family, friends, supervisor, colleagues).</a:t>
            </a:r>
          </a:p>
          <a:p>
            <a:pPr eaLnBrk="1" fontAlgn="auto" hangingPunct="1">
              <a:spcBef>
                <a:spcPts val="0"/>
              </a:spcBef>
              <a:spcAft>
                <a:spcPts val="0"/>
              </a:spcAft>
              <a:defRPr/>
            </a:pPr>
            <a:endParaRPr lang="en-GB" dirty="0" smtClean="0"/>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GB" b="1" dirty="0" smtClean="0"/>
              <a:t>Intent: </a:t>
            </a:r>
            <a:r>
              <a:rPr lang="en-GB" dirty="0" smtClean="0"/>
              <a:t>Make it personal; What would it mean to individuals; </a:t>
            </a:r>
            <a:endParaRPr lang="en-US" dirty="0" smtClean="0"/>
          </a:p>
          <a:p>
            <a:pPr eaLnBrk="1" fontAlgn="auto" hangingPunct="1">
              <a:spcBef>
                <a:spcPts val="0"/>
              </a:spcBef>
              <a:spcAft>
                <a:spcPts val="0"/>
              </a:spcAft>
              <a:defRPr/>
            </a:pPr>
            <a:r>
              <a:rPr lang="en-GB" dirty="0" smtClean="0"/>
              <a:t>We want </a:t>
            </a:r>
            <a:r>
              <a:rPr lang="en-GB" u="sng" dirty="0" smtClean="0"/>
              <a:t>positive consequences </a:t>
            </a:r>
            <a:r>
              <a:rPr lang="en-GB" dirty="0" smtClean="0"/>
              <a:t>for following the Life-Saving Rules; </a:t>
            </a:r>
            <a:endParaRPr lang="en-US" dirty="0" smtClean="0"/>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dirty="0" smtClean="0"/>
              <a:t>However the focus must be on </a:t>
            </a:r>
            <a:r>
              <a:rPr lang="en-GB" u="sng" dirty="0" smtClean="0"/>
              <a:t>Saving Lives</a:t>
            </a:r>
            <a:r>
              <a:rPr lang="en-GB" dirty="0" smtClean="0"/>
              <a:t>. </a:t>
            </a:r>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b="1" dirty="0" smtClean="0"/>
              <a:t>Question:</a:t>
            </a:r>
            <a:r>
              <a:rPr lang="en-GB" dirty="0" smtClean="0"/>
              <a:t> What could be the consequences be if we follow the Life-Saving rules?</a:t>
            </a:r>
            <a:endParaRPr lang="en-US" dirty="0" smtClean="0"/>
          </a:p>
          <a:p>
            <a:pPr eaLnBrk="1" fontAlgn="auto" hangingPunct="1">
              <a:spcBef>
                <a:spcPts val="0"/>
              </a:spcBef>
              <a:spcAft>
                <a:spcPts val="0"/>
              </a:spcAft>
              <a:defRPr/>
            </a:pPr>
            <a:r>
              <a:rPr lang="en-GB" dirty="0" smtClean="0"/>
              <a:t>Agree to all positive answers</a:t>
            </a:r>
            <a:endParaRPr lang="en-US" dirty="0" smtClean="0"/>
          </a:p>
          <a:p>
            <a:pPr eaLnBrk="1" fontAlgn="auto" hangingPunct="1">
              <a:spcBef>
                <a:spcPts val="0"/>
              </a:spcBef>
              <a:spcAft>
                <a:spcPts val="0"/>
              </a:spcAft>
              <a:defRPr/>
            </a:pPr>
            <a:r>
              <a:rPr lang="en-GB" b="1" dirty="0" smtClean="0"/>
              <a:t> </a:t>
            </a:r>
            <a:endParaRPr lang="en-US" dirty="0" smtClean="0"/>
          </a:p>
          <a:p>
            <a:pPr eaLnBrk="1" fontAlgn="auto" hangingPunct="1">
              <a:spcBef>
                <a:spcPts val="0"/>
              </a:spcBef>
              <a:spcAft>
                <a:spcPts val="0"/>
              </a:spcAft>
              <a:defRPr/>
            </a:pPr>
            <a:r>
              <a:rPr lang="en-GB" b="1" dirty="0" smtClean="0"/>
              <a:t>Question: </a:t>
            </a:r>
            <a:r>
              <a:rPr lang="en-GB" dirty="0" smtClean="0"/>
              <a:t>What could the consequences be if we do not follow the Life-Saving rules?</a:t>
            </a:r>
            <a:endParaRPr lang="en-US" dirty="0" smtClean="0"/>
          </a:p>
          <a:p>
            <a:pPr eaLnBrk="1" fontAlgn="auto" hangingPunct="1">
              <a:spcBef>
                <a:spcPts val="0"/>
              </a:spcBef>
              <a:spcAft>
                <a:spcPts val="0"/>
              </a:spcAft>
              <a:defRPr/>
            </a:pPr>
            <a:r>
              <a:rPr lang="en-GB" i="1" dirty="0" smtClean="0">
                <a:solidFill>
                  <a:srgbClr val="FF0000"/>
                </a:solidFill>
              </a:rPr>
              <a:t>The worst consequences are that someone loses his or her life! </a:t>
            </a:r>
            <a:endParaRPr lang="en-US" i="1" dirty="0" smtClean="0">
              <a:solidFill>
                <a:srgbClr val="FF0000"/>
              </a:solidFill>
            </a:endParaRPr>
          </a:p>
          <a:p>
            <a:pPr eaLnBrk="1" fontAlgn="auto" hangingPunct="1">
              <a:spcBef>
                <a:spcPts val="0"/>
              </a:spcBef>
              <a:spcAft>
                <a:spcPts val="0"/>
              </a:spcAft>
              <a:defRPr/>
            </a:pPr>
            <a:r>
              <a:rPr lang="en-GB" dirty="0" smtClean="0"/>
              <a:t>Consider a real story on what the impact was on the environment of someone who died at work (family, friends, supervisor, colleagues).</a:t>
            </a: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GB" b="1" dirty="0" smtClean="0">
                <a:solidFill>
                  <a:srgbClr val="595959"/>
                </a:solidFill>
                <a:sym typeface="Arial" charset="0"/>
              </a:rPr>
              <a:t>Intent: </a:t>
            </a:r>
            <a:r>
              <a:rPr lang="en-GB" dirty="0" smtClean="0">
                <a:solidFill>
                  <a:srgbClr val="595959"/>
                </a:solidFill>
                <a:sym typeface="Arial" charset="0"/>
              </a:rPr>
              <a:t>Understand the importance of intervention; Understand how to deal with interventions; Know what your company expects you to do when you see someone break a Life-Saving Rule </a:t>
            </a:r>
          </a:p>
          <a:p>
            <a:pPr eaLnBrk="1" hangingPunct="1">
              <a:spcBef>
                <a:spcPct val="0"/>
              </a:spcBef>
            </a:pPr>
            <a:endParaRPr lang="en-GB" dirty="0" smtClean="0">
              <a:solidFill>
                <a:srgbClr val="595959"/>
              </a:solidFill>
              <a:sym typeface="Arial" charset="0"/>
            </a:endParaRPr>
          </a:p>
          <a:p>
            <a:pPr eaLnBrk="1" hangingPunct="1">
              <a:spcBef>
                <a:spcPct val="0"/>
              </a:spcBef>
            </a:pPr>
            <a:r>
              <a:rPr lang="en-GB" b="1" dirty="0" smtClean="0">
                <a:solidFill>
                  <a:srgbClr val="595959"/>
                </a:solidFill>
                <a:sym typeface="Arial" charset="0"/>
              </a:rPr>
              <a:t>Key Messages:</a:t>
            </a:r>
          </a:p>
          <a:p>
            <a:pPr eaLnBrk="1" hangingPunct="1">
              <a:spcBef>
                <a:spcPct val="0"/>
              </a:spcBef>
              <a:buFontTx/>
              <a:buAutoNum type="arabicPeriod"/>
            </a:pPr>
            <a:r>
              <a:rPr lang="en-GB" dirty="0" smtClean="0">
                <a:solidFill>
                  <a:srgbClr val="595959"/>
                </a:solidFill>
                <a:sym typeface="Arial" charset="0"/>
              </a:rPr>
              <a:t>You should always intervene and whenever somebody intervenes with you, there is only one correct reply - THANK YOU! </a:t>
            </a:r>
          </a:p>
          <a:p>
            <a:pPr eaLnBrk="1" hangingPunct="1">
              <a:spcBef>
                <a:spcPct val="0"/>
              </a:spcBef>
              <a:buFontTx/>
              <a:buAutoNum type="arabicPeriod"/>
            </a:pPr>
            <a:r>
              <a:rPr lang="en-GB" dirty="0" smtClean="0">
                <a:solidFill>
                  <a:srgbClr val="595959"/>
                </a:solidFill>
                <a:sym typeface="Arial" charset="0"/>
              </a:rPr>
              <a:t>You have a duty to report any Life-Saving Rule Violations to help understand why there was a violation and any necessary actions can be taken to make compliance easier</a:t>
            </a:r>
          </a:p>
          <a:p>
            <a:pPr eaLnBrk="1" hangingPunct="1">
              <a:spcBef>
                <a:spcPct val="0"/>
              </a:spcBef>
              <a:buFontTx/>
              <a:buAutoNum type="arabicPeriod"/>
            </a:pPr>
            <a:r>
              <a:rPr lang="en-GB" dirty="0" smtClean="0">
                <a:solidFill>
                  <a:srgbClr val="595959"/>
                </a:solidFill>
                <a:sym typeface="Arial" charset="0"/>
              </a:rPr>
              <a:t>Peer to peer reporting is all about reporting to learn about issues with a specific Rule, not about the person breaking it!</a:t>
            </a:r>
          </a:p>
          <a:p>
            <a:pPr eaLnBrk="1" hangingPunct="1">
              <a:spcBef>
                <a:spcPct val="0"/>
              </a:spcBef>
              <a:buFontTx/>
              <a:buAutoNum type="arabicPeriod"/>
            </a:pPr>
            <a:endParaRPr lang="en-GB" dirty="0" smtClean="0">
              <a:solidFill>
                <a:srgbClr val="595959"/>
              </a:solidFill>
              <a:sym typeface="Arial" charset="0"/>
            </a:endParaRPr>
          </a:p>
          <a:p>
            <a:pPr eaLnBrk="1" hangingPunct="1">
              <a:spcBef>
                <a:spcPct val="0"/>
              </a:spcBef>
            </a:pPr>
            <a:endParaRPr lang="en-GB" b="1" u="sng" dirty="0" smtClean="0">
              <a:solidFill>
                <a:srgbClr val="595959"/>
              </a:solidFill>
              <a:sym typeface="Arial" charset="0"/>
            </a:endParaRPr>
          </a:p>
          <a:p>
            <a:pPr eaLnBrk="1" hangingPunct="1">
              <a:spcBef>
                <a:spcPct val="0"/>
              </a:spcBef>
            </a:pPr>
            <a:r>
              <a:rPr lang="en-GB" b="1" u="sng" dirty="0" smtClean="0"/>
              <a:t>Check how your Company applies disciplinary action before facilitating this session</a:t>
            </a:r>
          </a:p>
          <a:p>
            <a:pPr eaLnBrk="1" hangingPunct="1">
              <a:spcBef>
                <a:spcPct val="0"/>
              </a:spcBef>
            </a:pPr>
            <a:endParaRPr lang="en-US" dirty="0" smtClean="0"/>
          </a:p>
          <a:p>
            <a:pPr eaLnBrk="1" hangingPunct="1">
              <a:spcBef>
                <a:spcPct val="0"/>
              </a:spcBef>
            </a:pPr>
            <a:r>
              <a:rPr lang="en-GB" dirty="0" smtClean="0"/>
              <a:t>4.      Intervention and reporting within your work team (peer to peer)</a:t>
            </a:r>
            <a:r>
              <a:rPr lang="en-GB" i="1" dirty="0" smtClean="0"/>
              <a:t> </a:t>
            </a:r>
            <a:r>
              <a:rPr lang="en-GB" dirty="0" smtClean="0"/>
              <a:t>should be encouraged therefore should not be subject to disciplinary action if the unsafe activity stops immediately.</a:t>
            </a:r>
            <a:endParaRPr lang="en-US" dirty="0" smtClean="0"/>
          </a:p>
          <a:p>
            <a:pPr eaLnBrk="1" hangingPunct="1">
              <a:spcBef>
                <a:spcPct val="0"/>
              </a:spcBef>
            </a:pPr>
            <a:r>
              <a:rPr lang="en-GB" dirty="0" smtClean="0"/>
              <a:t>5.      For a  violation observed by a supervisor maximum appropriate disciplinary action should always apply</a:t>
            </a:r>
            <a:endParaRPr lang="en-US" dirty="0" smtClean="0"/>
          </a:p>
          <a:p>
            <a:pPr eaLnBrk="1" hangingPunct="1">
              <a:spcBef>
                <a:spcPct val="0"/>
              </a:spcBef>
            </a:pPr>
            <a:endParaRPr lang="en-GB" b="1" u="sng" dirty="0" smtClean="0">
              <a:solidFill>
                <a:srgbClr val="595959"/>
              </a:solidFill>
              <a:sym typeface="Arial" charset="0"/>
            </a:endParaRPr>
          </a:p>
          <a:p>
            <a:pPr eaLnBrk="1" hangingPunct="1">
              <a:spcBef>
                <a:spcPct val="0"/>
              </a:spcBef>
            </a:pPr>
            <a:endParaRPr lang="en-GB" dirty="0" smtClean="0">
              <a:solidFill>
                <a:srgbClr val="595959"/>
              </a:solidFill>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GB" b="1" dirty="0" smtClean="0">
                <a:solidFill>
                  <a:srgbClr val="595959"/>
                </a:solidFill>
                <a:sym typeface="Arial" charset="0"/>
              </a:rPr>
              <a:t>Intent: </a:t>
            </a:r>
            <a:r>
              <a:rPr lang="en-GB" dirty="0" smtClean="0">
                <a:solidFill>
                  <a:srgbClr val="595959"/>
                </a:solidFill>
                <a:sym typeface="Arial" charset="0"/>
              </a:rPr>
              <a:t>Understand the importance of intervention; </a:t>
            </a:r>
          </a:p>
          <a:p>
            <a:pPr eaLnBrk="1" hangingPunct="1">
              <a:spcBef>
                <a:spcPct val="0"/>
              </a:spcBef>
            </a:pPr>
            <a:r>
              <a:rPr lang="en-GB" dirty="0" smtClean="0">
                <a:solidFill>
                  <a:srgbClr val="595959"/>
                </a:solidFill>
                <a:sym typeface="Arial" charset="0"/>
              </a:rPr>
              <a:t>It is key to look after each other and to be committed to follow the Rules</a:t>
            </a:r>
          </a:p>
          <a:p>
            <a:pPr eaLnBrk="1" hangingPunct="1">
              <a:spcBef>
                <a:spcPct val="0"/>
              </a:spcBef>
            </a:pPr>
            <a:r>
              <a:rPr lang="en-GB" dirty="0" smtClean="0">
                <a:solidFill>
                  <a:srgbClr val="595959"/>
                </a:solidFill>
                <a:sym typeface="Arial" charset="0"/>
              </a:rPr>
              <a:t>Our focus is on being safe as team; </a:t>
            </a:r>
          </a:p>
          <a:p>
            <a:pPr eaLnBrk="1" hangingPunct="1">
              <a:spcBef>
                <a:spcPct val="0"/>
              </a:spcBef>
            </a:pPr>
            <a:r>
              <a:rPr lang="en-GB" dirty="0" smtClean="0">
                <a:solidFill>
                  <a:srgbClr val="595959"/>
                </a:solidFill>
                <a:sym typeface="Arial" charset="0"/>
              </a:rPr>
              <a:t>There is no difference between employees and contractors; </a:t>
            </a:r>
          </a:p>
          <a:p>
            <a:pPr eaLnBrk="1" hangingPunct="1">
              <a:spcBef>
                <a:spcPct val="0"/>
              </a:spcBef>
            </a:pPr>
            <a:r>
              <a:rPr lang="en-GB" dirty="0" smtClean="0">
                <a:solidFill>
                  <a:srgbClr val="595959"/>
                </a:solidFill>
                <a:sym typeface="Arial" charset="0"/>
              </a:rPr>
              <a:t>Encourage contractors to intervene with employees; </a:t>
            </a:r>
          </a:p>
          <a:p>
            <a:pPr eaLnBrk="1" hangingPunct="1">
              <a:spcBef>
                <a:spcPct val="0"/>
              </a:spcBef>
            </a:pPr>
            <a:r>
              <a:rPr lang="en-GB" dirty="0" smtClean="0">
                <a:solidFill>
                  <a:srgbClr val="595959"/>
                </a:solidFill>
                <a:sym typeface="Arial" charset="0"/>
              </a:rPr>
              <a:t>Everyone should watch out for each other; Make it personal; </a:t>
            </a:r>
          </a:p>
          <a:p>
            <a:pPr eaLnBrk="1" hangingPunct="1">
              <a:spcBef>
                <a:spcPct val="0"/>
              </a:spcBef>
            </a:pPr>
            <a:endParaRPr lang="en-GB" dirty="0" smtClean="0">
              <a:solidFill>
                <a:srgbClr val="595959"/>
              </a:solidFill>
              <a:sym typeface="Arial" charset="0"/>
            </a:endParaRPr>
          </a:p>
          <a:p>
            <a:pPr eaLnBrk="1" hangingPunct="1">
              <a:spcBef>
                <a:spcPct val="0"/>
              </a:spcBef>
            </a:pPr>
            <a:r>
              <a:rPr lang="en-GB" b="1" dirty="0" smtClean="0">
                <a:solidFill>
                  <a:srgbClr val="595959"/>
                </a:solidFill>
                <a:sym typeface="Arial" charset="0"/>
              </a:rPr>
              <a:t>Re-enforce the message:</a:t>
            </a:r>
          </a:p>
          <a:p>
            <a:pPr eaLnBrk="1" hangingPunct="1">
              <a:spcBef>
                <a:spcPct val="0"/>
              </a:spcBef>
            </a:pPr>
            <a:r>
              <a:rPr lang="en-GB" dirty="0" smtClean="0">
                <a:solidFill>
                  <a:srgbClr val="595959"/>
                </a:solidFill>
                <a:sym typeface="Arial" charset="0"/>
              </a:rPr>
              <a:t>Why do we want everyone to intervene?:</a:t>
            </a:r>
          </a:p>
          <a:p>
            <a:pPr eaLnBrk="1" hangingPunct="1">
              <a:spcBef>
                <a:spcPct val="0"/>
              </a:spcBef>
            </a:pPr>
            <a:r>
              <a:rPr lang="en-GB" dirty="0" smtClean="0">
                <a:solidFill>
                  <a:srgbClr val="595959"/>
                </a:solidFill>
                <a:sym typeface="Arial" charset="0"/>
              </a:rPr>
              <a:t>To help creating a proactive and safe working environment, because</a:t>
            </a:r>
          </a:p>
          <a:p>
            <a:pPr eaLnBrk="1" hangingPunct="1">
              <a:spcBef>
                <a:spcPct val="0"/>
              </a:spcBef>
              <a:buFontTx/>
              <a:buChar char="-"/>
            </a:pPr>
            <a:r>
              <a:rPr lang="en-GB" dirty="0" smtClean="0">
                <a:solidFill>
                  <a:srgbClr val="595959"/>
                </a:solidFill>
                <a:sym typeface="Arial" charset="0"/>
              </a:rPr>
              <a:t>We want to save lives,</a:t>
            </a:r>
          </a:p>
          <a:p>
            <a:pPr eaLnBrk="1" hangingPunct="1">
              <a:spcBef>
                <a:spcPct val="0"/>
              </a:spcBef>
              <a:buFontTx/>
              <a:buChar char="-"/>
            </a:pPr>
            <a:r>
              <a:rPr lang="en-GB" dirty="0" smtClean="0">
                <a:solidFill>
                  <a:srgbClr val="595959"/>
                </a:solidFill>
                <a:sym typeface="Arial" charset="0"/>
              </a:rPr>
              <a:t>We want to prevent injuries and</a:t>
            </a:r>
          </a:p>
          <a:p>
            <a:pPr eaLnBrk="1" hangingPunct="1">
              <a:spcBef>
                <a:spcPct val="0"/>
              </a:spcBef>
              <a:buFontTx/>
              <a:buChar char="-"/>
            </a:pPr>
            <a:r>
              <a:rPr lang="en-GB" dirty="0" smtClean="0">
                <a:solidFill>
                  <a:srgbClr val="595959"/>
                </a:solidFill>
                <a:sym typeface="Arial" charset="0"/>
              </a:rPr>
              <a:t>We have to look after each other</a:t>
            </a:r>
          </a:p>
          <a:p>
            <a:pPr eaLnBrk="1" hangingPunct="1">
              <a:spcBef>
                <a:spcPct val="0"/>
              </a:spcBef>
            </a:pPr>
            <a:endParaRPr lang="en-GB" dirty="0" smtClean="0">
              <a:solidFill>
                <a:srgbClr val="595959"/>
              </a:solidFill>
              <a:sym typeface="Arial" charset="0"/>
            </a:endParaRPr>
          </a:p>
          <a:p>
            <a:pPr eaLnBrk="1" hangingPunct="1">
              <a:spcBef>
                <a:spcPct val="0"/>
              </a:spcBef>
            </a:pPr>
            <a:endParaRPr lang="en-GB" dirty="0" smtClean="0">
              <a:solidFill>
                <a:srgbClr val="595959"/>
              </a:solidFill>
              <a:sym typeface="Arial" charset="0"/>
            </a:endParaRPr>
          </a:p>
          <a:p>
            <a:pPr eaLnBrk="1" hangingPunct="1">
              <a:spcBef>
                <a:spcPct val="0"/>
              </a:spcBef>
            </a:pPr>
            <a:r>
              <a:rPr lang="en-GB" b="1" dirty="0" smtClean="0">
                <a:solidFill>
                  <a:srgbClr val="595959"/>
                </a:solidFill>
                <a:sym typeface="Arial" charset="0"/>
              </a:rPr>
              <a:t>Key message: </a:t>
            </a:r>
          </a:p>
          <a:p>
            <a:pPr eaLnBrk="1" hangingPunct="1">
              <a:spcBef>
                <a:spcPct val="0"/>
              </a:spcBef>
            </a:pPr>
            <a:r>
              <a:rPr lang="en-GB" dirty="0" smtClean="0">
                <a:solidFill>
                  <a:srgbClr val="595959"/>
                </a:solidFill>
                <a:sym typeface="Arial" charset="0"/>
              </a:rPr>
              <a:t>If something goes wrong, we don‘t want to ask ourselves ‘</a:t>
            </a:r>
            <a:r>
              <a:rPr lang="en-GB" b="1" dirty="0" smtClean="0">
                <a:solidFill>
                  <a:srgbClr val="595959"/>
                </a:solidFill>
                <a:sym typeface="Arial" charset="0"/>
              </a:rPr>
              <a:t>could</a:t>
            </a:r>
            <a:r>
              <a:rPr lang="en-GB" dirty="0" smtClean="0">
                <a:solidFill>
                  <a:srgbClr val="595959"/>
                </a:solidFill>
                <a:sym typeface="Arial" charset="0"/>
              </a:rPr>
              <a:t> I have done more?‘</a:t>
            </a:r>
          </a:p>
          <a:p>
            <a:pPr lvl="1" eaLnBrk="1" hangingPunct="1">
              <a:spcBef>
                <a:spcPct val="0"/>
              </a:spcBef>
            </a:pPr>
            <a:endParaRPr lang="en-GB" sz="1400" dirty="0" smtClean="0">
              <a:solidFill>
                <a:srgbClr val="595959"/>
              </a:solidFill>
              <a:latin typeface="Futura Medium" pitchFamily="2" charset="0"/>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eaLnBrk="1" hangingPunct="1">
              <a:spcBef>
                <a:spcPct val="0"/>
              </a:spcBef>
            </a:pPr>
            <a:r>
              <a:rPr lang="en-GB" sz="1400" b="1" u="sng" dirty="0" smtClean="0">
                <a:solidFill>
                  <a:schemeClr val="bg1"/>
                </a:solidFill>
                <a:latin typeface="Futura Medium" pitchFamily="2" charset="0"/>
                <a:cs typeface="Arial" charset="0"/>
                <a:sym typeface="Arial" charset="0"/>
              </a:rPr>
              <a:t>Consider to adjust the following point in the main slide if not appropriate for your organisation:</a:t>
            </a:r>
          </a:p>
          <a:p>
            <a:pPr lvl="1" eaLnBrk="1" hangingPunct="1">
              <a:spcBef>
                <a:spcPct val="0"/>
              </a:spcBef>
            </a:pPr>
            <a:endParaRPr lang="en-GB" sz="1400" dirty="0" smtClean="0">
              <a:solidFill>
                <a:schemeClr val="bg1"/>
              </a:solidFill>
              <a:latin typeface="Futura Medium" pitchFamily="2" charset="0"/>
              <a:cs typeface="Arial" charset="0"/>
              <a:sym typeface="Arial" charset="0"/>
            </a:endParaRPr>
          </a:p>
          <a:p>
            <a:pPr lvl="1" eaLnBrk="1" hangingPunct="1">
              <a:spcBef>
                <a:spcPct val="0"/>
              </a:spcBef>
            </a:pPr>
            <a:r>
              <a:rPr lang="en-GB" dirty="0" smtClean="0">
                <a:latin typeface="Futura Medium" pitchFamily="2" charset="0"/>
              </a:rPr>
              <a:t>Intervention and reporting within your team is a learning opportunity and should be encouraged therefore should not be subject to disciplinary action if the unsafe activity stops immediately.</a:t>
            </a:r>
            <a:endParaRPr lang="en-US" dirty="0" smtClean="0">
              <a:latin typeface="Futura Medium" pitchFamily="2" charset="0"/>
            </a:endParaRPr>
          </a:p>
          <a:p>
            <a:pPr lvl="1" eaLnBrk="1" hangingPunct="1">
              <a:spcBef>
                <a:spcPct val="0"/>
              </a:spcBef>
            </a:pPr>
            <a:endParaRPr lang="en-GB" sz="1400" dirty="0" smtClean="0">
              <a:solidFill>
                <a:srgbClr val="595959"/>
              </a:solidFill>
              <a:latin typeface="Futura Medium" pitchFamily="2" charset="0"/>
              <a:sym typeface="Arial" charset="0"/>
            </a:endParaRPr>
          </a:p>
          <a:p>
            <a:pPr eaLnBrk="1" hangingPunct="1">
              <a:spcBef>
                <a:spcPct val="0"/>
              </a:spcBef>
            </a:pPr>
            <a:r>
              <a:rPr lang="en-GB" b="1" dirty="0" smtClean="0">
                <a:solidFill>
                  <a:srgbClr val="595959"/>
                </a:solidFill>
              </a:rPr>
              <a:t>Intent: </a:t>
            </a:r>
            <a:r>
              <a:rPr lang="de-DE" dirty="0" smtClean="0">
                <a:solidFill>
                  <a:srgbClr val="595959"/>
                </a:solidFill>
              </a:rPr>
              <a:t>Understand that peer to peer interventions are out of care for colleauges, peer to peer interventions are about a team  looking after itself; </a:t>
            </a:r>
          </a:p>
          <a:p>
            <a:pPr eaLnBrk="1" hangingPunct="1">
              <a:spcBef>
                <a:spcPct val="0"/>
              </a:spcBef>
            </a:pPr>
            <a:r>
              <a:rPr lang="de-DE" dirty="0" smtClean="0">
                <a:solidFill>
                  <a:srgbClr val="595959"/>
                </a:solidFill>
              </a:rPr>
              <a:t>Everyone should watch out for each other; Make it personal; </a:t>
            </a:r>
            <a:endParaRPr lang="en-GB" sz="1400" dirty="0" smtClean="0">
              <a:solidFill>
                <a:srgbClr val="595959"/>
              </a:solidFill>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GB" dirty="0" smtClean="0">
                <a:solidFill>
                  <a:srgbClr val="595959"/>
                </a:solidFill>
                <a:sym typeface="Arial" charset="0"/>
              </a:rPr>
              <a:t>Thank the audience for their time, effort and commitment</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Ensure that actions / notes taken during the session will be followed up.</a:t>
            </a:r>
            <a:endParaRPr lang="en-GB" sz="1400" dirty="0" smtClean="0">
              <a:solidFill>
                <a:srgbClr val="595959"/>
              </a:solidFill>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595959"/>
                </a:solidFill>
                <a:sym typeface="Arial" charset="0"/>
              </a:rPr>
              <a:t>Intent: </a:t>
            </a:r>
            <a:r>
              <a:rPr lang="en-GB" dirty="0" smtClean="0">
                <a:solidFill>
                  <a:srgbClr val="595959"/>
                </a:solidFill>
                <a:sym typeface="Arial" charset="0"/>
              </a:rPr>
              <a:t>Setting clear expectations</a:t>
            </a:r>
          </a:p>
          <a:p>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It is important to make the session as interactive as possible by asking questions and involving as many people as you can. Please take time in setting up your session in advance and giving yourself time for proper preparation.</a:t>
            </a:r>
          </a:p>
          <a:p>
            <a:pPr eaLnBrk="1" hangingPunct="1">
              <a:spcBef>
                <a:spcPct val="0"/>
              </a:spcBef>
            </a:pPr>
            <a:r>
              <a:rPr lang="en-GB" dirty="0" smtClean="0">
                <a:solidFill>
                  <a:srgbClr val="595959"/>
                </a:solidFill>
                <a:sym typeface="Arial" charset="0"/>
              </a:rPr>
              <a:t>Go through the running order – verify timings yourself. </a:t>
            </a:r>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solidFill>
                  <a:srgbClr val="595959"/>
                </a:solidFill>
                <a:sym typeface="Arial" charset="0"/>
              </a:rPr>
              <a:t>Tell your team what you plan to do and how the session is structured</a:t>
            </a:r>
          </a:p>
          <a:p>
            <a:endParaRPr lang="en-GB" dirty="0" smtClean="0">
              <a:solidFill>
                <a:srgbClr val="595959"/>
              </a:solidFill>
              <a:sym typeface="Arial" charset="0"/>
            </a:endParaRPr>
          </a:p>
          <a:p>
            <a:pPr eaLnBrk="1" hangingPunct="1">
              <a:spcBef>
                <a:spcPct val="0"/>
              </a:spcBef>
            </a:pPr>
            <a:r>
              <a:rPr lang="de-DE" b="1" dirty="0" smtClean="0"/>
              <a:t>Why do we want to re-energise the 12 Life Saving Rules? </a:t>
            </a:r>
          </a:p>
          <a:p>
            <a:pPr eaLnBrk="1" hangingPunct="1">
              <a:spcBef>
                <a:spcPct val="0"/>
              </a:spcBef>
            </a:pPr>
            <a:endParaRPr lang="en-US" dirty="0" smtClean="0"/>
          </a:p>
          <a:p>
            <a:pPr eaLnBrk="1" hangingPunct="1">
              <a:spcBef>
                <a:spcPct val="0"/>
              </a:spcBef>
            </a:pPr>
            <a:r>
              <a:rPr lang="en-US" dirty="0" smtClean="0"/>
              <a:t>The Rules set out clear and simple ‘dos and don’ts’ covering activities with the highest potential safety risk.</a:t>
            </a:r>
          </a:p>
          <a:p>
            <a:r>
              <a:rPr lang="en-US" dirty="0" smtClean="0"/>
              <a:t>New people join each year, so it is important to re-</a:t>
            </a:r>
            <a:r>
              <a:rPr lang="en-US" dirty="0" err="1" smtClean="0"/>
              <a:t>energise</a:t>
            </a:r>
            <a:r>
              <a:rPr lang="en-US" dirty="0" smtClean="0"/>
              <a:t> our Life-Saving Rules to ensure we all understand them and also how they apply in our workplace. The next slide will outline what are the desired outcomes from today’s engagement session.  </a:t>
            </a:r>
          </a:p>
          <a:p>
            <a:endParaRPr lang="en-GB" dirty="0" smtClean="0">
              <a:solidFill>
                <a:srgbClr val="595959"/>
              </a:solidFill>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If you have time you can show the mini-clips ( from</a:t>
            </a:r>
            <a:r>
              <a:rPr lang="en-US" baseline="0" dirty="0" smtClean="0"/>
              <a:t> the CD)</a:t>
            </a:r>
            <a:r>
              <a:rPr lang="en-US" dirty="0" smtClean="0"/>
              <a:t> of the Life Saving Rules related to you function otherwise you can show the slide</a:t>
            </a:r>
            <a:r>
              <a:rPr lang="en-US" baseline="0" dirty="0" smtClean="0"/>
              <a:t> only.</a:t>
            </a:r>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provides the trend of reporting Life Saving Rules and the focus on the Road Safety related Life Saving Rule violations identified by the RSST.</a:t>
            </a:r>
          </a:p>
          <a:p>
            <a:r>
              <a:rPr lang="en-US" dirty="0" smtClean="0"/>
              <a:t>The gap</a:t>
            </a:r>
            <a:r>
              <a:rPr lang="en-US" baseline="0" dirty="0" smtClean="0"/>
              <a:t> in reporting Worksite related violation of Life Saving Rules; while &gt;80% of our injuries are caused by worksite hazards.</a:t>
            </a:r>
            <a:endParaRPr lang="en-US" dirty="0"/>
          </a:p>
        </p:txBody>
      </p:sp>
      <p:sp>
        <p:nvSpPr>
          <p:cNvPr id="4" name="Slide Number Placeholder 3"/>
          <p:cNvSpPr>
            <a:spLocks noGrp="1"/>
          </p:cNvSpPr>
          <p:nvPr>
            <p:ph type="sldNum" sz="quarter" idx="10"/>
          </p:nvPr>
        </p:nvSpPr>
        <p:spPr/>
        <p:txBody>
          <a:bodyPr/>
          <a:lstStyle/>
          <a:p>
            <a:pPr>
              <a:defRPr/>
            </a:pPr>
            <a:fld id="{1E195904-7E0B-44FD-AE82-466E4AE3E196}" type="slidenum">
              <a:rPr lang="en-GB" smtClean="0"/>
              <a:pPr>
                <a:defRPr/>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GB" b="1" dirty="0" smtClean="0">
                <a:solidFill>
                  <a:srgbClr val="595959"/>
                </a:solidFill>
                <a:sym typeface="Arial" charset="0"/>
              </a:rPr>
              <a:t>Intent: </a:t>
            </a:r>
            <a:r>
              <a:rPr lang="en-GB" dirty="0" smtClean="0">
                <a:solidFill>
                  <a:srgbClr val="595959"/>
                </a:solidFill>
                <a:sym typeface="Arial" charset="0"/>
              </a:rPr>
              <a:t>Interactive; Train observation skills, understanding and application of Rules at workplace, make them relevant to individuals work</a:t>
            </a:r>
          </a:p>
          <a:p>
            <a:pPr eaLnBrk="1" hangingPunct="1">
              <a:spcBef>
                <a:spcPct val="0"/>
              </a:spcBef>
            </a:pPr>
            <a:endParaRPr lang="en-GB" dirty="0" smtClean="0">
              <a:solidFill>
                <a:srgbClr val="595959"/>
              </a:solidFill>
              <a:sym typeface="Arial" charset="0"/>
            </a:endParaRPr>
          </a:p>
          <a:p>
            <a:pPr eaLnBrk="1" hangingPunct="1">
              <a:spcBef>
                <a:spcPct val="0"/>
              </a:spcBef>
            </a:pPr>
            <a:r>
              <a:rPr lang="en-GB" b="1" dirty="0" smtClean="0">
                <a:solidFill>
                  <a:srgbClr val="595959"/>
                </a:solidFill>
                <a:sym typeface="Arial" charset="0"/>
              </a:rPr>
              <a:t>Key Message: </a:t>
            </a:r>
            <a:r>
              <a:rPr lang="en-GB" dirty="0" smtClean="0">
                <a:solidFill>
                  <a:srgbClr val="595959"/>
                </a:solidFill>
                <a:sym typeface="Arial" charset="0"/>
              </a:rPr>
              <a:t>Everyone plays a role in watching out for each other - even before work is done</a:t>
            </a:r>
          </a:p>
          <a:p>
            <a:pPr eaLnBrk="1" hangingPunct="1">
              <a:spcBef>
                <a:spcPct val="0"/>
              </a:spcBef>
            </a:pPr>
            <a:endParaRPr lang="en-GB" dirty="0" smtClean="0">
              <a:solidFill>
                <a:srgbClr val="595959"/>
              </a:solidFill>
              <a:sym typeface="Arial" charset="0"/>
            </a:endParaRPr>
          </a:p>
          <a:p>
            <a:pPr eaLnBrk="1" hangingPunct="1">
              <a:spcBef>
                <a:spcPct val="0"/>
              </a:spcBef>
            </a:pPr>
            <a:r>
              <a:rPr lang="en-GB" b="1" dirty="0" smtClean="0">
                <a:solidFill>
                  <a:srgbClr val="595959"/>
                </a:solidFill>
                <a:sym typeface="Arial" charset="0"/>
              </a:rPr>
              <a:t>Process:</a:t>
            </a:r>
          </a:p>
          <a:p>
            <a:pPr eaLnBrk="1" hangingPunct="1">
              <a:spcBef>
                <a:spcPct val="0"/>
              </a:spcBef>
            </a:pPr>
            <a:r>
              <a:rPr lang="en-GB" dirty="0" smtClean="0">
                <a:solidFill>
                  <a:srgbClr val="595959"/>
                </a:solidFill>
                <a:sym typeface="Arial" charset="0"/>
              </a:rPr>
              <a:t>Invite audience to watch the short 2 min video (recommendation – play it twice to allow people to spot more things)</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Advise them that the video is animated and shows at typical work scenario in any oil and gas business.</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Ask them to write down as many compliant and non compliant acts as possible.</a:t>
            </a:r>
          </a:p>
          <a:p>
            <a:pPr eaLnBrk="1" hangingPunct="1">
              <a:spcBef>
                <a:spcPct val="0"/>
              </a:spcBef>
            </a:pPr>
            <a:r>
              <a:rPr lang="en-GB" dirty="0" smtClean="0">
                <a:solidFill>
                  <a:srgbClr val="595959"/>
                </a:solidFill>
                <a:sym typeface="Arial" charset="0"/>
              </a:rPr>
              <a:t>Let them know you will have a discussion after the video was played twice</a:t>
            </a:r>
          </a:p>
          <a:p>
            <a:pPr lvl="1" eaLnBrk="1" hangingPunct="1">
              <a:spcBef>
                <a:spcPct val="0"/>
              </a:spcBef>
            </a:pPr>
            <a:endParaRPr lang="en-GB" sz="1400" dirty="0" smtClean="0">
              <a:solidFill>
                <a:srgbClr val="595959"/>
              </a:solidFill>
              <a:latin typeface="Futura Medium" pitchFamily="2" charset="0"/>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hangingPunct="1">
              <a:spcBef>
                <a:spcPct val="0"/>
              </a:spcBef>
            </a:pPr>
            <a:r>
              <a:rPr lang="en-GB" dirty="0" smtClean="0">
                <a:solidFill>
                  <a:srgbClr val="595959"/>
                </a:solidFill>
                <a:sym typeface="Arial" charset="0"/>
              </a:rPr>
              <a:t>The video contains several situations of compliance and non-compliance to the Life-Saving Rules</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It is recommended to play the video a couple of times (duration of video is around 2 minutes)</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It is likely that not all of them will be spotted. </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Let the audience watch the video once to just </a:t>
            </a:r>
            <a:r>
              <a:rPr lang="en-GB" u="sng" dirty="0" smtClean="0">
                <a:solidFill>
                  <a:srgbClr val="595959"/>
                </a:solidFill>
                <a:sym typeface="Arial" charset="0"/>
              </a:rPr>
              <a:t>observe </a:t>
            </a:r>
            <a:r>
              <a:rPr lang="en-GB" dirty="0" smtClean="0">
                <a:solidFill>
                  <a:srgbClr val="595959"/>
                </a:solidFill>
                <a:sym typeface="Arial" charset="0"/>
              </a:rPr>
              <a:t>safe and unsafe acts</a:t>
            </a:r>
          </a:p>
          <a:p>
            <a:pPr eaLnBrk="1" hangingPunct="1">
              <a:spcBef>
                <a:spcPct val="0"/>
              </a:spcBef>
            </a:pPr>
            <a:r>
              <a:rPr lang="en-GB" dirty="0" smtClean="0">
                <a:solidFill>
                  <a:srgbClr val="595959"/>
                </a:solidFill>
                <a:sym typeface="Arial" charset="0"/>
              </a:rPr>
              <a:t>Play the video a second time and ask them to </a:t>
            </a:r>
            <a:r>
              <a:rPr lang="en-GB" u="sng" dirty="0" smtClean="0">
                <a:solidFill>
                  <a:srgbClr val="595959"/>
                </a:solidFill>
                <a:sym typeface="Arial" charset="0"/>
              </a:rPr>
              <a:t>take notes </a:t>
            </a:r>
            <a:r>
              <a:rPr lang="en-GB" dirty="0" smtClean="0">
                <a:solidFill>
                  <a:srgbClr val="595959"/>
                </a:solidFill>
                <a:sym typeface="Arial" charset="0"/>
              </a:rPr>
              <a:t>about their observation</a:t>
            </a:r>
          </a:p>
          <a:p>
            <a:pPr eaLnBrk="1" hangingPunct="1">
              <a:spcBef>
                <a:spcPct val="0"/>
              </a:spcBef>
            </a:pPr>
            <a:r>
              <a:rPr lang="en-GB" dirty="0" smtClean="0">
                <a:solidFill>
                  <a:srgbClr val="595959"/>
                </a:solidFill>
                <a:sym typeface="Arial" charset="0"/>
              </a:rPr>
              <a:t>(Consider to play it a third time if needed by the audience)</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After the video was played (x-times), start a discussion with the group.</a:t>
            </a:r>
          </a:p>
          <a:p>
            <a:pPr eaLnBrk="1" hangingPunct="1">
              <a:spcBef>
                <a:spcPct val="0"/>
              </a:spcBef>
            </a:pPr>
            <a:r>
              <a:rPr lang="en-GB" dirty="0" smtClean="0">
                <a:solidFill>
                  <a:srgbClr val="595959"/>
                </a:solidFill>
                <a:sym typeface="Arial" charset="0"/>
              </a:rPr>
              <a:t>What have they observed? Which compliant and non-compliant situations were discovered</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Ask them to focus only on the Life Saving Rules, although they might identify other unsafe situations. If so, recognise them for their additional observation but make clear what is a Life Saving Rules and what is not</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It is recommended to take notes of answers to reflect later if all situations have been identified.</a:t>
            </a:r>
          </a:p>
          <a:p>
            <a:pPr eaLnBrk="1" hangingPunct="1">
              <a:spcBef>
                <a:spcPct val="0"/>
              </a:spcBef>
            </a:pPr>
            <a:endParaRPr lang="en-GB" dirty="0" smtClean="0">
              <a:solidFill>
                <a:srgbClr val="595959"/>
              </a:solidFill>
              <a:sym typeface="Arial" charset="0"/>
            </a:endParaRPr>
          </a:p>
          <a:p>
            <a:pPr eaLnBrk="1" hangingPunct="1">
              <a:spcBef>
                <a:spcPct val="0"/>
              </a:spcBef>
            </a:pPr>
            <a:r>
              <a:rPr lang="en-GB" dirty="0" smtClean="0">
                <a:solidFill>
                  <a:srgbClr val="595959"/>
                </a:solidFill>
                <a:sym typeface="Arial" charset="0"/>
              </a:rPr>
              <a:t>Tell them you will play a reflection version of the video which highlights all the situations and you will discuss them one by one</a:t>
            </a:r>
            <a:endParaRPr lang="en-GB" sz="1400" dirty="0" smtClean="0">
              <a:solidFill>
                <a:srgbClr val="595959"/>
              </a:solidFill>
              <a:sym typeface="Arial" charset="0"/>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GB" b="1" dirty="0" smtClean="0">
                <a:solidFill>
                  <a:srgbClr val="595959"/>
                </a:solidFill>
                <a:sym typeface="Arial"/>
              </a:rPr>
              <a:t>Play the reflection video </a:t>
            </a:r>
            <a:r>
              <a:rPr lang="en-GB" dirty="0" smtClean="0">
                <a:solidFill>
                  <a:srgbClr val="595959"/>
                </a:solidFill>
                <a:sym typeface="Arial"/>
              </a:rPr>
              <a:t>(this time with the “solution” where all relevant acts are highlighted with a traffic light (red / green / amber) + the Life-Saving Rule symbol.</a:t>
            </a:r>
          </a:p>
          <a:p>
            <a:pPr eaLnBrk="1" fontAlgn="auto" hangingPunct="1">
              <a:spcBef>
                <a:spcPts val="0"/>
              </a:spcBef>
              <a:spcAft>
                <a:spcPts val="0"/>
              </a:spcAft>
              <a:defRPr/>
            </a:pPr>
            <a:endParaRPr lang="en-GB" dirty="0" smtClean="0">
              <a:solidFill>
                <a:srgbClr val="595959"/>
              </a:solidFill>
              <a:sym typeface="Arial"/>
            </a:endParaRPr>
          </a:p>
          <a:p>
            <a:pPr eaLnBrk="1" fontAlgn="auto" hangingPunct="1">
              <a:spcBef>
                <a:spcPts val="0"/>
              </a:spcBef>
              <a:spcAft>
                <a:spcPts val="0"/>
              </a:spcAft>
              <a:defRPr/>
            </a:pPr>
            <a:r>
              <a:rPr lang="en-GB" b="1" dirty="0" smtClean="0">
                <a:solidFill>
                  <a:srgbClr val="595959"/>
                </a:solidFill>
                <a:sym typeface="Arial"/>
              </a:rPr>
              <a:t>Recommendation: </a:t>
            </a:r>
            <a:r>
              <a:rPr lang="en-GB" dirty="0" smtClean="0">
                <a:solidFill>
                  <a:srgbClr val="595959"/>
                </a:solidFill>
                <a:sym typeface="Arial"/>
              </a:rPr>
              <a:t>Pause the reflection video each time a compliant or non-compliant situation is highlighted. </a:t>
            </a:r>
          </a:p>
          <a:p>
            <a:pPr eaLnBrk="1" fontAlgn="auto" hangingPunct="1">
              <a:spcBef>
                <a:spcPts val="0"/>
              </a:spcBef>
              <a:spcAft>
                <a:spcPts val="0"/>
              </a:spcAft>
              <a:defRPr/>
            </a:pPr>
            <a:r>
              <a:rPr lang="en-GB" dirty="0" smtClean="0">
                <a:solidFill>
                  <a:srgbClr val="595959"/>
                </a:solidFill>
                <a:sym typeface="Arial"/>
              </a:rPr>
              <a:t>Ask each time based on the traffic light result:</a:t>
            </a:r>
          </a:p>
          <a:p>
            <a:pPr eaLnBrk="1" fontAlgn="auto" hangingPunct="1">
              <a:spcBef>
                <a:spcPts val="0"/>
              </a:spcBef>
              <a:spcAft>
                <a:spcPts val="0"/>
              </a:spcAft>
              <a:defRPr/>
            </a:pPr>
            <a:endParaRPr lang="en-GB" dirty="0" smtClean="0">
              <a:solidFill>
                <a:srgbClr val="595959"/>
              </a:solidFill>
              <a:sym typeface="Arial"/>
            </a:endParaRPr>
          </a:p>
          <a:p>
            <a:pPr eaLnBrk="1" fontAlgn="auto" hangingPunct="1">
              <a:spcBef>
                <a:spcPts val="0"/>
              </a:spcBef>
              <a:spcAft>
                <a:spcPts val="0"/>
              </a:spcAft>
              <a:defRPr/>
            </a:pPr>
            <a:r>
              <a:rPr lang="en-GB" b="1" dirty="0" smtClean="0">
                <a:solidFill>
                  <a:srgbClr val="595959"/>
                </a:solidFill>
                <a:sym typeface="Arial"/>
              </a:rPr>
              <a:t>Green: </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why is this situation compliant with the Life-Saving Rules, what is in place to keep the person safe?</a:t>
            </a:r>
          </a:p>
          <a:p>
            <a:pPr eaLnBrk="1" fontAlgn="auto" hangingPunct="1">
              <a:spcBef>
                <a:spcPts val="0"/>
              </a:spcBef>
              <a:spcAft>
                <a:spcPts val="0"/>
              </a:spcAft>
              <a:defRPr/>
            </a:pPr>
            <a:r>
              <a:rPr lang="en-GB" b="1" dirty="0" smtClean="0">
                <a:solidFill>
                  <a:srgbClr val="595959"/>
                </a:solidFill>
                <a:sym typeface="Arial"/>
              </a:rPr>
              <a:t>Red:</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why is this situation non-compliant with the Life-Saving Rules, what has to change, what is wrong here?</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if this goes wrong, what could happen to the worker? (….he could lose his/her life)</a:t>
            </a:r>
          </a:p>
          <a:p>
            <a:pPr eaLnBrk="1" fontAlgn="auto" hangingPunct="1">
              <a:spcBef>
                <a:spcPts val="0"/>
              </a:spcBef>
              <a:spcAft>
                <a:spcPts val="0"/>
              </a:spcAft>
              <a:defRPr/>
            </a:pPr>
            <a:r>
              <a:rPr lang="en-GB" b="1" dirty="0" smtClean="0">
                <a:solidFill>
                  <a:srgbClr val="595959"/>
                </a:solidFill>
                <a:sym typeface="Arial"/>
              </a:rPr>
              <a:t>Amber </a:t>
            </a:r>
            <a:r>
              <a:rPr lang="en-GB" dirty="0" smtClean="0">
                <a:solidFill>
                  <a:srgbClr val="595959"/>
                </a:solidFill>
                <a:sym typeface="Arial"/>
              </a:rPr>
              <a:t>(optional: not all videos have amber situations covered):</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why this situation is highlighted amber and not red or green?</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what does the person need to do now to make it compliant to the Life-Saving Rules and to ensure he/she is safe?</a:t>
            </a:r>
          </a:p>
          <a:p>
            <a:pPr eaLnBrk="1" fontAlgn="auto" hangingPunct="1">
              <a:spcBef>
                <a:spcPts val="0"/>
              </a:spcBef>
              <a:spcAft>
                <a:spcPts val="0"/>
              </a:spcAft>
              <a:defRPr/>
            </a:pPr>
            <a:endParaRPr lang="en-GB" dirty="0" smtClean="0">
              <a:solidFill>
                <a:srgbClr val="595959"/>
              </a:solidFill>
              <a:sym typeface="Arial"/>
            </a:endParaRPr>
          </a:p>
          <a:p>
            <a:pPr eaLnBrk="1" fontAlgn="auto" hangingPunct="1">
              <a:spcBef>
                <a:spcPts val="0"/>
              </a:spcBef>
              <a:spcAft>
                <a:spcPts val="0"/>
              </a:spcAft>
              <a:defRPr/>
            </a:pPr>
            <a:r>
              <a:rPr lang="en-GB" dirty="0" smtClean="0">
                <a:solidFill>
                  <a:srgbClr val="595959"/>
                </a:solidFill>
                <a:sym typeface="Arial"/>
              </a:rPr>
              <a:t>Recognise the audience for active contribution and good discussion. Reinforce the message that our commitment to the Rules will keep us safe!</a:t>
            </a:r>
          </a:p>
          <a:p>
            <a:pPr eaLnBrk="1" fontAlgn="auto" hangingPunct="1">
              <a:spcBef>
                <a:spcPts val="0"/>
              </a:spcBef>
              <a:spcAft>
                <a:spcPts val="0"/>
              </a:spcAft>
              <a:defRPr/>
            </a:pPr>
            <a:endParaRPr lang="en-GB" dirty="0" smtClean="0">
              <a:solidFill>
                <a:srgbClr val="595959"/>
              </a:solidFill>
              <a:sym typeface="Arial"/>
            </a:endParaRPr>
          </a:p>
          <a:p>
            <a:pPr eaLnBrk="1" fontAlgn="auto" hangingPunct="1">
              <a:spcBef>
                <a:spcPts val="0"/>
              </a:spcBef>
              <a:spcAft>
                <a:spcPts val="0"/>
              </a:spcAft>
              <a:defRPr/>
            </a:pPr>
            <a:r>
              <a:rPr lang="en-US" dirty="0" smtClean="0"/>
              <a:t>Recommended that the supervisor takes notes of the answers s/he receives on a flipchart</a:t>
            </a:r>
            <a:endParaRPr lang="en-GB" dirty="0" smtClean="0"/>
          </a:p>
          <a:p>
            <a:pPr lvl="1" eaLnBrk="1" fontAlgn="auto" hangingPunct="1">
              <a:spcBef>
                <a:spcPts val="0"/>
              </a:spcBef>
              <a:spcAft>
                <a:spcPts val="0"/>
              </a:spcAft>
              <a:buFont typeface="Arial" pitchFamily="34" charset="0"/>
              <a:buNone/>
              <a:defRPr/>
            </a:pPr>
            <a:endParaRPr lang="en-GB" sz="1400" dirty="0" smtClean="0">
              <a:solidFill>
                <a:srgbClr val="595959"/>
              </a:solidFill>
              <a:sym typeface="Arial"/>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fontAlgn="auto" hangingPunct="1">
              <a:spcBef>
                <a:spcPts val="0"/>
              </a:spcBef>
              <a:spcAft>
                <a:spcPts val="0"/>
              </a:spcAft>
              <a:defRPr/>
            </a:pPr>
            <a:r>
              <a:rPr lang="en-GB" b="1" dirty="0" smtClean="0">
                <a:solidFill>
                  <a:srgbClr val="595959"/>
                </a:solidFill>
                <a:sym typeface="Arial"/>
              </a:rPr>
              <a:t>Have another discussion and take notes of the answers you receive on a flipchart (or alternative):</a:t>
            </a:r>
          </a:p>
          <a:p>
            <a:pPr eaLnBrk="1" fontAlgn="auto" hangingPunct="1">
              <a:spcBef>
                <a:spcPts val="0"/>
              </a:spcBef>
              <a:spcAft>
                <a:spcPts val="0"/>
              </a:spcAft>
              <a:defRPr/>
            </a:pPr>
            <a:r>
              <a:rPr lang="en-US" dirty="0" smtClean="0">
                <a:solidFill>
                  <a:srgbClr val="595959"/>
                </a:solidFill>
                <a:sym typeface="Arial"/>
              </a:rPr>
              <a:t>Choose which questions are most relevant for your team, or if running a longer session all questions can be covered in order.</a:t>
            </a:r>
            <a:endParaRPr lang="en-GB" dirty="0" smtClean="0">
              <a:solidFill>
                <a:srgbClr val="595959"/>
              </a:solidFill>
              <a:sym typeface="Arial"/>
            </a:endParaRPr>
          </a:p>
          <a:p>
            <a:pPr eaLnBrk="1" fontAlgn="auto" hangingPunct="1">
              <a:spcBef>
                <a:spcPts val="0"/>
              </a:spcBef>
              <a:spcAft>
                <a:spcPts val="0"/>
              </a:spcAft>
              <a:defRPr/>
            </a:pPr>
            <a:endParaRPr lang="en-GB" dirty="0" smtClean="0">
              <a:solidFill>
                <a:srgbClr val="595959"/>
              </a:solidFill>
              <a:sym typeface="Arial"/>
            </a:endParaRP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Which rules are especially relevant in your specific workplace?</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latin typeface="Futura Medium"/>
              </a:rPr>
              <a:t>What could be the consequences if that Rule was broken? </a:t>
            </a:r>
            <a:endParaRPr lang="en-GB" dirty="0" smtClean="0">
              <a:solidFill>
                <a:srgbClr val="595959"/>
              </a:solidFill>
              <a:sym typeface="Arial"/>
            </a:endParaRP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How does following the Rules keep us safe?</a:t>
            </a:r>
          </a:p>
          <a:p>
            <a:pPr marL="144000"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How can we help each other follow the rules?</a:t>
            </a:r>
          </a:p>
          <a:p>
            <a:pPr marL="288000" lvl="1"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How do we set clear expectations on the Life-Saving Rules? </a:t>
            </a:r>
          </a:p>
          <a:p>
            <a:pPr marL="288000" lvl="1" indent="-144000" eaLnBrk="1" fontAlgn="auto" hangingPunct="1">
              <a:spcBef>
                <a:spcPts val="0"/>
              </a:spcBef>
              <a:spcAft>
                <a:spcPts val="0"/>
              </a:spcAft>
              <a:buClr>
                <a:srgbClr val="D42E12"/>
              </a:buClr>
              <a:buSzPct val="80000"/>
              <a:buFont typeface="Wingdings" pitchFamily="2" charset="2"/>
              <a:buChar char="n"/>
              <a:defRPr/>
            </a:pPr>
            <a:r>
              <a:rPr lang="en-GB" dirty="0" smtClean="0">
                <a:solidFill>
                  <a:srgbClr val="595959"/>
                </a:solidFill>
                <a:sym typeface="Arial"/>
              </a:rPr>
              <a:t>How do we help new people?</a:t>
            </a:r>
          </a:p>
          <a:p>
            <a:pPr marL="288000" lvl="1" indent="-144000" eaLnBrk="1" fontAlgn="auto" hangingPunct="1">
              <a:spcBef>
                <a:spcPts val="0"/>
              </a:spcBef>
              <a:spcAft>
                <a:spcPts val="0"/>
              </a:spcAft>
              <a:buClr>
                <a:srgbClr val="D42E12"/>
              </a:buClr>
              <a:buSzPct val="80000"/>
              <a:buFont typeface="Wingdings" pitchFamily="2" charset="2"/>
              <a:buNone/>
              <a:defRPr/>
            </a:pPr>
            <a:endParaRPr lang="en-US" dirty="0" smtClean="0">
              <a:solidFill>
                <a:srgbClr val="595959"/>
              </a:solidFill>
              <a:sym typeface="Arial"/>
            </a:endParaRPr>
          </a:p>
          <a:p>
            <a:pPr marL="288000" lvl="1" indent="-144000" eaLnBrk="1" fontAlgn="auto" hangingPunct="1">
              <a:spcBef>
                <a:spcPts val="0"/>
              </a:spcBef>
              <a:spcAft>
                <a:spcPts val="0"/>
              </a:spcAft>
              <a:buClr>
                <a:srgbClr val="D42E12"/>
              </a:buClr>
              <a:buSzPct val="80000"/>
              <a:buFont typeface="Wingdings" pitchFamily="2" charset="2"/>
              <a:buNone/>
              <a:defRPr/>
            </a:pPr>
            <a:r>
              <a:rPr lang="en-US" b="1" dirty="0" smtClean="0">
                <a:solidFill>
                  <a:srgbClr val="595959"/>
                </a:solidFill>
                <a:latin typeface="Futura Medium" pitchFamily="2" charset="0"/>
                <a:sym typeface="Arial"/>
              </a:rPr>
              <a:t>OPTIONAL: For a deeper discussion ask participants </a:t>
            </a:r>
            <a:r>
              <a:rPr lang="en-GB" b="1" dirty="0" smtClean="0">
                <a:solidFill>
                  <a:srgbClr val="595959"/>
                </a:solidFill>
                <a:latin typeface="Futura Medium" pitchFamily="2" charset="0"/>
                <a:sym typeface="Arial"/>
              </a:rPr>
              <a:t>to actually imagine and articulate how someone could get hurt or how someone is kept safe. </a:t>
            </a:r>
          </a:p>
          <a:p>
            <a:pPr eaLnBrk="1" fontAlgn="auto" hangingPunct="1">
              <a:spcBef>
                <a:spcPts val="0"/>
              </a:spcBef>
              <a:spcAft>
                <a:spcPts val="0"/>
              </a:spcAft>
              <a:defRPr/>
            </a:pPr>
            <a:endParaRPr lang="en-GB" dirty="0" smtClean="0">
              <a:solidFill>
                <a:srgbClr val="595959"/>
              </a:solidFill>
              <a:sym typeface="Arial"/>
            </a:endParaRPr>
          </a:p>
          <a:p>
            <a:pPr eaLnBrk="1" fontAlgn="auto" hangingPunct="1">
              <a:spcBef>
                <a:spcPts val="0"/>
              </a:spcBef>
              <a:spcAft>
                <a:spcPts val="0"/>
              </a:spcAft>
              <a:defRPr/>
            </a:pPr>
            <a:endParaRPr lang="en-GB" dirty="0" smtClean="0">
              <a:solidFill>
                <a:srgbClr val="595959"/>
              </a:solidFill>
              <a:sym typeface="Arial"/>
            </a:endParaRPr>
          </a:p>
          <a:p>
            <a:endParaRPr lang="en-US" dirty="0"/>
          </a:p>
        </p:txBody>
      </p:sp>
      <p:sp>
        <p:nvSpPr>
          <p:cNvPr id="4" name="Slide Number Placeholder 3"/>
          <p:cNvSpPr>
            <a:spLocks noGrp="1"/>
          </p:cNvSpPr>
          <p:nvPr>
            <p:ph type="sldNum" sz="quarter" idx="10"/>
          </p:nvPr>
        </p:nvSpPr>
        <p:spPr/>
        <p:txBody>
          <a:bodyPr/>
          <a:lstStyle/>
          <a:p>
            <a:fld id="{3528AC4F-0506-41FB-A848-77B433F7E4B1}"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lvl1pPr algn="l">
              <a:defRPr sz="48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3200"/>
            </a:lvl1pPr>
            <a:lvl2pPr>
              <a:defRPr sz="3200"/>
            </a:lvl2pPr>
            <a:lvl3pPr>
              <a:defRPr sz="3200"/>
            </a:lvl3pPr>
            <a:lvl4pPr>
              <a:defRPr sz="3200"/>
            </a:lvl4pPr>
            <a:lvl5pPr>
              <a:defRPr sz="3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AF1A0A-BF52-4278-ACC0-7E8FA2A32CAC}" type="datetimeFigureOut">
              <a:rPr lang="en-US" smtClean="0"/>
              <a:pPr/>
              <a:t>11/09/2014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2F58E-0D41-440B-B912-1A5118F5CD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AF1A0A-BF52-4278-ACC0-7E8FA2A32CAC}" type="datetimeFigureOut">
              <a:rPr lang="en-US" smtClean="0"/>
              <a:pPr/>
              <a:t>11/09/2014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2F58E-0D41-440B-B912-1A5118F5CD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16.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ublic.ext.corp.pdo.om/hseforcontractors/SafetyDay2014/Safety%20day%20Sept%202014/Documents/LSR_reporting_peer_to_peer%20Intervention_Coaching%20linked%20to%20Leader's%20guide.ppt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ublic.ext.corp.pdo.om/hseforcontractors/SafetyDay2014/Safety%20day%20Sept%202014/Documents/LSRFAQsEnglish.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22.jpeg"/><Relationship Id="rId13" Type="http://schemas.openxmlformats.org/officeDocument/2006/relationships/image" Target="../media/image27.jpeg"/><Relationship Id="rId3" Type="http://schemas.openxmlformats.org/officeDocument/2006/relationships/image" Target="../media/image17.jpeg"/><Relationship Id="rId7" Type="http://schemas.openxmlformats.org/officeDocument/2006/relationships/image" Target="../media/image21.jpeg"/><Relationship Id="rId12" Type="http://schemas.openxmlformats.org/officeDocument/2006/relationships/image" Target="../media/image26.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0.jpeg"/><Relationship Id="rId11" Type="http://schemas.openxmlformats.org/officeDocument/2006/relationships/image" Target="../media/image25.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jpeg"/><Relationship Id="rId9" Type="http://schemas.openxmlformats.org/officeDocument/2006/relationships/image" Target="../media/image23.jpeg"/><Relationship Id="rId14" Type="http://schemas.openxmlformats.org/officeDocument/2006/relationships/image" Target="../media/image2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PT cover.jpg"/>
          <p:cNvPicPr>
            <a:picLocks noChangeAspect="1"/>
          </p:cNvPicPr>
          <p:nvPr/>
        </p:nvPicPr>
        <p:blipFill>
          <a:blip r:embed="rId3" cstate="print"/>
          <a:stretch>
            <a:fillRect/>
          </a:stretch>
        </p:blipFill>
        <p:spPr>
          <a:xfrm>
            <a:off x="-5407" y="4050"/>
            <a:ext cx="9149407" cy="6853950"/>
          </a:xfrm>
          <a:prstGeom prst="rect">
            <a:avLst/>
          </a:prstGeom>
        </p:spPr>
      </p:pic>
      <p:sp>
        <p:nvSpPr>
          <p:cNvPr id="5" name="Subtitle 4"/>
          <p:cNvSpPr>
            <a:spLocks noGrp="1"/>
          </p:cNvSpPr>
          <p:nvPr>
            <p:ph type="subTitle" idx="1"/>
          </p:nvPr>
        </p:nvSpPr>
        <p:spPr>
          <a:xfrm>
            <a:off x="2667000" y="3048000"/>
            <a:ext cx="3657600" cy="838200"/>
          </a:xfrm>
        </p:spPr>
        <p:txBody>
          <a:bodyPr>
            <a:normAutofit/>
          </a:bodyPr>
          <a:lstStyle/>
          <a:p>
            <a:r>
              <a:rPr lang="en-US" sz="2800" b="1" dirty="0" smtClean="0">
                <a:solidFill>
                  <a:schemeClr val="tx1"/>
                </a:solidFill>
              </a:rPr>
              <a:t>17 September 2014</a:t>
            </a:r>
            <a:endParaRPr lang="en-US" sz="2800" b="1" dirty="0">
              <a:solidFill>
                <a:schemeClr val="tx1"/>
              </a:solidFill>
            </a:endParaRPr>
          </a:p>
        </p:txBody>
      </p:sp>
      <p:sp>
        <p:nvSpPr>
          <p:cNvPr id="7" name="TextBox 6"/>
          <p:cNvSpPr txBox="1"/>
          <p:nvPr/>
        </p:nvSpPr>
        <p:spPr>
          <a:xfrm>
            <a:off x="304800" y="304800"/>
            <a:ext cx="8382000" cy="3276600"/>
          </a:xfrm>
          <a:prstGeom prst="rect">
            <a:avLst/>
          </a:prstGeom>
          <a:noFill/>
        </p:spPr>
        <p:txBody>
          <a:bodyPr lIns="0" tIns="0" rIns="0" bIns="0"/>
          <a:lstStyle/>
          <a:p>
            <a:pPr fontAlgn="auto">
              <a:lnSpc>
                <a:spcPct val="80000"/>
              </a:lnSpc>
              <a:spcBef>
                <a:spcPts val="0"/>
              </a:spcBef>
              <a:spcAft>
                <a:spcPts val="60"/>
              </a:spcAft>
              <a:defRPr/>
            </a:pPr>
            <a:endParaRPr lang="en-GB" sz="3400" b="1" dirty="0" smtClean="0">
              <a:solidFill>
                <a:schemeClr val="bg2">
                  <a:lumMod val="10000"/>
                </a:schemeClr>
              </a:solidFill>
              <a:latin typeface="Futura Bold" pitchFamily="2" charset="0"/>
              <a:cs typeface="+mn-cs"/>
            </a:endParaRPr>
          </a:p>
          <a:p>
            <a:pPr fontAlgn="auto">
              <a:lnSpc>
                <a:spcPct val="80000"/>
              </a:lnSpc>
              <a:spcBef>
                <a:spcPts val="0"/>
              </a:spcBef>
              <a:spcAft>
                <a:spcPts val="60"/>
              </a:spcAft>
              <a:defRPr/>
            </a:pPr>
            <a:r>
              <a:rPr lang="en-GB" sz="3400" b="1" dirty="0" smtClean="0">
                <a:solidFill>
                  <a:schemeClr val="bg2">
                    <a:lumMod val="10000"/>
                  </a:schemeClr>
                </a:solidFill>
                <a:latin typeface="Futura Bold" pitchFamily="2" charset="0"/>
                <a:cs typeface="+mn-cs"/>
              </a:rPr>
              <a:t>    </a:t>
            </a:r>
            <a:r>
              <a:rPr lang="en-GB" sz="2800" b="1" dirty="0" smtClean="0">
                <a:solidFill>
                  <a:schemeClr val="bg2">
                    <a:lumMod val="10000"/>
                  </a:schemeClr>
                </a:solidFill>
                <a:latin typeface="Arial" pitchFamily="34" charset="0"/>
                <a:cs typeface="Arial" pitchFamily="34" charset="0"/>
              </a:rPr>
              <a:t>RE-ENERGISING</a:t>
            </a:r>
            <a:r>
              <a:rPr lang="en-GB" sz="2800" b="1" dirty="0">
                <a:solidFill>
                  <a:schemeClr val="bg2">
                    <a:lumMod val="10000"/>
                  </a:schemeClr>
                </a:solidFill>
                <a:latin typeface="Arial" pitchFamily="34" charset="0"/>
                <a:cs typeface="Arial" pitchFamily="34" charset="0"/>
              </a:rPr>
              <a:t> </a:t>
            </a:r>
            <a:r>
              <a:rPr lang="en-GB" sz="2800" b="1" dirty="0" smtClean="0">
                <a:solidFill>
                  <a:schemeClr val="bg2">
                    <a:lumMod val="10000"/>
                  </a:schemeClr>
                </a:solidFill>
                <a:latin typeface="Arial" pitchFamily="34" charset="0"/>
                <a:cs typeface="Arial" pitchFamily="34" charset="0"/>
              </a:rPr>
              <a:t> THE </a:t>
            </a:r>
            <a:r>
              <a:rPr lang="en-GB" sz="2800" b="1" dirty="0">
                <a:solidFill>
                  <a:schemeClr val="bg2">
                    <a:lumMod val="10000"/>
                  </a:schemeClr>
                </a:solidFill>
                <a:latin typeface="Arial" pitchFamily="34" charset="0"/>
                <a:cs typeface="Arial" pitchFamily="34" charset="0"/>
              </a:rPr>
              <a:t>LIFE-SAVING RULES </a:t>
            </a:r>
          </a:p>
          <a:p>
            <a:pPr fontAlgn="auto">
              <a:lnSpc>
                <a:spcPct val="80000"/>
              </a:lnSpc>
              <a:spcBef>
                <a:spcPts val="1800"/>
              </a:spcBef>
              <a:spcAft>
                <a:spcPts val="60"/>
              </a:spcAft>
              <a:defRPr/>
            </a:pPr>
            <a:r>
              <a:rPr lang="en-GB" sz="2800" dirty="0" smtClean="0">
                <a:solidFill>
                  <a:schemeClr val="bg1"/>
                </a:solidFill>
                <a:latin typeface="Arial" pitchFamily="34" charset="0"/>
                <a:cs typeface="Arial" pitchFamily="34" charset="0"/>
              </a:rPr>
              <a:t>                              </a:t>
            </a:r>
          </a:p>
          <a:p>
            <a:pPr algn="ctr" fontAlgn="auto">
              <a:lnSpc>
                <a:spcPct val="80000"/>
              </a:lnSpc>
              <a:spcBef>
                <a:spcPts val="1800"/>
              </a:spcBef>
              <a:spcAft>
                <a:spcPts val="60"/>
              </a:spcAft>
              <a:defRPr/>
            </a:pPr>
            <a:r>
              <a:rPr lang="en-GB" sz="2800" dirty="0" smtClean="0">
                <a:solidFill>
                  <a:schemeClr val="bg1"/>
                </a:solidFill>
                <a:latin typeface="Arial" pitchFamily="34" charset="0"/>
                <a:cs typeface="Arial" pitchFamily="34" charset="0"/>
              </a:rPr>
              <a:t>Leader’s Guide</a:t>
            </a:r>
            <a:endParaRPr lang="en-GB" sz="2800" dirty="0">
              <a:solidFill>
                <a:schemeClr val="bg1"/>
              </a:solidFill>
              <a:latin typeface="Arial" pitchFamily="34" charset="0"/>
              <a:cs typeface="Arial" pitchFamily="34" charset="0"/>
            </a:endParaRPr>
          </a:p>
        </p:txBody>
      </p:sp>
      <p:pic>
        <p:nvPicPr>
          <p:cNvPr id="9" name="Picture 8" descr="lsr_front_cover.gif"/>
          <p:cNvPicPr>
            <a:picLocks noChangeAspect="1"/>
          </p:cNvPicPr>
          <p:nvPr/>
        </p:nvPicPr>
        <p:blipFill>
          <a:blip r:embed="rId4" cstate="print"/>
          <a:srcRect/>
          <a:stretch>
            <a:fillRect/>
          </a:stretch>
        </p:blipFill>
        <p:spPr bwMode="auto">
          <a:xfrm>
            <a:off x="228600" y="3962400"/>
            <a:ext cx="1598193" cy="2514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par>
                                <p:cTn id="8" presetID="10" presetClass="entr" presetSubtype="0" fill="hold"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92337" y="249078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1" name="Rectangle 10"/>
          <p:cNvSpPr/>
          <p:nvPr/>
        </p:nvSpPr>
        <p:spPr>
          <a:xfrm>
            <a:off x="868362" y="117633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5" name="Rectangle 14"/>
          <p:cNvSpPr/>
          <p:nvPr/>
        </p:nvSpPr>
        <p:spPr>
          <a:xfrm>
            <a:off x="3516312" y="380523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6" name="Rectangle 15"/>
          <p:cNvSpPr/>
          <p:nvPr/>
        </p:nvSpPr>
        <p:spPr>
          <a:xfrm>
            <a:off x="6165850" y="3805238"/>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8" name="Title 1"/>
          <p:cNvSpPr>
            <a:spLocks noGrp="1"/>
          </p:cNvSpPr>
          <p:nvPr>
            <p:ph type="title"/>
          </p:nvPr>
        </p:nvSpPr>
        <p:spPr>
          <a:xfrm>
            <a:off x="838200" y="152400"/>
            <a:ext cx="7700962" cy="419100"/>
          </a:xfrm>
        </p:spPr>
        <p:txBody>
          <a:bodyPr>
            <a:noAutofit/>
          </a:bodyPr>
          <a:lstStyle/>
          <a:p>
            <a:pPr eaLnBrk="1" fontAlgn="auto" hangingPunct="1">
              <a:spcAft>
                <a:spcPts val="0"/>
              </a:spcAft>
              <a:defRPr/>
            </a:pPr>
            <a:r>
              <a:rPr lang="en-GB" sz="4000" b="1" dirty="0">
                <a:solidFill>
                  <a:schemeClr val="bg1"/>
                </a:solidFill>
                <a:latin typeface="Arial" pitchFamily="34" charset="0"/>
                <a:cs typeface="Arial" pitchFamily="34" charset="0"/>
              </a:rPr>
              <a:t>Discussion</a:t>
            </a:r>
          </a:p>
        </p:txBody>
      </p:sp>
      <p:sp>
        <p:nvSpPr>
          <p:cNvPr id="31" name="Rectangle 30"/>
          <p:cNvSpPr/>
          <p:nvPr/>
        </p:nvSpPr>
        <p:spPr>
          <a:xfrm>
            <a:off x="457200" y="1143000"/>
            <a:ext cx="3962400" cy="1752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sym typeface="Arial"/>
              </a:rPr>
              <a:t>Which Life-Saving Rules were </a:t>
            </a:r>
            <a:r>
              <a:rPr lang="en-GB" sz="2000" b="1" dirty="0" smtClean="0">
                <a:solidFill>
                  <a:schemeClr val="tx2"/>
                </a:solidFill>
                <a:latin typeface="Arial" pitchFamily="34" charset="0"/>
                <a:cs typeface="Arial" pitchFamily="34" charset="0"/>
                <a:sym typeface="Arial"/>
              </a:rPr>
              <a:t>followed and </a:t>
            </a:r>
            <a:r>
              <a:rPr lang="en-GB" sz="2000" b="1" dirty="0">
                <a:solidFill>
                  <a:schemeClr val="tx2"/>
                </a:solidFill>
                <a:latin typeface="Arial" pitchFamily="34" charset="0"/>
                <a:cs typeface="Arial" pitchFamily="34" charset="0"/>
                <a:sym typeface="Arial"/>
              </a:rPr>
              <a:t>when?</a:t>
            </a:r>
          </a:p>
        </p:txBody>
      </p:sp>
      <p:sp>
        <p:nvSpPr>
          <p:cNvPr id="32" name="Rectangle 31"/>
          <p:cNvSpPr/>
          <p:nvPr/>
        </p:nvSpPr>
        <p:spPr>
          <a:xfrm>
            <a:off x="4648200" y="1143000"/>
            <a:ext cx="3809999" cy="1752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sym typeface="Arial"/>
              </a:rPr>
              <a:t>Which Life-Saving Rules were </a:t>
            </a:r>
            <a:r>
              <a:rPr lang="en-GB" sz="2000" b="1" dirty="0" smtClean="0">
                <a:solidFill>
                  <a:schemeClr val="tx2"/>
                </a:solidFill>
                <a:latin typeface="Arial" pitchFamily="34" charset="0"/>
                <a:cs typeface="Arial" pitchFamily="34" charset="0"/>
                <a:sym typeface="Arial"/>
              </a:rPr>
              <a:t>broken and </a:t>
            </a:r>
            <a:r>
              <a:rPr lang="en-GB" sz="2000" b="1" dirty="0">
                <a:solidFill>
                  <a:schemeClr val="tx2"/>
                </a:solidFill>
                <a:latin typeface="Arial" pitchFamily="34" charset="0"/>
                <a:cs typeface="Arial" pitchFamily="34" charset="0"/>
                <a:sym typeface="Arial"/>
              </a:rPr>
              <a:t>when?</a:t>
            </a:r>
          </a:p>
        </p:txBody>
      </p:sp>
      <p:pic>
        <p:nvPicPr>
          <p:cNvPr id="1026" name="Picture 2" descr="G:\MSE COMMON\2014\Safety Day2014\Photos\MSE Team\_MMP5615.JPG"/>
          <p:cNvPicPr>
            <a:picLocks noChangeAspect="1" noChangeArrowheads="1"/>
          </p:cNvPicPr>
          <p:nvPr/>
        </p:nvPicPr>
        <p:blipFill>
          <a:blip r:embed="rId3" cstate="print"/>
          <a:srcRect/>
          <a:stretch>
            <a:fillRect/>
          </a:stretch>
        </p:blipFill>
        <p:spPr bwMode="auto">
          <a:xfrm>
            <a:off x="685800" y="3048000"/>
            <a:ext cx="3200400" cy="2133508"/>
          </a:xfrm>
          <a:prstGeom prst="rect">
            <a:avLst/>
          </a:prstGeom>
          <a:noFill/>
        </p:spPr>
      </p:pic>
      <p:pic>
        <p:nvPicPr>
          <p:cNvPr id="1027" name="Picture 3" descr="G:\MSE COMMON\2014\Safety Day2014\Photos\OSD\ossn shift 2d.JPG"/>
          <p:cNvPicPr>
            <a:picLocks noChangeAspect="1" noChangeArrowheads="1"/>
          </p:cNvPicPr>
          <p:nvPr/>
        </p:nvPicPr>
        <p:blipFill>
          <a:blip r:embed="rId4" cstate="print"/>
          <a:srcRect/>
          <a:stretch>
            <a:fillRect/>
          </a:stretch>
        </p:blipFill>
        <p:spPr bwMode="auto">
          <a:xfrm>
            <a:off x="5029200" y="3124200"/>
            <a:ext cx="2983571" cy="2133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up)">
                                      <p:cBhvr>
                                        <p:cTn id="13" dur="500"/>
                                        <p:tgtEl>
                                          <p:spTgt spid="15"/>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up)">
                                      <p:cBhvr>
                                        <p:cTn id="16" dur="500"/>
                                        <p:tgtEl>
                                          <p:spTgt spid="16"/>
                                        </p:tgtEl>
                                      </p:cBhvr>
                                    </p:animEffect>
                                  </p:childTnLst>
                                </p:cTn>
                              </p:par>
                              <p:par>
                                <p:cTn id="17" presetID="22" presetClass="entr" presetSubtype="8" fill="hold" grpId="0" nodeType="withEffect">
                                  <p:stCondLst>
                                    <p:cond delay="1000"/>
                                  </p:stCondLst>
                                  <p:childTnLst>
                                    <p:set>
                                      <p:cBhvr>
                                        <p:cTn id="18" dur="1" fill="hold">
                                          <p:stCondLst>
                                            <p:cond delay="0"/>
                                          </p:stCondLst>
                                        </p:cTn>
                                        <p:tgtEl>
                                          <p:spTgt spid="31"/>
                                        </p:tgtEl>
                                        <p:attrNameLst>
                                          <p:attrName>style.visibility</p:attrName>
                                        </p:attrNameLst>
                                      </p:cBhvr>
                                      <p:to>
                                        <p:strVal val="visible"/>
                                      </p:to>
                                    </p:set>
                                    <p:animEffect transition="in" filter="wipe(left)">
                                      <p:cBhvr>
                                        <p:cTn id="19" dur="500"/>
                                        <p:tgtEl>
                                          <p:spTgt spid="31"/>
                                        </p:tgtEl>
                                      </p:cBhvr>
                                    </p:animEffect>
                                  </p:childTnLst>
                                </p:cTn>
                              </p:par>
                              <p:par>
                                <p:cTn id="20" presetID="22" presetClass="entr" presetSubtype="8" fill="hold" grpId="0" nodeType="withEffect">
                                  <p:stCondLst>
                                    <p:cond delay="1000"/>
                                  </p:stCondLst>
                                  <p:childTnLst>
                                    <p:set>
                                      <p:cBhvr>
                                        <p:cTn id="21" dur="1" fill="hold">
                                          <p:stCondLst>
                                            <p:cond delay="0"/>
                                          </p:stCondLst>
                                        </p:cTn>
                                        <p:tgtEl>
                                          <p:spTgt spid="32"/>
                                        </p:tgtEl>
                                        <p:attrNameLst>
                                          <p:attrName>style.visibility</p:attrName>
                                        </p:attrNameLst>
                                      </p:cBhvr>
                                      <p:to>
                                        <p:strVal val="visible"/>
                                      </p:to>
                                    </p:set>
                                    <p:animEffect transition="in" filter="wipe(left)">
                                      <p:cBhvr>
                                        <p:cTn id="2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5" grpId="0" animBg="1"/>
      <p:bldP spid="16" grpId="0" animBg="1"/>
      <p:bldP spid="31"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16137" y="233838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6" name="Rectangle 5"/>
          <p:cNvSpPr/>
          <p:nvPr/>
        </p:nvSpPr>
        <p:spPr>
          <a:xfrm>
            <a:off x="3440112" y="2338388"/>
            <a:ext cx="1120775"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4" name="Rectangle 13"/>
          <p:cNvSpPr/>
          <p:nvPr/>
        </p:nvSpPr>
        <p:spPr>
          <a:xfrm>
            <a:off x="2116137" y="365283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5" name="Rectangle 14"/>
          <p:cNvSpPr/>
          <p:nvPr/>
        </p:nvSpPr>
        <p:spPr>
          <a:xfrm>
            <a:off x="3440112" y="365283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5" name="Rectangle 24"/>
          <p:cNvSpPr/>
          <p:nvPr/>
        </p:nvSpPr>
        <p:spPr>
          <a:xfrm>
            <a:off x="3440112" y="102393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8" name="Title 1"/>
          <p:cNvSpPr>
            <a:spLocks noGrp="1"/>
          </p:cNvSpPr>
          <p:nvPr>
            <p:ph type="title"/>
          </p:nvPr>
        </p:nvSpPr>
        <p:spPr>
          <a:xfrm>
            <a:off x="0" y="152400"/>
            <a:ext cx="7700962" cy="495300"/>
          </a:xfrm>
        </p:spPr>
        <p:txBody>
          <a:bodyPr>
            <a:normAutofit fontScale="90000"/>
          </a:bodyPr>
          <a:lstStyle/>
          <a:p>
            <a:pPr eaLnBrk="1" fontAlgn="auto" hangingPunct="1">
              <a:spcAft>
                <a:spcPts val="0"/>
              </a:spcAft>
              <a:defRPr/>
            </a:pPr>
            <a:r>
              <a:rPr lang="en-GB" dirty="0">
                <a:solidFill>
                  <a:schemeClr val="bg1"/>
                </a:solidFill>
                <a:latin typeface="Arial" pitchFamily="34" charset="0"/>
                <a:cs typeface="Arial" pitchFamily="34" charset="0"/>
              </a:rPr>
              <a:t>Discussion</a:t>
            </a:r>
          </a:p>
        </p:txBody>
      </p:sp>
      <p:sp>
        <p:nvSpPr>
          <p:cNvPr id="30" name="Rectangle 29"/>
          <p:cNvSpPr/>
          <p:nvPr/>
        </p:nvSpPr>
        <p:spPr>
          <a:xfrm>
            <a:off x="914400" y="1828800"/>
            <a:ext cx="7361238" cy="16205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800" b="1" dirty="0">
                <a:solidFill>
                  <a:schemeClr val="accent3"/>
                </a:solidFill>
                <a:latin typeface="Arial" pitchFamily="34" charset="0"/>
                <a:cs typeface="Arial" pitchFamily="34" charset="0"/>
                <a:sym typeface="Arial"/>
              </a:rPr>
              <a:t>Green traffic light: </a:t>
            </a:r>
            <a:r>
              <a:rPr lang="en-GB" sz="2800" b="1" dirty="0">
                <a:solidFill>
                  <a:srgbClr val="595959"/>
                </a:solidFill>
                <a:latin typeface="Arial" pitchFamily="34" charset="0"/>
                <a:cs typeface="Arial" pitchFamily="34" charset="0"/>
                <a:sym typeface="Arial"/>
              </a:rPr>
              <a:t>Why is this compliant</a:t>
            </a:r>
            <a:br>
              <a:rPr lang="en-GB" sz="2800" b="1" dirty="0">
                <a:solidFill>
                  <a:srgbClr val="595959"/>
                </a:solidFill>
                <a:latin typeface="Arial" pitchFamily="34" charset="0"/>
                <a:cs typeface="Arial" pitchFamily="34" charset="0"/>
                <a:sym typeface="Arial"/>
              </a:rPr>
            </a:br>
            <a:r>
              <a:rPr lang="en-GB" sz="2800" b="1" dirty="0">
                <a:solidFill>
                  <a:srgbClr val="595959"/>
                </a:solidFill>
                <a:latin typeface="Arial" pitchFamily="34" charset="0"/>
                <a:cs typeface="Arial" pitchFamily="34" charset="0"/>
                <a:sym typeface="Arial"/>
              </a:rPr>
              <a:t>to the Life-Saving Rules?</a:t>
            </a:r>
          </a:p>
        </p:txBody>
      </p:sp>
      <p:sp>
        <p:nvSpPr>
          <p:cNvPr id="31" name="Rectangle 30"/>
          <p:cNvSpPr/>
          <p:nvPr/>
        </p:nvSpPr>
        <p:spPr>
          <a:xfrm>
            <a:off x="914400" y="3581400"/>
            <a:ext cx="7361238" cy="148823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800" b="1" dirty="0">
                <a:solidFill>
                  <a:schemeClr val="accent6"/>
                </a:solidFill>
                <a:latin typeface="Arial" pitchFamily="34" charset="0"/>
                <a:cs typeface="Arial" pitchFamily="34" charset="0"/>
                <a:sym typeface="Arial"/>
              </a:rPr>
              <a:t>Amber</a:t>
            </a:r>
            <a:r>
              <a:rPr lang="en-GB" sz="2800" b="1" dirty="0">
                <a:solidFill>
                  <a:srgbClr val="595959"/>
                </a:solidFill>
                <a:latin typeface="Arial" pitchFamily="34" charset="0"/>
                <a:cs typeface="Arial" pitchFamily="34" charset="0"/>
                <a:sym typeface="Arial"/>
              </a:rPr>
              <a:t> / </a:t>
            </a:r>
            <a:r>
              <a:rPr lang="en-GB" sz="2800" b="1" dirty="0">
                <a:solidFill>
                  <a:schemeClr val="accent2"/>
                </a:solidFill>
                <a:latin typeface="Arial" pitchFamily="34" charset="0"/>
                <a:cs typeface="Arial" pitchFamily="34" charset="0"/>
                <a:sym typeface="Arial"/>
              </a:rPr>
              <a:t>Red traffic light: </a:t>
            </a:r>
            <a:r>
              <a:rPr lang="en-GB" sz="2800" b="1" dirty="0">
                <a:solidFill>
                  <a:srgbClr val="595959"/>
                </a:solidFill>
                <a:latin typeface="Arial" pitchFamily="34" charset="0"/>
                <a:cs typeface="Arial" pitchFamily="34" charset="0"/>
                <a:sym typeface="Arial"/>
              </a:rPr>
              <a:t>What has</a:t>
            </a:r>
            <a:br>
              <a:rPr lang="en-GB" sz="2800" b="1" dirty="0">
                <a:solidFill>
                  <a:srgbClr val="595959"/>
                </a:solidFill>
                <a:latin typeface="Arial" pitchFamily="34" charset="0"/>
                <a:cs typeface="Arial" pitchFamily="34" charset="0"/>
                <a:sym typeface="Arial"/>
              </a:rPr>
            </a:br>
            <a:r>
              <a:rPr lang="en-GB" sz="2800" b="1" dirty="0">
                <a:solidFill>
                  <a:srgbClr val="595959"/>
                </a:solidFill>
                <a:latin typeface="Arial" pitchFamily="34" charset="0"/>
                <a:cs typeface="Arial" pitchFamily="34" charset="0"/>
                <a:sym typeface="Arial"/>
              </a:rPr>
              <a:t>to change to make this compliant to the</a:t>
            </a:r>
            <a:br>
              <a:rPr lang="en-GB" sz="2800" b="1" dirty="0">
                <a:solidFill>
                  <a:srgbClr val="595959"/>
                </a:solidFill>
                <a:latin typeface="Arial" pitchFamily="34" charset="0"/>
                <a:cs typeface="Arial" pitchFamily="34" charset="0"/>
                <a:sym typeface="Arial"/>
              </a:rPr>
            </a:br>
            <a:r>
              <a:rPr lang="en-GB" sz="2800" b="1" dirty="0">
                <a:solidFill>
                  <a:srgbClr val="595959"/>
                </a:solidFill>
                <a:latin typeface="Arial" pitchFamily="34" charset="0"/>
                <a:cs typeface="Arial" pitchFamily="34" charset="0"/>
                <a:sym typeface="Arial"/>
              </a:rPr>
              <a:t>Life-Saving Rules?</a:t>
            </a:r>
          </a:p>
        </p:txBody>
      </p:sp>
      <p:sp>
        <p:nvSpPr>
          <p:cNvPr id="37" name="TextBox 36"/>
          <p:cNvSpPr txBox="1"/>
          <p:nvPr/>
        </p:nvSpPr>
        <p:spPr>
          <a:xfrm>
            <a:off x="0" y="914400"/>
            <a:ext cx="4572000" cy="738664"/>
          </a:xfrm>
          <a:prstGeom prst="rect">
            <a:avLst/>
          </a:prstGeom>
          <a:solidFill>
            <a:schemeClr val="accent3">
              <a:lumMod val="40000"/>
              <a:lumOff val="60000"/>
            </a:schemeClr>
          </a:solidFill>
        </p:spPr>
        <p:txBody>
          <a:bodyPr wrap="square" rtlCol="0">
            <a:spAutoFit/>
          </a:bodyPr>
          <a:lstStyle/>
          <a:p>
            <a:r>
              <a:rPr lang="en-GB" sz="2400" b="1" dirty="0" smtClean="0">
                <a:solidFill>
                  <a:schemeClr val="tx2"/>
                </a:solidFill>
                <a:latin typeface="Arial" pitchFamily="34" charset="0"/>
                <a:cs typeface="Arial" pitchFamily="34" charset="0"/>
                <a:sym typeface="Arial"/>
              </a:rPr>
              <a:t>Play Reflection Video</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up)">
                                      <p:cBhvr>
                                        <p:cTn id="16" dur="500"/>
                                        <p:tgtEl>
                                          <p:spTgt spid="15"/>
                                        </p:tgtEl>
                                      </p:cBhvr>
                                    </p:animEffect>
                                  </p:childTnLst>
                                </p:cTn>
                              </p:par>
                              <p:par>
                                <p:cTn id="17" presetID="22" presetClass="entr" presetSubtype="2"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wipe(right)">
                                      <p:cBhvr>
                                        <p:cTn id="19" dur="500"/>
                                        <p:tgtEl>
                                          <p:spTgt spid="25"/>
                                        </p:tgtEl>
                                      </p:cBhvr>
                                    </p:animEffect>
                                  </p:childTnLst>
                                </p:cTn>
                              </p:par>
                              <p:par>
                                <p:cTn id="20" presetID="22" presetClass="entr" presetSubtype="2" fill="hold" grpId="0" nodeType="withEffect">
                                  <p:stCondLst>
                                    <p:cond delay="1000"/>
                                  </p:stCondLst>
                                  <p:childTnLst>
                                    <p:set>
                                      <p:cBhvr>
                                        <p:cTn id="21" dur="1" fill="hold">
                                          <p:stCondLst>
                                            <p:cond delay="0"/>
                                          </p:stCondLst>
                                        </p:cTn>
                                        <p:tgtEl>
                                          <p:spTgt spid="30"/>
                                        </p:tgtEl>
                                        <p:attrNameLst>
                                          <p:attrName>style.visibility</p:attrName>
                                        </p:attrNameLst>
                                      </p:cBhvr>
                                      <p:to>
                                        <p:strVal val="visible"/>
                                      </p:to>
                                    </p:set>
                                    <p:animEffect transition="in" filter="wipe(right)">
                                      <p:cBhvr>
                                        <p:cTn id="22" dur="500"/>
                                        <p:tgtEl>
                                          <p:spTgt spid="30"/>
                                        </p:tgtEl>
                                      </p:cBhvr>
                                    </p:animEffect>
                                  </p:childTnLst>
                                </p:cTn>
                              </p:par>
                              <p:par>
                                <p:cTn id="23" presetID="22" presetClass="entr" presetSubtype="2" fill="hold" grpId="0" nodeType="withEffect">
                                  <p:stCondLst>
                                    <p:cond delay="1000"/>
                                  </p:stCondLst>
                                  <p:childTnLst>
                                    <p:set>
                                      <p:cBhvr>
                                        <p:cTn id="24" dur="1" fill="hold">
                                          <p:stCondLst>
                                            <p:cond delay="0"/>
                                          </p:stCondLst>
                                        </p:cTn>
                                        <p:tgtEl>
                                          <p:spTgt spid="31"/>
                                        </p:tgtEl>
                                        <p:attrNameLst>
                                          <p:attrName>style.visibility</p:attrName>
                                        </p:attrNameLst>
                                      </p:cBhvr>
                                      <p:to>
                                        <p:strVal val="visible"/>
                                      </p:to>
                                    </p:set>
                                    <p:animEffect transition="in" filter="wipe(right)">
                                      <p:cBhvr>
                                        <p:cTn id="2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4" grpId="0" animBg="1"/>
      <p:bldP spid="15" grpId="0" animBg="1"/>
      <p:bldP spid="25" grpId="0" animBg="1"/>
      <p:bldP spid="30"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228600"/>
            <a:ext cx="7770812" cy="419100"/>
          </a:xfrm>
        </p:spPr>
        <p:txBody>
          <a:bodyPr>
            <a:normAutofit fontScale="90000"/>
          </a:bodyPr>
          <a:lstStyle/>
          <a:p>
            <a:pPr eaLnBrk="1" fontAlgn="auto" hangingPunct="1">
              <a:spcAft>
                <a:spcPts val="0"/>
              </a:spcAft>
              <a:defRPr/>
            </a:pPr>
            <a:r>
              <a:rPr lang="en-GB" b="1" dirty="0" smtClean="0">
                <a:solidFill>
                  <a:schemeClr val="bg1"/>
                </a:solidFill>
                <a:latin typeface="Arial" pitchFamily="34" charset="0"/>
                <a:cs typeface="Arial" pitchFamily="34" charset="0"/>
                <a:sym typeface="Arial"/>
              </a:rPr>
              <a:t>Discussion</a:t>
            </a:r>
            <a:endParaRPr lang="en-GB" b="1" dirty="0">
              <a:solidFill>
                <a:schemeClr val="bg1"/>
              </a:solidFill>
              <a:latin typeface="Arial" pitchFamily="34" charset="0"/>
              <a:cs typeface="Arial" pitchFamily="34" charset="0"/>
            </a:endParaRPr>
          </a:p>
        </p:txBody>
      </p:sp>
      <p:sp>
        <p:nvSpPr>
          <p:cNvPr id="6" name="Rectangle 5"/>
          <p:cNvSpPr/>
          <p:nvPr/>
        </p:nvSpPr>
        <p:spPr>
          <a:xfrm>
            <a:off x="4764087" y="233838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7" name="Rectangle 6"/>
          <p:cNvSpPr/>
          <p:nvPr/>
        </p:nvSpPr>
        <p:spPr>
          <a:xfrm>
            <a:off x="6089650" y="2338388"/>
            <a:ext cx="1119187"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3" name="Rectangle 12"/>
          <p:cNvSpPr/>
          <p:nvPr/>
        </p:nvSpPr>
        <p:spPr>
          <a:xfrm>
            <a:off x="7413625" y="2338388"/>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pic>
        <p:nvPicPr>
          <p:cNvPr id="17" name="Picture 16" descr="lsr_icon_01.gif"/>
          <p:cNvPicPr>
            <a:picLocks noChangeAspect="1"/>
          </p:cNvPicPr>
          <p:nvPr/>
        </p:nvPicPr>
        <p:blipFill>
          <a:blip r:embed="rId3" cstate="print"/>
          <a:srcRect/>
          <a:stretch>
            <a:fillRect/>
          </a:stretch>
        </p:blipFill>
        <p:spPr bwMode="auto">
          <a:xfrm>
            <a:off x="792162" y="1023938"/>
            <a:ext cx="1119188" cy="1119187"/>
          </a:xfrm>
          <a:prstGeom prst="rect">
            <a:avLst/>
          </a:prstGeom>
          <a:noFill/>
          <a:ln w="9525">
            <a:noFill/>
            <a:miter lim="800000"/>
            <a:headEnd/>
            <a:tailEnd/>
          </a:ln>
        </p:spPr>
      </p:pic>
      <p:pic>
        <p:nvPicPr>
          <p:cNvPr id="18" name="Picture 17" descr="lsr_icon_02.gif"/>
          <p:cNvPicPr>
            <a:picLocks noChangeAspect="1"/>
          </p:cNvPicPr>
          <p:nvPr/>
        </p:nvPicPr>
        <p:blipFill>
          <a:blip r:embed="rId4" cstate="print"/>
          <a:srcRect/>
          <a:stretch>
            <a:fillRect/>
          </a:stretch>
        </p:blipFill>
        <p:spPr bwMode="auto">
          <a:xfrm>
            <a:off x="2116137" y="1023938"/>
            <a:ext cx="1119188" cy="1119187"/>
          </a:xfrm>
          <a:prstGeom prst="rect">
            <a:avLst/>
          </a:prstGeom>
          <a:noFill/>
          <a:ln w="9525">
            <a:noFill/>
            <a:miter lim="800000"/>
            <a:headEnd/>
            <a:tailEnd/>
          </a:ln>
        </p:spPr>
      </p:pic>
      <p:pic>
        <p:nvPicPr>
          <p:cNvPr id="19" name="Picture 18" descr="lsr_icon_03.gif"/>
          <p:cNvPicPr>
            <a:picLocks noChangeAspect="1"/>
          </p:cNvPicPr>
          <p:nvPr/>
        </p:nvPicPr>
        <p:blipFill>
          <a:blip r:embed="rId5" cstate="print"/>
          <a:srcRect/>
          <a:stretch>
            <a:fillRect/>
          </a:stretch>
        </p:blipFill>
        <p:spPr bwMode="auto">
          <a:xfrm>
            <a:off x="3440112" y="1023938"/>
            <a:ext cx="1119188" cy="1119187"/>
          </a:xfrm>
          <a:prstGeom prst="rect">
            <a:avLst/>
          </a:prstGeom>
          <a:noFill/>
          <a:ln w="9525">
            <a:noFill/>
            <a:miter lim="800000"/>
            <a:headEnd/>
            <a:tailEnd/>
          </a:ln>
        </p:spPr>
      </p:pic>
      <p:pic>
        <p:nvPicPr>
          <p:cNvPr id="20" name="Picture 19" descr="lsr_icon_04.gif"/>
          <p:cNvPicPr>
            <a:picLocks noChangeAspect="1"/>
          </p:cNvPicPr>
          <p:nvPr/>
        </p:nvPicPr>
        <p:blipFill>
          <a:blip r:embed="rId6" cstate="print"/>
          <a:srcRect/>
          <a:stretch>
            <a:fillRect/>
          </a:stretch>
        </p:blipFill>
        <p:spPr bwMode="auto">
          <a:xfrm>
            <a:off x="792162" y="2338388"/>
            <a:ext cx="1119188" cy="1119187"/>
          </a:xfrm>
          <a:prstGeom prst="rect">
            <a:avLst/>
          </a:prstGeom>
          <a:noFill/>
          <a:ln w="9525">
            <a:noFill/>
            <a:miter lim="800000"/>
            <a:headEnd/>
            <a:tailEnd/>
          </a:ln>
        </p:spPr>
      </p:pic>
      <p:pic>
        <p:nvPicPr>
          <p:cNvPr id="21" name="Picture 20" descr="lsr_icon_05.gif"/>
          <p:cNvPicPr>
            <a:picLocks noChangeAspect="1"/>
          </p:cNvPicPr>
          <p:nvPr/>
        </p:nvPicPr>
        <p:blipFill>
          <a:blip r:embed="rId7" cstate="print"/>
          <a:srcRect/>
          <a:stretch>
            <a:fillRect/>
          </a:stretch>
        </p:blipFill>
        <p:spPr bwMode="auto">
          <a:xfrm>
            <a:off x="2116137" y="2338388"/>
            <a:ext cx="1119188" cy="1119187"/>
          </a:xfrm>
          <a:prstGeom prst="rect">
            <a:avLst/>
          </a:prstGeom>
          <a:noFill/>
          <a:ln w="9525">
            <a:noFill/>
            <a:miter lim="800000"/>
            <a:headEnd/>
            <a:tailEnd/>
          </a:ln>
        </p:spPr>
      </p:pic>
      <p:pic>
        <p:nvPicPr>
          <p:cNvPr id="22" name="Picture 21" descr="lsr_icon_06.gif"/>
          <p:cNvPicPr>
            <a:picLocks noChangeAspect="1"/>
          </p:cNvPicPr>
          <p:nvPr/>
        </p:nvPicPr>
        <p:blipFill>
          <a:blip r:embed="rId8" cstate="print"/>
          <a:srcRect/>
          <a:stretch>
            <a:fillRect/>
          </a:stretch>
        </p:blipFill>
        <p:spPr bwMode="auto">
          <a:xfrm>
            <a:off x="3440112" y="2338388"/>
            <a:ext cx="1119188" cy="1119187"/>
          </a:xfrm>
          <a:prstGeom prst="rect">
            <a:avLst/>
          </a:prstGeom>
          <a:noFill/>
          <a:ln w="9525">
            <a:noFill/>
            <a:miter lim="800000"/>
            <a:headEnd/>
            <a:tailEnd/>
          </a:ln>
        </p:spPr>
      </p:pic>
      <p:pic>
        <p:nvPicPr>
          <p:cNvPr id="23" name="Picture 22" descr="lsr_icon_07.gif"/>
          <p:cNvPicPr>
            <a:picLocks noChangeAspect="1"/>
          </p:cNvPicPr>
          <p:nvPr/>
        </p:nvPicPr>
        <p:blipFill>
          <a:blip r:embed="rId9" cstate="print"/>
          <a:srcRect/>
          <a:stretch>
            <a:fillRect/>
          </a:stretch>
        </p:blipFill>
        <p:spPr bwMode="auto">
          <a:xfrm>
            <a:off x="792162" y="3654425"/>
            <a:ext cx="1119188" cy="1119188"/>
          </a:xfrm>
          <a:prstGeom prst="rect">
            <a:avLst/>
          </a:prstGeom>
          <a:noFill/>
          <a:ln w="9525">
            <a:noFill/>
            <a:miter lim="800000"/>
            <a:headEnd/>
            <a:tailEnd/>
          </a:ln>
        </p:spPr>
      </p:pic>
      <p:pic>
        <p:nvPicPr>
          <p:cNvPr id="24" name="Picture 23" descr="lsr_icon_08.gif"/>
          <p:cNvPicPr>
            <a:picLocks noChangeAspect="1"/>
          </p:cNvPicPr>
          <p:nvPr/>
        </p:nvPicPr>
        <p:blipFill>
          <a:blip r:embed="rId10" cstate="print"/>
          <a:srcRect/>
          <a:stretch>
            <a:fillRect/>
          </a:stretch>
        </p:blipFill>
        <p:spPr bwMode="auto">
          <a:xfrm>
            <a:off x="2116137" y="3654425"/>
            <a:ext cx="1119188" cy="1119188"/>
          </a:xfrm>
          <a:prstGeom prst="rect">
            <a:avLst/>
          </a:prstGeom>
          <a:noFill/>
          <a:ln w="9525">
            <a:noFill/>
            <a:miter lim="800000"/>
            <a:headEnd/>
            <a:tailEnd/>
          </a:ln>
        </p:spPr>
      </p:pic>
      <p:pic>
        <p:nvPicPr>
          <p:cNvPr id="25" name="Picture 24" descr="lsr_icon_09.gif"/>
          <p:cNvPicPr>
            <a:picLocks noChangeAspect="1"/>
          </p:cNvPicPr>
          <p:nvPr/>
        </p:nvPicPr>
        <p:blipFill>
          <a:blip r:embed="rId11" cstate="print"/>
          <a:srcRect/>
          <a:stretch>
            <a:fillRect/>
          </a:stretch>
        </p:blipFill>
        <p:spPr bwMode="auto">
          <a:xfrm>
            <a:off x="3440112" y="3654425"/>
            <a:ext cx="1119188" cy="1119188"/>
          </a:xfrm>
          <a:prstGeom prst="rect">
            <a:avLst/>
          </a:prstGeom>
          <a:noFill/>
          <a:ln w="9525">
            <a:noFill/>
            <a:miter lim="800000"/>
            <a:headEnd/>
            <a:tailEnd/>
          </a:ln>
        </p:spPr>
      </p:pic>
      <p:pic>
        <p:nvPicPr>
          <p:cNvPr id="26" name="Picture 25" descr="lsr_icon_10.gif"/>
          <p:cNvPicPr>
            <a:picLocks noChangeAspect="1"/>
          </p:cNvPicPr>
          <p:nvPr/>
        </p:nvPicPr>
        <p:blipFill>
          <a:blip r:embed="rId12" cstate="print"/>
          <a:srcRect/>
          <a:stretch>
            <a:fillRect/>
          </a:stretch>
        </p:blipFill>
        <p:spPr bwMode="auto">
          <a:xfrm>
            <a:off x="792162" y="4968875"/>
            <a:ext cx="1119188" cy="1119188"/>
          </a:xfrm>
          <a:prstGeom prst="rect">
            <a:avLst/>
          </a:prstGeom>
          <a:noFill/>
          <a:ln w="9525">
            <a:noFill/>
            <a:miter lim="800000"/>
            <a:headEnd/>
            <a:tailEnd/>
          </a:ln>
        </p:spPr>
      </p:pic>
      <p:pic>
        <p:nvPicPr>
          <p:cNvPr id="27" name="Picture 26" descr="lsr_icon_11.gif"/>
          <p:cNvPicPr>
            <a:picLocks noChangeAspect="1"/>
          </p:cNvPicPr>
          <p:nvPr/>
        </p:nvPicPr>
        <p:blipFill>
          <a:blip r:embed="rId13" cstate="print"/>
          <a:srcRect/>
          <a:stretch>
            <a:fillRect/>
          </a:stretch>
        </p:blipFill>
        <p:spPr bwMode="auto">
          <a:xfrm>
            <a:off x="2116137" y="4968875"/>
            <a:ext cx="1119188" cy="1119188"/>
          </a:xfrm>
          <a:prstGeom prst="rect">
            <a:avLst/>
          </a:prstGeom>
          <a:noFill/>
          <a:ln w="9525">
            <a:noFill/>
            <a:miter lim="800000"/>
            <a:headEnd/>
            <a:tailEnd/>
          </a:ln>
        </p:spPr>
      </p:pic>
      <p:pic>
        <p:nvPicPr>
          <p:cNvPr id="28" name="Picture 27" descr="lsr_icon_12.gif"/>
          <p:cNvPicPr>
            <a:picLocks noChangeAspect="1"/>
          </p:cNvPicPr>
          <p:nvPr/>
        </p:nvPicPr>
        <p:blipFill>
          <a:blip r:embed="rId14" cstate="print"/>
          <a:srcRect/>
          <a:stretch>
            <a:fillRect/>
          </a:stretch>
        </p:blipFill>
        <p:spPr bwMode="auto">
          <a:xfrm>
            <a:off x="3440112" y="4968875"/>
            <a:ext cx="1119188" cy="1119188"/>
          </a:xfrm>
          <a:prstGeom prst="rect">
            <a:avLst/>
          </a:prstGeom>
          <a:noFill/>
          <a:ln w="9525">
            <a:noFill/>
            <a:miter lim="800000"/>
            <a:headEnd/>
            <a:tailEnd/>
          </a:ln>
        </p:spPr>
      </p:pic>
      <p:sp>
        <p:nvSpPr>
          <p:cNvPr id="29" name="Rectangle 28"/>
          <p:cNvSpPr/>
          <p:nvPr/>
        </p:nvSpPr>
        <p:spPr>
          <a:xfrm>
            <a:off x="4800600" y="914400"/>
            <a:ext cx="4038600" cy="4191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marL="180000" indent="-180000" fontAlgn="auto">
              <a:lnSpc>
                <a:spcPct val="120000"/>
              </a:lnSpc>
              <a:spcBef>
                <a:spcPts val="0"/>
              </a:spcBef>
              <a:spcAft>
                <a:spcPts val="0"/>
              </a:spcAft>
              <a:buSzPct val="80000"/>
              <a:buFont typeface="Wingdings" pitchFamily="2" charset="2"/>
              <a:buChar char=""/>
              <a:defRPr/>
            </a:pPr>
            <a:r>
              <a:rPr lang="en-GB" b="1" dirty="0">
                <a:solidFill>
                  <a:schemeClr val="tx1"/>
                </a:solidFill>
                <a:latin typeface="Arial" pitchFamily="34" charset="0"/>
                <a:cs typeface="Arial" pitchFamily="34" charset="0"/>
                <a:sym typeface="Arial"/>
              </a:rPr>
              <a:t>What are the most important rules for us</a:t>
            </a:r>
            <a:br>
              <a:rPr lang="en-GB" b="1" dirty="0">
                <a:solidFill>
                  <a:schemeClr val="tx1"/>
                </a:solidFill>
                <a:latin typeface="Arial" pitchFamily="34" charset="0"/>
                <a:cs typeface="Arial" pitchFamily="34" charset="0"/>
                <a:sym typeface="Arial"/>
              </a:rPr>
            </a:br>
            <a:r>
              <a:rPr lang="en-GB" b="1" dirty="0">
                <a:solidFill>
                  <a:schemeClr val="tx1"/>
                </a:solidFill>
                <a:latin typeface="Arial" pitchFamily="34" charset="0"/>
                <a:cs typeface="Arial" pitchFamily="34" charset="0"/>
                <a:sym typeface="Arial"/>
              </a:rPr>
              <a:t>to follow in our work place?</a:t>
            </a:r>
          </a:p>
          <a:p>
            <a:pPr marL="180000" indent="-180000" fontAlgn="auto">
              <a:lnSpc>
                <a:spcPct val="120000"/>
              </a:lnSpc>
              <a:spcBef>
                <a:spcPts val="0"/>
              </a:spcBef>
              <a:spcAft>
                <a:spcPts val="0"/>
              </a:spcAft>
              <a:buSzPct val="80000"/>
              <a:buFont typeface="Wingdings" pitchFamily="2" charset="2"/>
              <a:buChar char=""/>
              <a:defRPr/>
            </a:pPr>
            <a:r>
              <a:rPr lang="en-GB" b="1" dirty="0">
                <a:solidFill>
                  <a:schemeClr val="tx1"/>
                </a:solidFill>
                <a:latin typeface="Arial" pitchFamily="34" charset="0"/>
                <a:cs typeface="Arial" pitchFamily="34" charset="0"/>
                <a:sym typeface="Arial"/>
              </a:rPr>
              <a:t>How can we help each other </a:t>
            </a:r>
            <a:r>
              <a:rPr lang="en-GB" b="1" dirty="0" smtClean="0">
                <a:solidFill>
                  <a:schemeClr val="tx1"/>
                </a:solidFill>
                <a:latin typeface="Arial" pitchFamily="34" charset="0"/>
                <a:cs typeface="Arial" pitchFamily="34" charset="0"/>
                <a:sym typeface="Arial"/>
              </a:rPr>
              <a:t>follow the </a:t>
            </a:r>
            <a:r>
              <a:rPr lang="en-GB" b="1" dirty="0">
                <a:solidFill>
                  <a:schemeClr val="tx1"/>
                </a:solidFill>
                <a:latin typeface="Arial" pitchFamily="34" charset="0"/>
                <a:cs typeface="Arial" pitchFamily="34" charset="0"/>
                <a:sym typeface="Arial"/>
              </a:rPr>
              <a:t>rules?</a:t>
            </a:r>
          </a:p>
          <a:p>
            <a:pPr marL="360000" lvl="1" indent="-180000" fontAlgn="auto">
              <a:lnSpc>
                <a:spcPct val="120000"/>
              </a:lnSpc>
              <a:spcBef>
                <a:spcPts val="0"/>
              </a:spcBef>
              <a:spcAft>
                <a:spcPts val="0"/>
              </a:spcAft>
              <a:buSzPct val="80000"/>
              <a:buFont typeface="Wingdings" pitchFamily="2" charset="2"/>
              <a:buChar char=""/>
              <a:defRPr/>
            </a:pPr>
            <a:r>
              <a:rPr lang="en-GB" b="1" dirty="0">
                <a:solidFill>
                  <a:schemeClr val="tx1"/>
                </a:solidFill>
                <a:latin typeface="Arial" pitchFamily="34" charset="0"/>
                <a:cs typeface="Arial" pitchFamily="34" charset="0"/>
                <a:sym typeface="Arial"/>
              </a:rPr>
              <a:t>How do we set clear expectations on the Life-Saving Rules? </a:t>
            </a:r>
          </a:p>
          <a:p>
            <a:pPr marL="360000" lvl="1" indent="-180000" fontAlgn="auto">
              <a:lnSpc>
                <a:spcPct val="120000"/>
              </a:lnSpc>
              <a:spcBef>
                <a:spcPts val="0"/>
              </a:spcBef>
              <a:spcAft>
                <a:spcPts val="0"/>
              </a:spcAft>
              <a:buSzPct val="80000"/>
              <a:buFont typeface="Wingdings" pitchFamily="2" charset="2"/>
              <a:buChar char=""/>
              <a:defRPr/>
            </a:pPr>
            <a:r>
              <a:rPr lang="en-GB" b="1" dirty="0">
                <a:solidFill>
                  <a:schemeClr val="tx1"/>
                </a:solidFill>
                <a:latin typeface="Arial" pitchFamily="34" charset="0"/>
                <a:cs typeface="Arial" pitchFamily="34" charset="0"/>
                <a:sym typeface="Arial"/>
              </a:rPr>
              <a:t>How do we help new people know and understand the Life-Saving Rules?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nodeType="withEffect">
                                  <p:stCondLst>
                                    <p:cond delay="50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nodeType="withEffect">
                                  <p:stCondLst>
                                    <p:cond delay="50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500"/>
                                        <p:tgtEl>
                                          <p:spTgt spid="19"/>
                                        </p:tgtEl>
                                      </p:cBhvr>
                                    </p:animEffect>
                                  </p:childTnLst>
                                </p:cTn>
                              </p:par>
                              <p:par>
                                <p:cTn id="14" presetID="10" presetClass="entr" presetSubtype="0" fill="hold" nodeType="withEffect">
                                  <p:stCondLst>
                                    <p:cond delay="50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nodeType="withEffect">
                                  <p:stCondLst>
                                    <p:cond delay="50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par>
                                <p:cTn id="20" presetID="10" presetClass="entr" presetSubtype="0" fill="hold" nodeType="withEffect">
                                  <p:stCondLst>
                                    <p:cond delay="50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nodeType="withEffect">
                                  <p:stCondLst>
                                    <p:cond delay="50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500"/>
                                        <p:tgtEl>
                                          <p:spTgt spid="23"/>
                                        </p:tgtEl>
                                      </p:cBhvr>
                                    </p:animEffect>
                                  </p:childTnLst>
                                </p:cTn>
                              </p:par>
                              <p:par>
                                <p:cTn id="26" presetID="10" presetClass="entr" presetSubtype="0" fill="hold" nodeType="withEffect">
                                  <p:stCondLst>
                                    <p:cond delay="50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par>
                                <p:cTn id="29" presetID="10" presetClass="entr" presetSubtype="0" fill="hold" nodeType="withEffect">
                                  <p:stCondLst>
                                    <p:cond delay="50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par>
                                <p:cTn id="32" presetID="10" presetClass="entr" presetSubtype="0" fill="hold" nodeType="withEffect">
                                  <p:stCondLst>
                                    <p:cond delay="500"/>
                                  </p:stCondLst>
                                  <p:childTnLst>
                                    <p:set>
                                      <p:cBhvr>
                                        <p:cTn id="33" dur="1" fill="hold">
                                          <p:stCondLst>
                                            <p:cond delay="0"/>
                                          </p:stCondLst>
                                        </p:cTn>
                                        <p:tgtEl>
                                          <p:spTgt spid="26"/>
                                        </p:tgtEl>
                                        <p:attrNameLst>
                                          <p:attrName>style.visibility</p:attrName>
                                        </p:attrNameLst>
                                      </p:cBhvr>
                                      <p:to>
                                        <p:strVal val="visible"/>
                                      </p:to>
                                    </p:set>
                                    <p:animEffect transition="in" filter="fade">
                                      <p:cBhvr>
                                        <p:cTn id="34" dur="500"/>
                                        <p:tgtEl>
                                          <p:spTgt spid="26"/>
                                        </p:tgtEl>
                                      </p:cBhvr>
                                    </p:animEffect>
                                  </p:childTnLst>
                                </p:cTn>
                              </p:par>
                              <p:par>
                                <p:cTn id="35" presetID="10" presetClass="entr" presetSubtype="0" fill="hold" nodeType="withEffect">
                                  <p:stCondLst>
                                    <p:cond delay="50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par>
                                <p:cTn id="38" presetID="10" presetClass="entr" presetSubtype="0" fill="hold" nodeType="withEffect">
                                  <p:stCondLst>
                                    <p:cond delay="500"/>
                                  </p:stCondLst>
                                  <p:childTnLst>
                                    <p:set>
                                      <p:cBhvr>
                                        <p:cTn id="39" dur="1" fill="hold">
                                          <p:stCondLst>
                                            <p:cond delay="0"/>
                                          </p:stCondLst>
                                        </p:cTn>
                                        <p:tgtEl>
                                          <p:spTgt spid="28"/>
                                        </p:tgtEl>
                                        <p:attrNameLst>
                                          <p:attrName>style.visibility</p:attrName>
                                        </p:attrNameLst>
                                      </p:cBhvr>
                                      <p:to>
                                        <p:strVal val="visible"/>
                                      </p:to>
                                    </p:set>
                                    <p:animEffect transition="in" filter="fade">
                                      <p:cBhvr>
                                        <p:cTn id="40" dur="500"/>
                                        <p:tgtEl>
                                          <p:spTgt spid="28"/>
                                        </p:tgtEl>
                                      </p:cBhvr>
                                    </p:animEffect>
                                  </p:childTnLst>
                                </p:cTn>
                              </p:par>
                              <p:par>
                                <p:cTn id="41" presetID="22" presetClass="entr" presetSubtype="1" fill="hold" grpId="0" nodeType="withEffect">
                                  <p:stCondLst>
                                    <p:cond delay="500"/>
                                  </p:stCondLst>
                                  <p:childTnLst>
                                    <p:set>
                                      <p:cBhvr>
                                        <p:cTn id="42" dur="1" fill="hold">
                                          <p:stCondLst>
                                            <p:cond delay="0"/>
                                          </p:stCondLst>
                                        </p:cTn>
                                        <p:tgtEl>
                                          <p:spTgt spid="6"/>
                                        </p:tgtEl>
                                        <p:attrNameLst>
                                          <p:attrName>style.visibility</p:attrName>
                                        </p:attrNameLst>
                                      </p:cBhvr>
                                      <p:to>
                                        <p:strVal val="visible"/>
                                      </p:to>
                                    </p:set>
                                    <p:animEffect transition="in" filter="wipe(up)">
                                      <p:cBhvr>
                                        <p:cTn id="43" dur="500"/>
                                        <p:tgtEl>
                                          <p:spTgt spid="6"/>
                                        </p:tgtEl>
                                      </p:cBhvr>
                                    </p:animEffect>
                                  </p:childTnLst>
                                </p:cTn>
                              </p:par>
                              <p:par>
                                <p:cTn id="44" presetID="22" presetClass="entr" presetSubtype="4" fill="hold" grpId="0" nodeType="withEffect">
                                  <p:stCondLst>
                                    <p:cond delay="50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par>
                                <p:cTn id="47" presetID="22" presetClass="entr" presetSubtype="8" fill="hold" grpId="0" nodeType="withEffect">
                                  <p:stCondLst>
                                    <p:cond delay="500"/>
                                  </p:stCondLst>
                                  <p:childTnLst>
                                    <p:set>
                                      <p:cBhvr>
                                        <p:cTn id="48" dur="1" fill="hold">
                                          <p:stCondLst>
                                            <p:cond delay="0"/>
                                          </p:stCondLst>
                                        </p:cTn>
                                        <p:tgtEl>
                                          <p:spTgt spid="13"/>
                                        </p:tgtEl>
                                        <p:attrNameLst>
                                          <p:attrName>style.visibility</p:attrName>
                                        </p:attrNameLst>
                                      </p:cBhvr>
                                      <p:to>
                                        <p:strVal val="visible"/>
                                      </p:to>
                                    </p:set>
                                    <p:animEffect transition="in" filter="wipe(left)">
                                      <p:cBhvr>
                                        <p:cTn id="49" dur="500"/>
                                        <p:tgtEl>
                                          <p:spTgt spid="13"/>
                                        </p:tgtEl>
                                      </p:cBhvr>
                                    </p:animEffect>
                                  </p:childTnLst>
                                </p:cTn>
                              </p:par>
                            </p:childTnLst>
                          </p:cTn>
                        </p:par>
                        <p:par>
                          <p:cTn id="50" fill="hold">
                            <p:stCondLst>
                              <p:cond delay="1000"/>
                            </p:stCondLst>
                            <p:childTnLst>
                              <p:par>
                                <p:cTn id="51" presetID="22" presetClass="entr" presetSubtype="8" fill="hold" grpId="0" nodeType="afterEffect">
                                  <p:stCondLst>
                                    <p:cond delay="500"/>
                                  </p:stCondLst>
                                  <p:childTnLst>
                                    <p:set>
                                      <p:cBhvr>
                                        <p:cTn id="52" dur="1" fill="hold">
                                          <p:stCondLst>
                                            <p:cond delay="0"/>
                                          </p:stCondLst>
                                        </p:cTn>
                                        <p:tgtEl>
                                          <p:spTgt spid="29"/>
                                        </p:tgtEl>
                                        <p:attrNameLst>
                                          <p:attrName>style.visibility</p:attrName>
                                        </p:attrNameLst>
                                      </p:cBhvr>
                                      <p:to>
                                        <p:strVal val="visible"/>
                                      </p:to>
                                    </p:set>
                                    <p:animEffect transition="in" filter="wipe(left)">
                                      <p:cBhvr>
                                        <p:cTn id="5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3" grpId="0" animBg="1"/>
      <p:bldP spid="2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IN Title"/>
          <p:cNvSpPr>
            <a:spLocks noGrp="1"/>
          </p:cNvSpPr>
          <p:nvPr>
            <p:ph type="title"/>
          </p:nvPr>
        </p:nvSpPr>
        <p:spPr>
          <a:xfrm>
            <a:off x="0" y="152400"/>
            <a:ext cx="7770812" cy="419100"/>
          </a:xfrm>
        </p:spPr>
        <p:txBody>
          <a:bodyPr>
            <a:noAutofit/>
          </a:bodyPr>
          <a:lstStyle/>
          <a:p>
            <a:pPr eaLnBrk="1" fontAlgn="auto" hangingPunct="1">
              <a:spcAft>
                <a:spcPts val="0"/>
              </a:spcAft>
              <a:defRPr/>
            </a:pPr>
            <a:r>
              <a:rPr lang="en-GB" sz="4000" b="1" dirty="0" smtClean="0">
                <a:solidFill>
                  <a:schemeClr val="bg1"/>
                </a:solidFill>
                <a:latin typeface="Arial" pitchFamily="34" charset="0"/>
                <a:cs typeface="Arial" pitchFamily="34" charset="0"/>
                <a:sym typeface="Arial"/>
              </a:rPr>
              <a:t>Reality + Summary</a:t>
            </a:r>
            <a:endParaRPr lang="en-GB" sz="4000" b="1" dirty="0">
              <a:solidFill>
                <a:schemeClr val="bg1"/>
              </a:solidFill>
              <a:latin typeface="Arial" pitchFamily="34" charset="0"/>
              <a:cs typeface="Arial" pitchFamily="34" charset="0"/>
            </a:endParaRPr>
          </a:p>
        </p:txBody>
      </p:sp>
      <p:sp>
        <p:nvSpPr>
          <p:cNvPr id="5" name="Rectangle 4"/>
          <p:cNvSpPr/>
          <p:nvPr/>
        </p:nvSpPr>
        <p:spPr>
          <a:xfrm>
            <a:off x="2192337" y="1176338"/>
            <a:ext cx="1119188" cy="1120775"/>
          </a:xfrm>
          <a:prstGeom prst="rect">
            <a:avLst/>
          </a:prstGeom>
          <a:solidFill>
            <a:srgbClr val="F7D11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6" name="Rectangle 5"/>
          <p:cNvSpPr/>
          <p:nvPr/>
        </p:nvSpPr>
        <p:spPr>
          <a:xfrm>
            <a:off x="7489825" y="1176338"/>
            <a:ext cx="1119187" cy="1120775"/>
          </a:xfrm>
          <a:prstGeom prst="rect">
            <a:avLst/>
          </a:prstGeom>
          <a:solidFill>
            <a:srgbClr val="D42E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9" name="Rectangle 8"/>
          <p:cNvSpPr/>
          <p:nvPr/>
        </p:nvSpPr>
        <p:spPr>
          <a:xfrm>
            <a:off x="4840287" y="2490788"/>
            <a:ext cx="1120775" cy="1120775"/>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0" name="Rectangle 9"/>
          <p:cNvSpPr/>
          <p:nvPr/>
        </p:nvSpPr>
        <p:spPr>
          <a:xfrm>
            <a:off x="6165850" y="2490788"/>
            <a:ext cx="1119187" cy="1120775"/>
          </a:xfrm>
          <a:prstGeom prst="rect">
            <a:avLst/>
          </a:prstGeom>
          <a:solidFill>
            <a:srgbClr val="F7D11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1" name="Rectangle 10"/>
          <p:cNvSpPr/>
          <p:nvPr/>
        </p:nvSpPr>
        <p:spPr>
          <a:xfrm>
            <a:off x="6165850" y="1176338"/>
            <a:ext cx="1119187" cy="1120775"/>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2" name="Rectangle 11"/>
          <p:cNvSpPr/>
          <p:nvPr/>
        </p:nvSpPr>
        <p:spPr>
          <a:xfrm>
            <a:off x="3516312" y="1176338"/>
            <a:ext cx="1120775" cy="1120775"/>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3" name="Rectangle 12"/>
          <p:cNvSpPr/>
          <p:nvPr/>
        </p:nvSpPr>
        <p:spPr>
          <a:xfrm>
            <a:off x="868362" y="1176338"/>
            <a:ext cx="1119188" cy="1120775"/>
          </a:xfrm>
          <a:prstGeom prst="rect">
            <a:avLst/>
          </a:prstGeom>
          <a:solidFill>
            <a:srgbClr val="D42E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6" name="Rectangle 15"/>
          <p:cNvSpPr/>
          <p:nvPr/>
        </p:nvSpPr>
        <p:spPr>
          <a:xfrm>
            <a:off x="4840287" y="1176338"/>
            <a:ext cx="1120775" cy="1120775"/>
          </a:xfrm>
          <a:prstGeom prst="rect">
            <a:avLst/>
          </a:prstGeom>
          <a:solidFill>
            <a:srgbClr val="F7D11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400" b="1">
              <a:latin typeface="Arial" pitchFamily="34" charset="0"/>
              <a:cs typeface="Arial" pitchFamily="34" charset="0"/>
            </a:endParaRPr>
          </a:p>
        </p:txBody>
      </p:sp>
      <p:sp>
        <p:nvSpPr>
          <p:cNvPr id="17" name="Rectangle 16"/>
          <p:cNvSpPr/>
          <p:nvPr/>
        </p:nvSpPr>
        <p:spPr>
          <a:xfrm>
            <a:off x="868362" y="1176338"/>
            <a:ext cx="2443163" cy="11191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lnSpc>
                <a:spcPct val="120000"/>
              </a:lnSpc>
              <a:spcBef>
                <a:spcPts val="0"/>
              </a:spcBef>
              <a:spcAft>
                <a:spcPts val="0"/>
              </a:spcAft>
              <a:defRPr/>
            </a:pPr>
            <a:r>
              <a:rPr lang="en-GB" b="1" dirty="0">
                <a:solidFill>
                  <a:srgbClr val="595959"/>
                </a:solidFill>
                <a:latin typeface="Arial" pitchFamily="34" charset="0"/>
                <a:cs typeface="Arial" pitchFamily="34" charset="0"/>
                <a:sym typeface="Arial"/>
              </a:rPr>
              <a:t>The Life-Saving Rules</a:t>
            </a:r>
            <a:br>
              <a:rPr lang="en-GB" b="1" dirty="0">
                <a:solidFill>
                  <a:srgbClr val="595959"/>
                </a:solidFill>
                <a:latin typeface="Arial" pitchFamily="34" charset="0"/>
                <a:cs typeface="Arial" pitchFamily="34" charset="0"/>
                <a:sym typeface="Arial"/>
              </a:rPr>
            </a:br>
            <a:r>
              <a:rPr lang="en-GB" b="1" dirty="0">
                <a:solidFill>
                  <a:srgbClr val="595959"/>
                </a:solidFill>
                <a:latin typeface="Arial" pitchFamily="34" charset="0"/>
                <a:cs typeface="Arial" pitchFamily="34" charset="0"/>
                <a:sym typeface="Arial"/>
              </a:rPr>
              <a:t>have saved lives </a:t>
            </a:r>
          </a:p>
        </p:txBody>
      </p:sp>
      <p:sp>
        <p:nvSpPr>
          <p:cNvPr id="18" name="Rectangle 17"/>
          <p:cNvSpPr/>
          <p:nvPr/>
        </p:nvSpPr>
        <p:spPr>
          <a:xfrm>
            <a:off x="1676400" y="2590800"/>
            <a:ext cx="2444750" cy="11191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72000" bIns="252000" anchor="ctr"/>
          <a:lstStyle/>
          <a:p>
            <a:pPr fontAlgn="auto">
              <a:lnSpc>
                <a:spcPct val="120000"/>
              </a:lnSpc>
              <a:spcBef>
                <a:spcPts val="0"/>
              </a:spcBef>
              <a:spcAft>
                <a:spcPts val="0"/>
              </a:spcAft>
              <a:defRPr/>
            </a:pPr>
            <a:r>
              <a:rPr lang="en-GB" b="1" dirty="0">
                <a:solidFill>
                  <a:srgbClr val="595959"/>
                </a:solidFill>
                <a:latin typeface="Arial" pitchFamily="34" charset="0"/>
                <a:cs typeface="Arial" pitchFamily="34" charset="0"/>
                <a:sym typeface="Arial"/>
              </a:rPr>
              <a:t>Let´s be committed,</a:t>
            </a:r>
            <a:br>
              <a:rPr lang="en-GB" b="1" dirty="0">
                <a:solidFill>
                  <a:srgbClr val="595959"/>
                </a:solidFill>
                <a:latin typeface="Arial" pitchFamily="34" charset="0"/>
                <a:cs typeface="Arial" pitchFamily="34" charset="0"/>
                <a:sym typeface="Arial"/>
              </a:rPr>
            </a:br>
            <a:r>
              <a:rPr lang="en-GB" b="1" dirty="0">
                <a:solidFill>
                  <a:srgbClr val="595959"/>
                </a:solidFill>
                <a:latin typeface="Arial" pitchFamily="34" charset="0"/>
                <a:cs typeface="Arial" pitchFamily="34" charset="0"/>
                <a:sym typeface="Arial"/>
              </a:rPr>
              <a:t>not just compliant </a:t>
            </a:r>
          </a:p>
        </p:txBody>
      </p:sp>
      <p:sp>
        <p:nvSpPr>
          <p:cNvPr id="19" name="Rectangle 18"/>
          <p:cNvSpPr/>
          <p:nvPr/>
        </p:nvSpPr>
        <p:spPr>
          <a:xfrm>
            <a:off x="3516312" y="1176338"/>
            <a:ext cx="2444750" cy="11191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252000" rIns="36000" bIns="252000" anchor="ctr"/>
          <a:lstStyle/>
          <a:p>
            <a:pPr fontAlgn="auto">
              <a:lnSpc>
                <a:spcPct val="120000"/>
              </a:lnSpc>
              <a:spcBef>
                <a:spcPts val="0"/>
              </a:spcBef>
              <a:spcAft>
                <a:spcPts val="0"/>
              </a:spcAft>
              <a:defRPr/>
            </a:pPr>
            <a:r>
              <a:rPr lang="en-GB" b="1" dirty="0">
                <a:solidFill>
                  <a:srgbClr val="595959"/>
                </a:solidFill>
                <a:latin typeface="Arial" pitchFamily="34" charset="0"/>
                <a:cs typeface="Arial" pitchFamily="34" charset="0"/>
                <a:sym typeface="Arial"/>
              </a:rPr>
              <a:t>We need to look after each other and follow the </a:t>
            </a:r>
            <a:r>
              <a:rPr lang="en-GB" b="1" spc="-30" dirty="0">
                <a:solidFill>
                  <a:srgbClr val="595959"/>
                </a:solidFill>
                <a:latin typeface="Arial" pitchFamily="34" charset="0"/>
                <a:cs typeface="Arial" pitchFamily="34" charset="0"/>
                <a:sym typeface="Arial"/>
              </a:rPr>
              <a:t>Life-Saving Rules without exception</a:t>
            </a:r>
          </a:p>
        </p:txBody>
      </p:sp>
      <p:sp>
        <p:nvSpPr>
          <p:cNvPr id="20" name="Rectangle 19"/>
          <p:cNvSpPr/>
          <p:nvPr/>
        </p:nvSpPr>
        <p:spPr>
          <a:xfrm>
            <a:off x="4840287" y="2490788"/>
            <a:ext cx="2444750" cy="11191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lnSpc>
                <a:spcPct val="120000"/>
              </a:lnSpc>
              <a:spcBef>
                <a:spcPts val="0"/>
              </a:spcBef>
              <a:spcAft>
                <a:spcPts val="0"/>
              </a:spcAft>
              <a:defRPr/>
            </a:pPr>
            <a:r>
              <a:rPr lang="en-GB" b="1" dirty="0">
                <a:solidFill>
                  <a:srgbClr val="595959"/>
                </a:solidFill>
                <a:latin typeface="Arial" pitchFamily="34" charset="0"/>
                <a:cs typeface="Arial" pitchFamily="34" charset="0"/>
                <a:sym typeface="Arial"/>
              </a:rPr>
              <a:t>If you work for us, you must follow the Life-Saving Rules</a:t>
            </a:r>
          </a:p>
        </p:txBody>
      </p:sp>
      <p:pic>
        <p:nvPicPr>
          <p:cNvPr id="21" name="Picture 20" descr="lsr_ppl_04.gif"/>
          <p:cNvPicPr>
            <a:picLocks noChangeAspect="1"/>
          </p:cNvPicPr>
          <p:nvPr/>
        </p:nvPicPr>
        <p:blipFill>
          <a:blip r:embed="rId3" cstate="print"/>
          <a:srcRect/>
          <a:stretch>
            <a:fillRect/>
          </a:stretch>
        </p:blipFill>
        <p:spPr bwMode="auto">
          <a:xfrm>
            <a:off x="366712" y="3932238"/>
            <a:ext cx="8553450" cy="2409825"/>
          </a:xfrm>
          <a:prstGeom prst="rect">
            <a:avLst/>
          </a:prstGeom>
          <a:noFill/>
          <a:ln w="9525">
            <a:noFill/>
            <a:miter lim="800000"/>
            <a:headEnd/>
            <a:tailEnd/>
          </a:ln>
        </p:spPr>
      </p:pic>
      <p:sp>
        <p:nvSpPr>
          <p:cNvPr id="22" name="Rectangle 21"/>
          <p:cNvSpPr/>
          <p:nvPr/>
        </p:nvSpPr>
        <p:spPr>
          <a:xfrm>
            <a:off x="6165850" y="1176338"/>
            <a:ext cx="2443162" cy="11191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36000" bIns="252000" anchor="ctr"/>
          <a:lstStyle/>
          <a:p>
            <a:pPr fontAlgn="auto">
              <a:lnSpc>
                <a:spcPct val="120000"/>
              </a:lnSpc>
              <a:spcBef>
                <a:spcPts val="0"/>
              </a:spcBef>
              <a:spcAft>
                <a:spcPts val="0"/>
              </a:spcAft>
              <a:defRPr/>
            </a:pPr>
            <a:r>
              <a:rPr lang="en-GB" b="1" dirty="0">
                <a:solidFill>
                  <a:srgbClr val="595959"/>
                </a:solidFill>
                <a:latin typeface="Arial" pitchFamily="34" charset="0"/>
                <a:cs typeface="Arial" pitchFamily="34" charset="0"/>
                <a:sym typeface="Arial"/>
              </a:rPr>
              <a:t>They are there to save</a:t>
            </a:r>
            <a:br>
              <a:rPr lang="en-GB" b="1" dirty="0">
                <a:solidFill>
                  <a:srgbClr val="595959"/>
                </a:solidFill>
                <a:latin typeface="Arial" pitchFamily="34" charset="0"/>
                <a:cs typeface="Arial" pitchFamily="34" charset="0"/>
                <a:sym typeface="Arial"/>
              </a:rPr>
            </a:br>
            <a:r>
              <a:rPr lang="en-GB" b="1" dirty="0">
                <a:solidFill>
                  <a:srgbClr val="595959"/>
                </a:solidFill>
                <a:latin typeface="Arial" pitchFamily="34" charset="0"/>
                <a:cs typeface="Arial" pitchFamily="34" charset="0"/>
                <a:sym typeface="Arial"/>
              </a:rPr>
              <a:t>our life and the lives</a:t>
            </a:r>
            <a:br>
              <a:rPr lang="en-GB" b="1" dirty="0">
                <a:solidFill>
                  <a:srgbClr val="595959"/>
                </a:solidFill>
                <a:latin typeface="Arial" pitchFamily="34" charset="0"/>
                <a:cs typeface="Arial" pitchFamily="34" charset="0"/>
                <a:sym typeface="Arial"/>
              </a:rPr>
            </a:br>
            <a:r>
              <a:rPr lang="en-GB" b="1" dirty="0">
                <a:solidFill>
                  <a:srgbClr val="595959"/>
                </a:solidFill>
                <a:latin typeface="Arial" pitchFamily="34" charset="0"/>
                <a:cs typeface="Arial" pitchFamily="34" charset="0"/>
                <a:sym typeface="Arial"/>
              </a:rPr>
              <a:t>of others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up)">
                                      <p:cBhvr>
                                        <p:cTn id="13" dur="500"/>
                                        <p:tgtEl>
                                          <p:spTgt spid="9"/>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22" presetClass="entr" presetSubtype="2"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right)">
                                      <p:cBhvr>
                                        <p:cTn id="22" dur="500"/>
                                        <p:tgtEl>
                                          <p:spTgt spid="12"/>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up)">
                                      <p:cBhvr>
                                        <p:cTn id="25" dur="500"/>
                                        <p:tgtEl>
                                          <p:spTgt spid="13"/>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left)">
                                      <p:cBhvr>
                                        <p:cTn id="28" dur="500"/>
                                        <p:tgtEl>
                                          <p:spTgt spid="16"/>
                                        </p:tgtEl>
                                      </p:cBhvr>
                                    </p:animEffect>
                                  </p:childTnLst>
                                </p:cTn>
                              </p:par>
                              <p:par>
                                <p:cTn id="29" presetID="22" presetClass="entr" presetSubtype="8" fill="hold" grpId="0" nodeType="withEffect">
                                  <p:stCondLst>
                                    <p:cond delay="100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par>
                                <p:cTn id="32" presetID="22" presetClass="entr" presetSubtype="8" fill="hold" grpId="0" nodeType="withEffect">
                                  <p:stCondLst>
                                    <p:cond delay="1000"/>
                                  </p:stCondLst>
                                  <p:childTnLst>
                                    <p:set>
                                      <p:cBhvr>
                                        <p:cTn id="33" dur="1" fill="hold">
                                          <p:stCondLst>
                                            <p:cond delay="0"/>
                                          </p:stCondLst>
                                        </p:cTn>
                                        <p:tgtEl>
                                          <p:spTgt spid="18"/>
                                        </p:tgtEl>
                                        <p:attrNameLst>
                                          <p:attrName>style.visibility</p:attrName>
                                        </p:attrNameLst>
                                      </p:cBhvr>
                                      <p:to>
                                        <p:strVal val="visible"/>
                                      </p:to>
                                    </p:set>
                                    <p:animEffect transition="in" filter="wipe(left)">
                                      <p:cBhvr>
                                        <p:cTn id="34" dur="500"/>
                                        <p:tgtEl>
                                          <p:spTgt spid="18"/>
                                        </p:tgtEl>
                                      </p:cBhvr>
                                    </p:animEffect>
                                  </p:childTnLst>
                                </p:cTn>
                              </p:par>
                              <p:par>
                                <p:cTn id="35" presetID="22" presetClass="entr" presetSubtype="8" fill="hold" grpId="0" nodeType="withEffect">
                                  <p:stCondLst>
                                    <p:cond delay="1000"/>
                                  </p:stCondLst>
                                  <p:childTnLst>
                                    <p:set>
                                      <p:cBhvr>
                                        <p:cTn id="36" dur="1" fill="hold">
                                          <p:stCondLst>
                                            <p:cond delay="0"/>
                                          </p:stCondLst>
                                        </p:cTn>
                                        <p:tgtEl>
                                          <p:spTgt spid="19"/>
                                        </p:tgtEl>
                                        <p:attrNameLst>
                                          <p:attrName>style.visibility</p:attrName>
                                        </p:attrNameLst>
                                      </p:cBhvr>
                                      <p:to>
                                        <p:strVal val="visible"/>
                                      </p:to>
                                    </p:set>
                                    <p:animEffect transition="in" filter="wipe(left)">
                                      <p:cBhvr>
                                        <p:cTn id="37" dur="500"/>
                                        <p:tgtEl>
                                          <p:spTgt spid="19"/>
                                        </p:tgtEl>
                                      </p:cBhvr>
                                    </p:animEffect>
                                  </p:childTnLst>
                                </p:cTn>
                              </p:par>
                              <p:par>
                                <p:cTn id="38" presetID="22" presetClass="entr" presetSubtype="8" fill="hold" grpId="0" nodeType="withEffect">
                                  <p:stCondLst>
                                    <p:cond delay="1000"/>
                                  </p:stCondLst>
                                  <p:childTnLst>
                                    <p:set>
                                      <p:cBhvr>
                                        <p:cTn id="39" dur="1" fill="hold">
                                          <p:stCondLst>
                                            <p:cond delay="0"/>
                                          </p:stCondLst>
                                        </p:cTn>
                                        <p:tgtEl>
                                          <p:spTgt spid="20"/>
                                        </p:tgtEl>
                                        <p:attrNameLst>
                                          <p:attrName>style.visibility</p:attrName>
                                        </p:attrNameLst>
                                      </p:cBhvr>
                                      <p:to>
                                        <p:strVal val="visible"/>
                                      </p:to>
                                    </p:set>
                                    <p:animEffect transition="in" filter="wipe(left)">
                                      <p:cBhvr>
                                        <p:cTn id="40" dur="500"/>
                                        <p:tgtEl>
                                          <p:spTgt spid="20"/>
                                        </p:tgtEl>
                                      </p:cBhvr>
                                    </p:animEffect>
                                  </p:childTnLst>
                                </p:cTn>
                              </p:par>
                              <p:par>
                                <p:cTn id="41" presetID="10" presetClass="entr" presetSubtype="0" fill="hold" nodeType="withEffect">
                                  <p:stCondLst>
                                    <p:cond delay="100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1000"/>
                                        <p:tgtEl>
                                          <p:spTgt spid="21"/>
                                        </p:tgtEl>
                                      </p:cBhvr>
                                    </p:animEffect>
                                  </p:childTnLst>
                                </p:cTn>
                              </p:par>
                              <p:par>
                                <p:cTn id="44" presetID="22" presetClass="entr" presetSubtype="8" fill="hold" grpId="0" nodeType="withEffect">
                                  <p:stCondLst>
                                    <p:cond delay="100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P spid="12" grpId="0" animBg="1"/>
      <p:bldP spid="13" grpId="0" animBg="1"/>
      <p:bldP spid="16" grpId="0" animBg="1"/>
      <p:bldP spid="17" grpId="0" animBg="1"/>
      <p:bldP spid="18" grpId="0" animBg="1"/>
      <p:bldP spid="19" grpId="0" animBg="1"/>
      <p:bldP spid="20" grpId="0" animBg="1"/>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IN TITLE"/>
          <p:cNvSpPr>
            <a:spLocks noGrp="1"/>
          </p:cNvSpPr>
          <p:nvPr>
            <p:ph type="title"/>
          </p:nvPr>
        </p:nvSpPr>
        <p:spPr>
          <a:xfrm>
            <a:off x="0" y="0"/>
            <a:ext cx="7770812" cy="609600"/>
          </a:xfrm>
        </p:spPr>
        <p:txBody>
          <a:bodyPr>
            <a:normAutofit fontScale="90000"/>
          </a:bodyPr>
          <a:lstStyle/>
          <a:p>
            <a:pPr eaLnBrk="1" fontAlgn="auto" hangingPunct="1">
              <a:spcAft>
                <a:spcPts val="0"/>
              </a:spcAft>
              <a:defRPr/>
            </a:pPr>
            <a:r>
              <a:rPr lang="en-GB" b="1" dirty="0" smtClean="0">
                <a:solidFill>
                  <a:schemeClr val="bg1"/>
                </a:solidFill>
                <a:latin typeface="Arial" pitchFamily="34" charset="0"/>
                <a:cs typeface="Arial" pitchFamily="34" charset="0"/>
                <a:sym typeface="Arial"/>
              </a:rPr>
              <a:t>Consequences</a:t>
            </a:r>
            <a:endParaRPr lang="en-GB" b="1" dirty="0">
              <a:solidFill>
                <a:schemeClr val="bg1"/>
              </a:solidFill>
              <a:latin typeface="Arial" pitchFamily="34" charset="0"/>
              <a:cs typeface="Arial" pitchFamily="34" charset="0"/>
            </a:endParaRPr>
          </a:p>
        </p:txBody>
      </p:sp>
      <p:sp>
        <p:nvSpPr>
          <p:cNvPr id="5" name="TextBox 4"/>
          <p:cNvSpPr txBox="1"/>
          <p:nvPr/>
        </p:nvSpPr>
        <p:spPr>
          <a:xfrm>
            <a:off x="762000" y="990600"/>
            <a:ext cx="3770312" cy="4830762"/>
          </a:xfrm>
          <a:prstGeom prst="rect">
            <a:avLst/>
          </a:prstGeom>
          <a:solidFill>
            <a:schemeClr val="accent3">
              <a:lumMod val="40000"/>
              <a:lumOff val="60000"/>
              <a:alpha val="80000"/>
            </a:schemeClr>
          </a:solidFill>
        </p:spPr>
        <p:txBody>
          <a:bodyPr lIns="216000" tIns="216000" rIns="216000" bIns="216000"/>
          <a:lstStyle/>
          <a:p>
            <a:pPr fontAlgn="auto">
              <a:spcBef>
                <a:spcPts val="0"/>
              </a:spcBef>
              <a:spcAft>
                <a:spcPts val="0"/>
              </a:spcAft>
              <a:defRPr/>
            </a:pPr>
            <a:r>
              <a:rPr lang="en-GB" sz="1600" dirty="0">
                <a:latin typeface="Arial" pitchFamily="34" charset="0"/>
                <a:cs typeface="Arial" pitchFamily="34" charset="0"/>
                <a:sym typeface="Arial"/>
              </a:rPr>
              <a:t>What happens if we follow</a:t>
            </a:r>
            <a:br>
              <a:rPr lang="en-GB" sz="1600" dirty="0">
                <a:latin typeface="Arial" pitchFamily="34" charset="0"/>
                <a:cs typeface="Arial" pitchFamily="34" charset="0"/>
                <a:sym typeface="Arial"/>
              </a:rPr>
            </a:br>
            <a:r>
              <a:rPr lang="en-GB" sz="1600" dirty="0">
                <a:latin typeface="Arial" pitchFamily="34" charset="0"/>
                <a:cs typeface="Arial" pitchFamily="34" charset="0"/>
                <a:sym typeface="Arial"/>
              </a:rPr>
              <a:t>the rules…</a:t>
            </a:r>
          </a:p>
          <a:p>
            <a:pPr marL="177800" indent="-177800" fontAlgn="auto">
              <a:lnSpc>
                <a:spcPct val="113000"/>
              </a:lnSpc>
              <a:spcBef>
                <a:spcPts val="600"/>
              </a:spcBef>
              <a:spcAft>
                <a:spcPts val="60"/>
              </a:spcAft>
              <a:buClr>
                <a:srgbClr val="D42E12"/>
              </a:buClr>
              <a:buSzPct val="80000"/>
              <a:buFont typeface="Wingdings" pitchFamily="2" charset="2"/>
              <a:buChar char=""/>
              <a:defRPr/>
            </a:pPr>
            <a:endParaRPr lang="en-GB" sz="1600" dirty="0">
              <a:solidFill>
                <a:srgbClr val="595959"/>
              </a:solidFill>
              <a:latin typeface="Arial" pitchFamily="34" charset="0"/>
              <a:cs typeface="Arial" pitchFamily="34" charset="0"/>
            </a:endParaRPr>
          </a:p>
        </p:txBody>
      </p:sp>
      <p:sp>
        <p:nvSpPr>
          <p:cNvPr id="6" name="TextBox 5"/>
          <p:cNvSpPr txBox="1"/>
          <p:nvPr/>
        </p:nvSpPr>
        <p:spPr>
          <a:xfrm>
            <a:off x="4724400" y="990600"/>
            <a:ext cx="3770312" cy="4830762"/>
          </a:xfrm>
          <a:prstGeom prst="rect">
            <a:avLst/>
          </a:prstGeom>
          <a:solidFill>
            <a:schemeClr val="accent3">
              <a:lumMod val="40000"/>
              <a:lumOff val="60000"/>
              <a:alpha val="80000"/>
            </a:schemeClr>
          </a:solidFill>
        </p:spPr>
        <p:txBody>
          <a:bodyPr lIns="216000" tIns="216000" rIns="216000" bIns="216000"/>
          <a:lstStyle/>
          <a:p>
            <a:pPr fontAlgn="auto">
              <a:spcBef>
                <a:spcPts val="0"/>
              </a:spcBef>
              <a:spcAft>
                <a:spcPts val="0"/>
              </a:spcAft>
              <a:defRPr/>
            </a:pPr>
            <a:r>
              <a:rPr lang="en-GB" sz="1600" dirty="0">
                <a:solidFill>
                  <a:srgbClr val="D42E12"/>
                </a:solidFill>
                <a:latin typeface="Arial" pitchFamily="34" charset="0"/>
                <a:cs typeface="Arial" pitchFamily="34" charset="0"/>
                <a:sym typeface="Arial"/>
              </a:rPr>
              <a:t>What happens if we don’t follow the rules…</a:t>
            </a:r>
          </a:p>
          <a:p>
            <a:pPr marL="177800" indent="-177800" fontAlgn="auto">
              <a:lnSpc>
                <a:spcPct val="113000"/>
              </a:lnSpc>
              <a:spcBef>
                <a:spcPts val="600"/>
              </a:spcBef>
              <a:spcAft>
                <a:spcPts val="60"/>
              </a:spcAft>
              <a:buClr>
                <a:srgbClr val="D42E12"/>
              </a:buClr>
              <a:buSzPct val="80000"/>
              <a:buFont typeface="Wingdings" pitchFamily="2" charset="2"/>
              <a:buChar char=""/>
              <a:defRPr/>
            </a:pPr>
            <a:endParaRPr lang="en-GB" sz="1600" dirty="0">
              <a:solidFill>
                <a:srgbClr val="595959"/>
              </a:solidFill>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a:off x="6242050" y="1023938"/>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36" name="Rectangle 35"/>
          <p:cNvSpPr/>
          <p:nvPr/>
        </p:nvSpPr>
        <p:spPr>
          <a:xfrm>
            <a:off x="3592512" y="2338388"/>
            <a:ext cx="1120775"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37" name="Rectangle 36"/>
          <p:cNvSpPr/>
          <p:nvPr/>
        </p:nvSpPr>
        <p:spPr>
          <a:xfrm>
            <a:off x="4916487" y="233838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38" name="Rectangle 37"/>
          <p:cNvSpPr/>
          <p:nvPr/>
        </p:nvSpPr>
        <p:spPr>
          <a:xfrm>
            <a:off x="6242050" y="2338388"/>
            <a:ext cx="1119187"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46" name="Rectangle 45"/>
          <p:cNvSpPr/>
          <p:nvPr/>
        </p:nvSpPr>
        <p:spPr>
          <a:xfrm>
            <a:off x="6242050" y="3652838"/>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55" name="Rectangle 54"/>
          <p:cNvSpPr/>
          <p:nvPr/>
        </p:nvSpPr>
        <p:spPr>
          <a:xfrm>
            <a:off x="3592512" y="102393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2"/>
              </a:solidFill>
              <a:latin typeface="Arial" pitchFamily="34" charset="0"/>
              <a:cs typeface="Arial" pitchFamily="34" charset="0"/>
            </a:endParaRPr>
          </a:p>
        </p:txBody>
      </p:sp>
      <p:sp>
        <p:nvSpPr>
          <p:cNvPr id="58" name="Title 1"/>
          <p:cNvSpPr>
            <a:spLocks noGrp="1"/>
          </p:cNvSpPr>
          <p:nvPr>
            <p:ph type="title"/>
          </p:nvPr>
        </p:nvSpPr>
        <p:spPr>
          <a:xfrm>
            <a:off x="0" y="0"/>
            <a:ext cx="7700962" cy="762000"/>
          </a:xfrm>
        </p:spPr>
        <p:txBody>
          <a:bodyPr>
            <a:normAutofit fontScale="90000"/>
          </a:bodyPr>
          <a:lstStyle/>
          <a:p>
            <a:pPr eaLnBrk="1" fontAlgn="auto" hangingPunct="1">
              <a:spcAft>
                <a:spcPts val="0"/>
              </a:spcAft>
              <a:defRPr/>
            </a:pPr>
            <a:r>
              <a:rPr lang="en-GB" b="1" dirty="0" smtClean="0">
                <a:solidFill>
                  <a:schemeClr val="bg1"/>
                </a:solidFill>
                <a:latin typeface="Arial" pitchFamily="34" charset="0"/>
                <a:cs typeface="Arial" pitchFamily="34" charset="0"/>
              </a:rPr>
              <a:t>Consequences</a:t>
            </a:r>
            <a:endParaRPr lang="en-GB" b="1" dirty="0">
              <a:solidFill>
                <a:schemeClr val="bg1"/>
              </a:solidFill>
              <a:latin typeface="Arial" pitchFamily="34" charset="0"/>
              <a:cs typeface="Arial" pitchFamily="34" charset="0"/>
            </a:endParaRPr>
          </a:p>
        </p:txBody>
      </p:sp>
      <p:sp>
        <p:nvSpPr>
          <p:cNvPr id="60" name="Rectangle 59"/>
          <p:cNvSpPr/>
          <p:nvPr/>
        </p:nvSpPr>
        <p:spPr>
          <a:xfrm>
            <a:off x="4495800" y="4800600"/>
            <a:ext cx="3770313" cy="112077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algn="ctr" fontAlgn="auto">
              <a:spcBef>
                <a:spcPts val="0"/>
              </a:spcBef>
              <a:spcAft>
                <a:spcPts val="0"/>
              </a:spcAft>
              <a:defRPr/>
            </a:pPr>
            <a:r>
              <a:rPr lang="en-US" sz="1400" b="1" dirty="0">
                <a:solidFill>
                  <a:schemeClr val="tx2"/>
                </a:solidFill>
                <a:latin typeface="Arial" pitchFamily="34" charset="0"/>
                <a:cs typeface="Arial" pitchFamily="34" charset="0"/>
              </a:rPr>
              <a:t>If you choose to break the Rules, you choose not </a:t>
            </a:r>
            <a:r>
              <a:rPr lang="en-US" sz="1600" b="1" dirty="0">
                <a:solidFill>
                  <a:schemeClr val="tx2"/>
                </a:solidFill>
                <a:latin typeface="Arial" pitchFamily="34" charset="0"/>
                <a:cs typeface="Arial" pitchFamily="34" charset="0"/>
              </a:rPr>
              <a:t>to</a:t>
            </a:r>
            <a:r>
              <a:rPr lang="en-US" sz="1400" b="1" dirty="0">
                <a:solidFill>
                  <a:schemeClr val="tx2"/>
                </a:solidFill>
                <a:latin typeface="Arial" pitchFamily="34" charset="0"/>
                <a:cs typeface="Arial" pitchFamily="34" charset="0"/>
              </a:rPr>
              <a:t> work for us.</a:t>
            </a:r>
            <a:endParaRPr lang="en-GB" sz="1400" b="1" dirty="0">
              <a:solidFill>
                <a:schemeClr val="tx2"/>
              </a:solidFill>
              <a:latin typeface="Arial" pitchFamily="34" charset="0"/>
              <a:cs typeface="Arial" pitchFamily="34" charset="0"/>
              <a:sym typeface="Arial"/>
            </a:endParaRPr>
          </a:p>
        </p:txBody>
      </p:sp>
      <p:sp>
        <p:nvSpPr>
          <p:cNvPr id="61" name="Rectangle 60"/>
          <p:cNvSpPr/>
          <p:nvPr/>
        </p:nvSpPr>
        <p:spPr>
          <a:xfrm>
            <a:off x="609600" y="4800600"/>
            <a:ext cx="3740150" cy="112077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252000" rIns="108000" bIns="252000" anchor="ctr"/>
          <a:lstStyle/>
          <a:p>
            <a:pPr fontAlgn="auto">
              <a:lnSpc>
                <a:spcPct val="120000"/>
              </a:lnSpc>
              <a:spcBef>
                <a:spcPts val="0"/>
              </a:spcBef>
              <a:spcAft>
                <a:spcPts val="0"/>
              </a:spcAft>
              <a:defRPr/>
            </a:pPr>
            <a:r>
              <a:rPr lang="en-GB" sz="1600" b="1" dirty="0">
                <a:solidFill>
                  <a:schemeClr val="tx2"/>
                </a:solidFill>
                <a:latin typeface="Arial" pitchFamily="34" charset="0"/>
                <a:cs typeface="Arial" pitchFamily="34" charset="0"/>
                <a:sym typeface="Arial"/>
              </a:rPr>
              <a:t>The Life-Saving Rules are there to save our life and the lives of others </a:t>
            </a:r>
          </a:p>
        </p:txBody>
      </p:sp>
      <p:sp>
        <p:nvSpPr>
          <p:cNvPr id="63" name="Rectangle 62"/>
          <p:cNvSpPr/>
          <p:nvPr/>
        </p:nvSpPr>
        <p:spPr>
          <a:xfrm>
            <a:off x="533400" y="914400"/>
            <a:ext cx="7924800" cy="37290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fontAlgn="auto">
              <a:spcBef>
                <a:spcPts val="0"/>
              </a:spcBef>
              <a:spcAft>
                <a:spcPts val="0"/>
              </a:spcAft>
              <a:defRPr/>
            </a:pPr>
            <a:endParaRPr lang="en-GB" sz="2000" b="1" dirty="0">
              <a:solidFill>
                <a:schemeClr val="tx2"/>
              </a:solidFill>
              <a:latin typeface="Arial" pitchFamily="34" charset="0"/>
              <a:cs typeface="Arial" pitchFamily="34" charset="0"/>
              <a:sym typeface="Arial"/>
            </a:endParaRPr>
          </a:p>
          <a:p>
            <a:pPr marL="180000" indent="-180000" eaLnBrk="0" fontAlgn="auto" hangingPunct="0">
              <a:spcBef>
                <a:spcPts val="0"/>
              </a:spcBef>
              <a:spcAft>
                <a:spcPts val="600"/>
              </a:spcAft>
              <a:buClr>
                <a:srgbClr val="D42E12"/>
              </a:buClr>
              <a:buSzPct val="80000"/>
              <a:defRPr/>
            </a:pPr>
            <a:r>
              <a:rPr lang="en-GB" sz="2000" b="1" dirty="0">
                <a:solidFill>
                  <a:schemeClr val="tx2"/>
                </a:solidFill>
                <a:latin typeface="Arial" pitchFamily="34" charset="0"/>
                <a:cs typeface="Arial" pitchFamily="34" charset="0"/>
                <a:sym typeface="Arial"/>
              </a:rPr>
              <a:t>What remains unchanged: </a:t>
            </a:r>
          </a:p>
          <a:p>
            <a:pPr marL="180000" indent="-180000" eaLnBrk="0" fontAlgn="auto" hangingPunct="0">
              <a:spcBef>
                <a:spcPts val="0"/>
              </a:spcBef>
              <a:spcAft>
                <a:spcPts val="600"/>
              </a:spcAft>
              <a:buClr>
                <a:srgbClr val="D42E12"/>
              </a:buClr>
              <a:buSzPct val="80000"/>
              <a:buFont typeface="Wingdings" pitchFamily="2" charset="2"/>
              <a:buChar char="n"/>
              <a:defRPr/>
            </a:pPr>
            <a:endParaRPr lang="en-GB" sz="2000" b="1" dirty="0">
              <a:solidFill>
                <a:schemeClr val="tx2"/>
              </a:solidFill>
              <a:latin typeface="Arial" pitchFamily="34" charset="0"/>
              <a:cs typeface="Arial" pitchFamily="34" charset="0"/>
              <a:sym typeface="Arial"/>
            </a:endParaRPr>
          </a:p>
          <a:p>
            <a:pPr marL="180000" indent="-180000" eaLnBrk="0" fontAlgn="auto" hangingPunct="0">
              <a:spcBef>
                <a:spcPts val="0"/>
              </a:spcBef>
              <a:spcAft>
                <a:spcPts val="600"/>
              </a:spcAft>
              <a:buSzPct val="80000"/>
              <a:buFont typeface="Wingdings" pitchFamily="2" charset="2"/>
              <a:buChar char="§"/>
              <a:defRPr/>
            </a:pPr>
            <a:r>
              <a:rPr lang="en-GB" sz="2000" dirty="0">
                <a:solidFill>
                  <a:schemeClr val="tx2"/>
                </a:solidFill>
                <a:latin typeface="Arial" pitchFamily="34" charset="0"/>
                <a:cs typeface="Arial" pitchFamily="34" charset="0"/>
                <a:sym typeface="Arial"/>
              </a:rPr>
              <a:t>The aim of the Life-Saving Rules is to prevent harm and save lives</a:t>
            </a:r>
          </a:p>
          <a:p>
            <a:pPr marL="180000" indent="-180000" eaLnBrk="0" fontAlgn="auto" hangingPunct="0">
              <a:spcBef>
                <a:spcPts val="0"/>
              </a:spcBef>
              <a:spcAft>
                <a:spcPts val="600"/>
              </a:spcAft>
              <a:buSzPct val="80000"/>
              <a:buFont typeface="Wingdings" pitchFamily="2" charset="2"/>
              <a:buChar char="§"/>
              <a:defRPr/>
            </a:pPr>
            <a:endParaRPr lang="en-GB" sz="2000" dirty="0">
              <a:solidFill>
                <a:schemeClr val="tx2"/>
              </a:solidFill>
              <a:latin typeface="Arial" pitchFamily="34" charset="0"/>
              <a:cs typeface="Arial" pitchFamily="34" charset="0"/>
              <a:sym typeface="Arial"/>
            </a:endParaRPr>
          </a:p>
          <a:p>
            <a:pPr marL="180000" indent="-180000" eaLnBrk="0" fontAlgn="auto" hangingPunct="0">
              <a:spcBef>
                <a:spcPts val="0"/>
              </a:spcBef>
              <a:spcAft>
                <a:spcPts val="600"/>
              </a:spcAft>
              <a:buSzPct val="80000"/>
              <a:buFont typeface="Wingdings" pitchFamily="2" charset="2"/>
              <a:buChar char="§"/>
              <a:defRPr/>
            </a:pPr>
            <a:r>
              <a:rPr lang="en-US" sz="2000" dirty="0">
                <a:solidFill>
                  <a:schemeClr val="tx2"/>
                </a:solidFill>
                <a:latin typeface="Arial" pitchFamily="34" charset="0"/>
                <a:cs typeface="Arial" pitchFamily="34" charset="0"/>
              </a:rPr>
              <a:t>Each incident will be fully investigated</a:t>
            </a:r>
          </a:p>
          <a:p>
            <a:pPr marL="180000" indent="-180000" eaLnBrk="0" fontAlgn="auto" hangingPunct="0">
              <a:spcBef>
                <a:spcPts val="0"/>
              </a:spcBef>
              <a:spcAft>
                <a:spcPts val="600"/>
              </a:spcAft>
              <a:buSzPct val="80000"/>
              <a:buFont typeface="Wingdings" pitchFamily="2" charset="2"/>
              <a:buChar char="§"/>
              <a:defRPr/>
            </a:pPr>
            <a:endParaRPr lang="en-GB" sz="2000" dirty="0">
              <a:solidFill>
                <a:schemeClr val="tx2"/>
              </a:solidFill>
              <a:latin typeface="Arial" pitchFamily="34" charset="0"/>
              <a:cs typeface="Arial" pitchFamily="34" charset="0"/>
              <a:sym typeface="Arial"/>
            </a:endParaRPr>
          </a:p>
          <a:p>
            <a:pPr marL="180000" indent="-180000" eaLnBrk="0" fontAlgn="auto" hangingPunct="0">
              <a:spcBef>
                <a:spcPts val="0"/>
              </a:spcBef>
              <a:spcAft>
                <a:spcPts val="600"/>
              </a:spcAft>
              <a:buSzPct val="80000"/>
              <a:buFont typeface="Wingdings" pitchFamily="2" charset="2"/>
              <a:buChar char="§"/>
              <a:defRPr/>
            </a:pPr>
            <a:r>
              <a:rPr lang="en-GB" sz="2000" dirty="0" smtClean="0">
                <a:solidFill>
                  <a:schemeClr val="tx2"/>
                </a:solidFill>
                <a:latin typeface="Arial" pitchFamily="34" charset="0"/>
                <a:cs typeface="Arial" pitchFamily="34" charset="0"/>
                <a:sym typeface="Arial"/>
              </a:rPr>
              <a:t>F</a:t>
            </a:r>
            <a:r>
              <a:rPr lang="en-US" sz="2000" dirty="0" err="1" smtClean="0">
                <a:solidFill>
                  <a:schemeClr val="tx2"/>
                </a:solidFill>
                <a:latin typeface="Arial" pitchFamily="34" charset="0"/>
                <a:cs typeface="Arial" pitchFamily="34" charset="0"/>
              </a:rPr>
              <a:t>ailure</a:t>
            </a:r>
            <a:r>
              <a:rPr lang="en-US" sz="2000" dirty="0" smtClean="0">
                <a:solidFill>
                  <a:schemeClr val="tx2"/>
                </a:solidFill>
                <a:latin typeface="Arial" pitchFamily="34" charset="0"/>
                <a:cs typeface="Arial" pitchFamily="34" charset="0"/>
              </a:rPr>
              <a:t> </a:t>
            </a:r>
            <a:r>
              <a:rPr lang="en-US" sz="2000" dirty="0">
                <a:solidFill>
                  <a:schemeClr val="tx2"/>
                </a:solidFill>
                <a:latin typeface="Arial" pitchFamily="34" charset="0"/>
                <a:cs typeface="Arial" pitchFamily="34" charset="0"/>
              </a:rPr>
              <a:t>to comply will result in maximum appropriate disciplinary action for </a:t>
            </a:r>
            <a:r>
              <a:rPr lang="en-GB" sz="2000" dirty="0">
                <a:solidFill>
                  <a:schemeClr val="tx2"/>
                </a:solidFill>
                <a:latin typeface="Arial" pitchFamily="34" charset="0"/>
                <a:cs typeface="Arial" pitchFamily="34" charset="0"/>
                <a:sym typeface="Arial"/>
              </a:rPr>
              <a:t>all involved in accordance to local law</a:t>
            </a:r>
          </a:p>
          <a:p>
            <a:pPr marL="180000" indent="-180000" eaLnBrk="0" fontAlgn="auto" hangingPunct="0">
              <a:spcBef>
                <a:spcPts val="0"/>
              </a:spcBef>
              <a:spcAft>
                <a:spcPts val="600"/>
              </a:spcAft>
              <a:buClr>
                <a:srgbClr val="D42E12"/>
              </a:buClr>
              <a:buSzPct val="80000"/>
              <a:buFont typeface="Wingdings" pitchFamily="2" charset="2"/>
              <a:buChar char="n"/>
              <a:defRPr/>
            </a:pPr>
            <a:endParaRPr lang="en-GB" sz="2000" dirty="0">
              <a:solidFill>
                <a:schemeClr val="tx2"/>
              </a:solidFill>
              <a:latin typeface="Arial" pitchFamily="34" charset="0"/>
              <a:cs typeface="Arial" pitchFamily="34" charset="0"/>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ipe(left)">
                                      <p:cBhvr>
                                        <p:cTn id="7" dur="500"/>
                                        <p:tgtEl>
                                          <p:spTgt spid="3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ipe(up)">
                                      <p:cBhvr>
                                        <p:cTn id="10" dur="500"/>
                                        <p:tgtEl>
                                          <p:spTgt spid="36"/>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wipe(up)">
                                      <p:cBhvr>
                                        <p:cTn id="13" dur="500"/>
                                        <p:tgtEl>
                                          <p:spTgt spid="37"/>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wipe(down)">
                                      <p:cBhvr>
                                        <p:cTn id="16" dur="500"/>
                                        <p:tgtEl>
                                          <p:spTgt spid="38"/>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animEffect transition="in" filter="wipe(up)">
                                      <p:cBhvr>
                                        <p:cTn id="19" dur="500"/>
                                        <p:tgtEl>
                                          <p:spTgt spid="46"/>
                                        </p:tgtEl>
                                      </p:cBhvr>
                                    </p:animEffect>
                                  </p:childTnLst>
                                </p:cTn>
                              </p:par>
                              <p:par>
                                <p:cTn id="20" presetID="22" presetClass="entr" presetSubtype="2" fill="hold" grpId="0" nodeType="with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wipe(right)">
                                      <p:cBhvr>
                                        <p:cTn id="22" dur="500"/>
                                        <p:tgtEl>
                                          <p:spTgt spid="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wipe(right)">
                                      <p:cBhvr>
                                        <p:cTn id="27" dur="500"/>
                                        <p:tgtEl>
                                          <p:spTgt spid="61"/>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60"/>
                                        </p:tgtEl>
                                        <p:attrNameLst>
                                          <p:attrName>style.visibility</p:attrName>
                                        </p:attrNameLst>
                                      </p:cBhvr>
                                      <p:to>
                                        <p:strVal val="visible"/>
                                      </p:to>
                                    </p:set>
                                    <p:animEffect transition="in" filter="wipe(left)">
                                      <p:cBhvr>
                                        <p:cTn id="30" dur="500"/>
                                        <p:tgtEl>
                                          <p:spTgt spid="6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3">
                                            <p:txEl>
                                              <p:pRg st="3" end="3"/>
                                            </p:txEl>
                                          </p:spTgt>
                                        </p:tgtEl>
                                        <p:attrNameLst>
                                          <p:attrName>style.visibility</p:attrName>
                                        </p:attrNameLst>
                                      </p:cBhvr>
                                      <p:to>
                                        <p:strVal val="visible"/>
                                      </p:to>
                                    </p:set>
                                    <p:animEffect transition="in" filter="fade">
                                      <p:cBhvr>
                                        <p:cTn id="35" dur="500"/>
                                        <p:tgtEl>
                                          <p:spTgt spid="6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3">
                                            <p:txEl>
                                              <p:pRg st="5" end="5"/>
                                            </p:txEl>
                                          </p:spTgt>
                                        </p:tgtEl>
                                        <p:attrNameLst>
                                          <p:attrName>style.visibility</p:attrName>
                                        </p:attrNameLst>
                                      </p:cBhvr>
                                      <p:to>
                                        <p:strVal val="visible"/>
                                      </p:to>
                                    </p:set>
                                    <p:animEffect transition="in" filter="fade">
                                      <p:cBhvr>
                                        <p:cTn id="40" dur="500"/>
                                        <p:tgtEl>
                                          <p:spTgt spid="6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63">
                                            <p:txEl>
                                              <p:pRg st="7" end="7"/>
                                            </p:txEl>
                                          </p:spTgt>
                                        </p:tgtEl>
                                        <p:attrNameLst>
                                          <p:attrName>style.visibility</p:attrName>
                                        </p:attrNameLst>
                                      </p:cBhvr>
                                      <p:to>
                                        <p:strVal val="visible"/>
                                      </p:to>
                                    </p:set>
                                    <p:animEffect transition="in" filter="fade">
                                      <p:cBhvr>
                                        <p:cTn id="45" dur="500"/>
                                        <p:tgtEl>
                                          <p:spTgt spid="6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63">
                                            <p:txEl>
                                              <p:pRg st="1" end="1"/>
                                            </p:txEl>
                                          </p:spTgt>
                                        </p:tgtEl>
                                        <p:attrNameLst>
                                          <p:attrName>style.visibility</p:attrName>
                                        </p:attrNameLst>
                                      </p:cBhvr>
                                      <p:to>
                                        <p:strVal val="visible"/>
                                      </p:to>
                                    </p:set>
                                    <p:animEffect transition="in" filter="fade">
                                      <p:cBhvr>
                                        <p:cTn id="50" dur="500"/>
                                        <p:tgtEl>
                                          <p:spTgt spid="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6" grpId="0" animBg="1"/>
      <p:bldP spid="37" grpId="0" animBg="1"/>
      <p:bldP spid="38" grpId="0" animBg="1"/>
      <p:bldP spid="46" grpId="0" animBg="1"/>
      <p:bldP spid="55" grpId="0" animBg="1"/>
      <p:bldP spid="60" grpId="0" animBg="1"/>
      <p:bldP spid="6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93675" y="0"/>
            <a:ext cx="7770812" cy="609600"/>
          </a:xfrm>
        </p:spPr>
        <p:txBody>
          <a:bodyPr>
            <a:normAutofit fontScale="90000"/>
          </a:bodyPr>
          <a:lstStyle/>
          <a:p>
            <a:pPr eaLnBrk="1" fontAlgn="auto" hangingPunct="1">
              <a:spcAft>
                <a:spcPts val="0"/>
              </a:spcAft>
              <a:defRPr/>
            </a:pPr>
            <a:r>
              <a:rPr lang="en-GB" b="1" dirty="0" smtClean="0">
                <a:solidFill>
                  <a:schemeClr val="bg1"/>
                </a:solidFill>
                <a:latin typeface="Arial" pitchFamily="34" charset="0"/>
                <a:cs typeface="Arial" pitchFamily="34" charset="0"/>
                <a:sym typeface="Arial"/>
              </a:rPr>
              <a:t>Reporting </a:t>
            </a:r>
            <a:endParaRPr lang="en-GB" b="1" dirty="0">
              <a:solidFill>
                <a:schemeClr val="bg1"/>
              </a:solidFill>
              <a:latin typeface="Arial" pitchFamily="34" charset="0"/>
              <a:cs typeface="Arial" pitchFamily="34" charset="0"/>
            </a:endParaRPr>
          </a:p>
        </p:txBody>
      </p:sp>
      <p:sp>
        <p:nvSpPr>
          <p:cNvPr id="5" name="Rectangle 4"/>
          <p:cNvSpPr/>
          <p:nvPr/>
        </p:nvSpPr>
        <p:spPr>
          <a:xfrm>
            <a:off x="4038600" y="2362200"/>
            <a:ext cx="4953000" cy="2286000"/>
          </a:xfrm>
          <a:prstGeom prst="rect">
            <a:avLst/>
          </a:prstGeom>
          <a:ln/>
        </p:spPr>
        <p:style>
          <a:lnRef idx="0">
            <a:schemeClr val="accent3"/>
          </a:lnRef>
          <a:fillRef idx="3">
            <a:schemeClr val="accent3"/>
          </a:fillRef>
          <a:effectRef idx="3">
            <a:schemeClr val="accent3"/>
          </a:effectRef>
          <a:fontRef idx="minor">
            <a:schemeClr val="lt1"/>
          </a:fontRef>
        </p:style>
        <p:txBody>
          <a:bodyPr lIns="900000" tIns="180000" rIns="288000" bIns="288000"/>
          <a:lstStyle/>
          <a:p>
            <a:pPr fontAlgn="auto">
              <a:spcBef>
                <a:spcPts val="0"/>
              </a:spcBef>
              <a:spcAft>
                <a:spcPts val="0"/>
              </a:spcAft>
              <a:defRPr/>
            </a:pPr>
            <a:r>
              <a:rPr lang="en-GB" sz="2000" dirty="0">
                <a:solidFill>
                  <a:schemeClr val="tx2"/>
                </a:solidFill>
                <a:latin typeface="Arial" pitchFamily="34" charset="0"/>
                <a:cs typeface="Arial" pitchFamily="34" charset="0"/>
              </a:rPr>
              <a:t>Reporting is not about blame. It’s about collecting information to help us understand why </a:t>
            </a:r>
            <a:r>
              <a:rPr lang="en-GB" sz="2000" dirty="0" smtClean="0">
                <a:solidFill>
                  <a:schemeClr val="tx2"/>
                </a:solidFill>
                <a:latin typeface="Arial" pitchFamily="34" charset="0"/>
                <a:cs typeface="Arial" pitchFamily="34" charset="0"/>
              </a:rPr>
              <a:t>rules are </a:t>
            </a:r>
            <a:r>
              <a:rPr lang="en-GB" sz="2000" dirty="0">
                <a:solidFill>
                  <a:schemeClr val="tx2"/>
                </a:solidFill>
                <a:latin typeface="Arial" pitchFamily="34" charset="0"/>
                <a:cs typeface="Arial" pitchFamily="34" charset="0"/>
              </a:rPr>
              <a:t>being broken and what we need to do to make sure it doesn’t happen again.</a:t>
            </a:r>
          </a:p>
        </p:txBody>
      </p:sp>
      <p:grpSp>
        <p:nvGrpSpPr>
          <p:cNvPr id="7" name="Group 9"/>
          <p:cNvGrpSpPr>
            <a:grpSpLocks/>
          </p:cNvGrpSpPr>
          <p:nvPr/>
        </p:nvGrpSpPr>
        <p:grpSpPr bwMode="auto">
          <a:xfrm>
            <a:off x="762000" y="2362200"/>
            <a:ext cx="2381250" cy="847725"/>
            <a:chOff x="1000125" y="2305050"/>
            <a:chExt cx="2381250" cy="847725"/>
          </a:xfrm>
        </p:grpSpPr>
        <p:sp>
          <p:nvSpPr>
            <p:cNvPr id="8" name="TextBox 7"/>
            <p:cNvSpPr txBox="1"/>
            <p:nvPr/>
          </p:nvSpPr>
          <p:spPr>
            <a:xfrm>
              <a:off x="1000125" y="2305050"/>
              <a:ext cx="1581150" cy="847725"/>
            </a:xfrm>
            <a:prstGeom prst="rect">
              <a:avLst/>
            </a:prstGeom>
            <a:noFill/>
          </p:spPr>
          <p:txBody>
            <a:bodyPr lIns="0" tIns="0" rIns="0" bIns="0"/>
            <a:lstStyle/>
            <a:p>
              <a:pPr marL="177800" indent="-177800" fontAlgn="auto">
                <a:lnSpc>
                  <a:spcPct val="113000"/>
                </a:lnSpc>
                <a:spcBef>
                  <a:spcPts val="0"/>
                </a:spcBef>
                <a:spcAft>
                  <a:spcPts val="60"/>
                </a:spcAft>
                <a:defRPr/>
              </a:pPr>
              <a:endParaRPr lang="en-GB" sz="6000" kern="0" spc="-810" dirty="0">
                <a:solidFill>
                  <a:schemeClr val="accent2"/>
                </a:solidFill>
                <a:latin typeface="Arial" pitchFamily="34" charset="0"/>
                <a:cs typeface="Arial" pitchFamily="34" charset="0"/>
              </a:endParaRPr>
            </a:p>
          </p:txBody>
        </p:sp>
        <p:sp>
          <p:nvSpPr>
            <p:cNvPr id="9" name="TextBox 8"/>
            <p:cNvSpPr txBox="1"/>
            <p:nvPr/>
          </p:nvSpPr>
          <p:spPr>
            <a:xfrm>
              <a:off x="1228725" y="2305050"/>
              <a:ext cx="2152650" cy="762000"/>
            </a:xfrm>
            <a:prstGeom prst="rect">
              <a:avLst/>
            </a:prstGeom>
            <a:noFill/>
          </p:spPr>
          <p:txBody>
            <a:bodyPr lIns="0" tIns="0" rIns="0" bIns="0"/>
            <a:lstStyle/>
            <a:p>
              <a:pPr marL="177800" indent="-177800" fontAlgn="auto">
                <a:lnSpc>
                  <a:spcPct val="113000"/>
                </a:lnSpc>
                <a:spcBef>
                  <a:spcPts val="0"/>
                </a:spcBef>
                <a:spcAft>
                  <a:spcPts val="60"/>
                </a:spcAft>
                <a:buFont typeface="Arial" pitchFamily="34" charset="0"/>
                <a:buChar char="•"/>
                <a:defRPr/>
              </a:pPr>
              <a:r>
                <a:rPr lang="en-GB" sz="3200" b="1" kern="0" dirty="0" smtClean="0">
                  <a:solidFill>
                    <a:srgbClr val="FF0000"/>
                  </a:solidFill>
                  <a:latin typeface="Arial" pitchFamily="34" charset="0"/>
                  <a:cs typeface="Arial" pitchFamily="34" charset="0"/>
                </a:rPr>
                <a:t>Intervene</a:t>
              </a:r>
            </a:p>
            <a:p>
              <a:pPr marL="177800" indent="-177800" fontAlgn="auto">
                <a:lnSpc>
                  <a:spcPct val="113000"/>
                </a:lnSpc>
                <a:spcBef>
                  <a:spcPts val="0"/>
                </a:spcBef>
                <a:spcAft>
                  <a:spcPts val="60"/>
                </a:spcAft>
                <a:buFont typeface="Arial" pitchFamily="34" charset="0"/>
                <a:buChar char="•"/>
                <a:defRPr/>
              </a:pPr>
              <a:endParaRPr lang="en-GB" sz="3200" b="1" kern="0" dirty="0">
                <a:latin typeface="Arial" pitchFamily="34" charset="0"/>
                <a:cs typeface="Arial" pitchFamily="34" charset="0"/>
              </a:endParaRPr>
            </a:p>
          </p:txBody>
        </p:sp>
      </p:grpSp>
      <p:sp>
        <p:nvSpPr>
          <p:cNvPr id="11" name="TextBox 10"/>
          <p:cNvSpPr txBox="1"/>
          <p:nvPr/>
        </p:nvSpPr>
        <p:spPr bwMode="auto">
          <a:xfrm>
            <a:off x="762000" y="3505200"/>
            <a:ext cx="1909111" cy="742950"/>
          </a:xfrm>
          <a:prstGeom prst="rect">
            <a:avLst/>
          </a:prstGeom>
          <a:noFill/>
        </p:spPr>
        <p:txBody>
          <a:bodyPr lIns="0" tIns="0" rIns="0" bIns="0"/>
          <a:lstStyle/>
          <a:p>
            <a:pPr marL="177800" indent="-177800" fontAlgn="auto">
              <a:lnSpc>
                <a:spcPct val="113000"/>
              </a:lnSpc>
              <a:spcBef>
                <a:spcPts val="0"/>
              </a:spcBef>
              <a:spcAft>
                <a:spcPts val="60"/>
              </a:spcAft>
              <a:defRPr/>
            </a:pPr>
            <a:endParaRPr lang="en-GB" sz="6000" kern="0" dirty="0">
              <a:solidFill>
                <a:schemeClr val="accent2"/>
              </a:solidFill>
              <a:latin typeface="Arial" pitchFamily="34" charset="0"/>
              <a:cs typeface="Arial" pitchFamily="34" charset="0"/>
            </a:endParaRPr>
          </a:p>
        </p:txBody>
      </p:sp>
      <p:sp>
        <p:nvSpPr>
          <p:cNvPr id="14" name="TextBox 13"/>
          <p:cNvSpPr txBox="1"/>
          <p:nvPr/>
        </p:nvSpPr>
        <p:spPr bwMode="auto">
          <a:xfrm>
            <a:off x="990600" y="3505200"/>
            <a:ext cx="2599151" cy="485775"/>
          </a:xfrm>
          <a:prstGeom prst="rect">
            <a:avLst/>
          </a:prstGeom>
          <a:noFill/>
        </p:spPr>
        <p:txBody>
          <a:bodyPr lIns="0" tIns="0" rIns="0" bIns="0"/>
          <a:lstStyle/>
          <a:p>
            <a:pPr marL="177800" indent="-177800" fontAlgn="auto">
              <a:lnSpc>
                <a:spcPct val="113000"/>
              </a:lnSpc>
              <a:spcBef>
                <a:spcPts val="0"/>
              </a:spcBef>
              <a:spcAft>
                <a:spcPts val="60"/>
              </a:spcAft>
              <a:buFont typeface="Arial" pitchFamily="34" charset="0"/>
              <a:buChar char="•"/>
              <a:defRPr/>
            </a:pPr>
            <a:r>
              <a:rPr lang="en-GB" sz="3200" b="1" kern="0" dirty="0" smtClean="0">
                <a:solidFill>
                  <a:srgbClr val="FF0000"/>
                </a:solidFill>
                <a:latin typeface="Arial" pitchFamily="34" charset="0"/>
                <a:cs typeface="Arial" pitchFamily="34" charset="0"/>
              </a:rPr>
              <a:t>Report</a:t>
            </a:r>
            <a:endParaRPr lang="en-GB" sz="3600" b="1" kern="0" dirty="0">
              <a:solidFill>
                <a:srgbClr val="FF0000"/>
              </a:solidFill>
              <a:latin typeface="Arial" pitchFamily="34" charset="0"/>
              <a:cs typeface="Arial" pitchFamily="34" charset="0"/>
            </a:endParaRPr>
          </a:p>
        </p:txBody>
      </p:sp>
      <p:sp>
        <p:nvSpPr>
          <p:cNvPr id="15" name="TextBox 14"/>
          <p:cNvSpPr txBox="1"/>
          <p:nvPr/>
        </p:nvSpPr>
        <p:spPr>
          <a:xfrm>
            <a:off x="1371600" y="990600"/>
            <a:ext cx="6400800" cy="707886"/>
          </a:xfrm>
          <a:prstGeom prst="rect">
            <a:avLst/>
          </a:prstGeom>
          <a:noFill/>
        </p:spPr>
        <p:txBody>
          <a:bodyPr wrap="square" rtlCol="0">
            <a:spAutoFit/>
          </a:bodyPr>
          <a:lstStyle/>
          <a:p>
            <a:r>
              <a:rPr lang="en-GB" sz="2000" b="1" dirty="0" smtClean="0">
                <a:solidFill>
                  <a:schemeClr val="tx2"/>
                </a:solidFill>
                <a:latin typeface="Arial" pitchFamily="34" charset="0"/>
                <a:cs typeface="Arial" pitchFamily="34" charset="0"/>
                <a:sym typeface="Arial" charset="0"/>
              </a:rPr>
              <a:t>When you see someone break a Life-Saving Rule:</a:t>
            </a:r>
          </a:p>
          <a:p>
            <a:endParaRPr 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150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2000"/>
                            </p:stCondLst>
                            <p:childTnLst>
                              <p:par>
                                <p:cTn id="9" presetID="2" presetClass="entr" presetSubtype="4" decel="50000"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92337" y="2338388"/>
            <a:ext cx="1119188"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800">
              <a:solidFill>
                <a:schemeClr val="tx2"/>
              </a:solidFill>
            </a:endParaRPr>
          </a:p>
        </p:txBody>
      </p:sp>
      <p:sp>
        <p:nvSpPr>
          <p:cNvPr id="6" name="Rectangle 5"/>
          <p:cNvSpPr/>
          <p:nvPr/>
        </p:nvSpPr>
        <p:spPr>
          <a:xfrm>
            <a:off x="3516312" y="2338388"/>
            <a:ext cx="1120775"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800">
              <a:solidFill>
                <a:schemeClr val="tx2"/>
              </a:solidFill>
            </a:endParaRPr>
          </a:p>
        </p:txBody>
      </p:sp>
      <p:sp>
        <p:nvSpPr>
          <p:cNvPr id="14" name="Rectangle 13"/>
          <p:cNvSpPr/>
          <p:nvPr/>
        </p:nvSpPr>
        <p:spPr>
          <a:xfrm>
            <a:off x="2192337" y="3652838"/>
            <a:ext cx="1119188"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800">
              <a:solidFill>
                <a:schemeClr val="tx2"/>
              </a:solidFill>
            </a:endParaRPr>
          </a:p>
        </p:txBody>
      </p:sp>
      <p:sp>
        <p:nvSpPr>
          <p:cNvPr id="15" name="Rectangle 14"/>
          <p:cNvSpPr/>
          <p:nvPr/>
        </p:nvSpPr>
        <p:spPr>
          <a:xfrm>
            <a:off x="3516312" y="3652838"/>
            <a:ext cx="1120775"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800">
              <a:solidFill>
                <a:schemeClr val="tx2"/>
              </a:solidFill>
            </a:endParaRPr>
          </a:p>
        </p:txBody>
      </p:sp>
      <p:sp>
        <p:nvSpPr>
          <p:cNvPr id="28" name="Title 1"/>
          <p:cNvSpPr>
            <a:spLocks noGrp="1"/>
          </p:cNvSpPr>
          <p:nvPr>
            <p:ph type="title"/>
          </p:nvPr>
        </p:nvSpPr>
        <p:spPr>
          <a:xfrm>
            <a:off x="152400" y="152400"/>
            <a:ext cx="7700962" cy="419100"/>
          </a:xfrm>
        </p:spPr>
        <p:txBody>
          <a:bodyPr>
            <a:noAutofit/>
          </a:bodyPr>
          <a:lstStyle/>
          <a:p>
            <a:pPr eaLnBrk="1" fontAlgn="auto" hangingPunct="1">
              <a:spcAft>
                <a:spcPts val="0"/>
              </a:spcAft>
              <a:defRPr/>
            </a:pPr>
            <a:r>
              <a:rPr lang="en-GB" sz="4000" b="1" dirty="0" smtClean="0">
                <a:solidFill>
                  <a:schemeClr val="bg1"/>
                </a:solidFill>
              </a:rPr>
              <a:t>Intervention</a:t>
            </a:r>
            <a:endParaRPr lang="en-GB" sz="4000" b="1" dirty="0">
              <a:solidFill>
                <a:schemeClr val="bg1"/>
              </a:solidFill>
            </a:endParaRPr>
          </a:p>
        </p:txBody>
      </p:sp>
      <p:sp>
        <p:nvSpPr>
          <p:cNvPr id="30" name="Rectangle 29"/>
          <p:cNvSpPr/>
          <p:nvPr/>
        </p:nvSpPr>
        <p:spPr>
          <a:xfrm>
            <a:off x="5334000" y="762000"/>
            <a:ext cx="3505200" cy="2209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eaLnBrk="0" fontAlgn="auto" hangingPunct="0">
              <a:lnSpc>
                <a:spcPct val="110000"/>
              </a:lnSpc>
              <a:spcBef>
                <a:spcPts val="0"/>
              </a:spcBef>
              <a:spcAft>
                <a:spcPts val="600"/>
              </a:spcAft>
              <a:buClr>
                <a:srgbClr val="D42E12"/>
              </a:buClr>
              <a:buSzPct val="75000"/>
              <a:defRPr/>
            </a:pPr>
            <a:r>
              <a:rPr lang="en-GB" sz="2000" dirty="0">
                <a:solidFill>
                  <a:schemeClr val="tx2"/>
                </a:solidFill>
                <a:sym typeface="Arial"/>
              </a:rPr>
              <a:t>You and I are responsible</a:t>
            </a:r>
            <a:br>
              <a:rPr lang="en-GB" sz="2000" dirty="0">
                <a:solidFill>
                  <a:schemeClr val="tx2"/>
                </a:solidFill>
                <a:sym typeface="Arial"/>
              </a:rPr>
            </a:br>
            <a:r>
              <a:rPr lang="en-GB" sz="2000" dirty="0">
                <a:solidFill>
                  <a:schemeClr val="tx2"/>
                </a:solidFill>
                <a:sym typeface="Arial"/>
              </a:rPr>
              <a:t>to intervene with each other. Failure to intervene is like</a:t>
            </a:r>
            <a:br>
              <a:rPr lang="en-GB" sz="2000" dirty="0">
                <a:solidFill>
                  <a:schemeClr val="tx2"/>
                </a:solidFill>
                <a:sym typeface="Arial"/>
              </a:rPr>
            </a:br>
            <a:r>
              <a:rPr lang="en-GB" sz="2000" dirty="0">
                <a:solidFill>
                  <a:schemeClr val="tx2"/>
                </a:solidFill>
                <a:sym typeface="Arial"/>
              </a:rPr>
              <a:t>an unsafe act.</a:t>
            </a:r>
          </a:p>
        </p:txBody>
      </p:sp>
      <p:sp>
        <p:nvSpPr>
          <p:cNvPr id="32" name="TextBox 31"/>
          <p:cNvSpPr txBox="1"/>
          <p:nvPr/>
        </p:nvSpPr>
        <p:spPr>
          <a:xfrm>
            <a:off x="152400" y="762000"/>
            <a:ext cx="5105400" cy="5562600"/>
          </a:xfrm>
          <a:prstGeom prst="rect">
            <a:avLst/>
          </a:prstGeom>
          <a:solidFill>
            <a:schemeClr val="accent3">
              <a:lumMod val="40000"/>
              <a:lumOff val="60000"/>
            </a:schemeClr>
          </a:solidFill>
        </p:spPr>
        <p:txBody>
          <a:bodyPr lIns="0" tIns="0" rIns="0" bIns="0"/>
          <a:lstStyle/>
          <a:p>
            <a:pPr fontAlgn="auto">
              <a:spcBef>
                <a:spcPts val="0"/>
              </a:spcBef>
              <a:spcAft>
                <a:spcPts val="0"/>
              </a:spcAft>
              <a:defRPr/>
            </a:pPr>
            <a:r>
              <a:rPr lang="en-GB" sz="2000" b="1" dirty="0">
                <a:solidFill>
                  <a:schemeClr val="tx2"/>
                </a:solidFill>
                <a:latin typeface="+mn-lt"/>
                <a:cs typeface="+mn-cs"/>
                <a:sym typeface="Arial"/>
              </a:rPr>
              <a:t>What is an intervention?</a:t>
            </a:r>
          </a:p>
          <a:p>
            <a:pPr marL="216000" indent="-216000" eaLnBrk="0" fontAlgn="auto" hangingPunct="0">
              <a:spcBef>
                <a:spcPts val="600"/>
              </a:spcBef>
              <a:spcAft>
                <a:spcPts val="600"/>
              </a:spcAft>
              <a:buSzPct val="100000"/>
              <a:buFont typeface="+mj-lt"/>
              <a:buAutoNum type="arabicPeriod"/>
              <a:defRPr/>
            </a:pPr>
            <a:r>
              <a:rPr lang="en-GB" sz="2000" dirty="0">
                <a:solidFill>
                  <a:schemeClr val="tx2"/>
                </a:solidFill>
                <a:latin typeface="+mn-lt"/>
                <a:sym typeface="Arial"/>
              </a:rPr>
              <a:t>A conversation between at least two people</a:t>
            </a:r>
            <a:endParaRPr lang="en-GB" sz="2000" dirty="0">
              <a:solidFill>
                <a:schemeClr val="tx2"/>
              </a:solidFill>
              <a:latin typeface="+mn-lt"/>
              <a:cs typeface="+mn-cs"/>
              <a:sym typeface="Arial"/>
            </a:endParaRP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sym typeface="Arial"/>
              </a:rPr>
              <a:t>Should relate to a safe or an unsafe act</a:t>
            </a:r>
            <a:endParaRPr lang="en-GB" sz="2000" dirty="0">
              <a:solidFill>
                <a:schemeClr val="tx2"/>
              </a:solidFill>
              <a:latin typeface="+mn-lt"/>
              <a:cs typeface="+mn-cs"/>
              <a:sym typeface="Arial"/>
            </a:endParaRP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sym typeface="Arial"/>
              </a:rPr>
              <a:t>Learning opportunity</a:t>
            </a:r>
            <a:endParaRPr lang="en-GB" sz="2000" dirty="0">
              <a:solidFill>
                <a:schemeClr val="tx2"/>
              </a:solidFill>
              <a:latin typeface="+mn-lt"/>
              <a:cs typeface="+mn-cs"/>
              <a:sym typeface="Arial"/>
            </a:endParaRP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sym typeface="Arial"/>
              </a:rPr>
              <a:t>Includes open questions and active listening</a:t>
            </a: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sym typeface="Arial"/>
              </a:rPr>
              <a:t>Focuses on what could go wrong</a:t>
            </a:r>
            <a:endParaRPr lang="en-GB" sz="2000" dirty="0">
              <a:solidFill>
                <a:schemeClr val="tx2"/>
              </a:solidFill>
              <a:latin typeface="+mn-lt"/>
              <a:cs typeface="+mn-cs"/>
              <a:sym typeface="Arial"/>
            </a:endParaRP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sym typeface="Arial"/>
              </a:rPr>
              <a:t>Agrees an immediate action</a:t>
            </a:r>
          </a:p>
          <a:p>
            <a:pPr marL="216000" indent="-216000" eaLnBrk="0" fontAlgn="auto" hangingPunct="0">
              <a:spcBef>
                <a:spcPts val="0"/>
              </a:spcBef>
              <a:spcAft>
                <a:spcPts val="600"/>
              </a:spcAft>
              <a:buSzPct val="100000"/>
              <a:buFont typeface="+mj-lt"/>
              <a:buAutoNum type="arabicPeriod"/>
              <a:defRPr/>
            </a:pPr>
            <a:r>
              <a:rPr lang="en-GB" sz="2000" dirty="0">
                <a:solidFill>
                  <a:schemeClr val="tx2"/>
                </a:solidFill>
                <a:latin typeface="+mn-lt"/>
                <a:cs typeface="+mn-cs"/>
                <a:sym typeface="Arial"/>
              </a:rPr>
              <a:t>Focus on the behaviours, not the individual</a:t>
            </a:r>
          </a:p>
          <a:p>
            <a:pPr marL="269875" indent="-269875" eaLnBrk="0" fontAlgn="auto" hangingPunct="0">
              <a:lnSpc>
                <a:spcPct val="90000"/>
              </a:lnSpc>
              <a:spcBef>
                <a:spcPts val="0"/>
              </a:spcBef>
              <a:spcAft>
                <a:spcPts val="600"/>
              </a:spcAft>
              <a:buSzPct val="75000"/>
              <a:defRPr/>
            </a:pPr>
            <a:endParaRPr lang="en-GB" sz="2000" b="1" dirty="0">
              <a:solidFill>
                <a:schemeClr val="tx2"/>
              </a:solidFill>
              <a:latin typeface="+mn-lt"/>
              <a:sym typeface="Arial"/>
            </a:endParaRPr>
          </a:p>
          <a:p>
            <a:pPr eaLnBrk="0" fontAlgn="auto" hangingPunct="0">
              <a:lnSpc>
                <a:spcPct val="90000"/>
              </a:lnSpc>
              <a:spcBef>
                <a:spcPts val="0"/>
              </a:spcBef>
              <a:spcAft>
                <a:spcPts val="600"/>
              </a:spcAft>
              <a:buClr>
                <a:srgbClr val="D42E12"/>
              </a:buClr>
              <a:buSzPct val="75000"/>
              <a:defRPr/>
            </a:pPr>
            <a:r>
              <a:rPr lang="en-GB" sz="2000" b="1" dirty="0">
                <a:solidFill>
                  <a:schemeClr val="tx2"/>
                </a:solidFill>
                <a:latin typeface="+mn-lt"/>
                <a:sym typeface="Arial"/>
              </a:rPr>
              <a:t>Why do we want everyone to intervene?</a:t>
            </a:r>
          </a:p>
          <a:p>
            <a:pPr marL="180000" indent="-180000" eaLnBrk="0" fontAlgn="auto" hangingPunct="0">
              <a:lnSpc>
                <a:spcPct val="90000"/>
              </a:lnSpc>
              <a:spcBef>
                <a:spcPts val="0"/>
              </a:spcBef>
              <a:spcAft>
                <a:spcPts val="600"/>
              </a:spcAft>
              <a:buSzPct val="80000"/>
              <a:defRPr/>
            </a:pPr>
            <a:r>
              <a:rPr lang="en-GB" sz="2000" dirty="0">
                <a:solidFill>
                  <a:schemeClr val="tx2"/>
                </a:solidFill>
                <a:latin typeface="+mn-lt"/>
                <a:sym typeface="Arial"/>
              </a:rPr>
              <a:t>Care for each other, save lives and prevent injuries creating a safer  working environment </a:t>
            </a:r>
            <a:endParaRPr lang="en-GB" sz="2000" dirty="0">
              <a:solidFill>
                <a:schemeClr val="tx2"/>
              </a:solidFill>
              <a:latin typeface="+mn-lt"/>
              <a:cs typeface="+mn-cs"/>
              <a:sym typeface="Arial"/>
            </a:endParaRPr>
          </a:p>
          <a:p>
            <a:pPr marL="177800" indent="-177800" fontAlgn="auto">
              <a:lnSpc>
                <a:spcPct val="113000"/>
              </a:lnSpc>
              <a:spcBef>
                <a:spcPts val="0"/>
              </a:spcBef>
              <a:spcAft>
                <a:spcPts val="60"/>
              </a:spcAft>
              <a:buFont typeface="Wingdings"/>
              <a:buChar char="n"/>
              <a:defRPr/>
            </a:pPr>
            <a:endParaRPr lang="en-GB" sz="2000" dirty="0">
              <a:solidFill>
                <a:schemeClr val="tx2"/>
              </a:solidFill>
              <a:latin typeface="+mn-lt"/>
              <a:cs typeface="+mn-cs"/>
            </a:endParaRPr>
          </a:p>
        </p:txBody>
      </p:sp>
      <p:sp>
        <p:nvSpPr>
          <p:cNvPr id="33" name="Rectangle 32"/>
          <p:cNvSpPr/>
          <p:nvPr/>
        </p:nvSpPr>
        <p:spPr>
          <a:xfrm>
            <a:off x="5486400" y="3352800"/>
            <a:ext cx="3463925" cy="1447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sym typeface="Arial"/>
              </a:rPr>
              <a:t>Whenever somebody intervenes with you, there is only one correct answer – THANK YOU!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up)">
                                      <p:cBhvr>
                                        <p:cTn id="16" dur="500"/>
                                        <p:tgtEl>
                                          <p:spTgt spid="15"/>
                                        </p:tgtEl>
                                      </p:cBhvr>
                                    </p:animEffect>
                                  </p:childTnLst>
                                </p:cTn>
                              </p:par>
                            </p:childTnLst>
                          </p:cTn>
                        </p:par>
                        <p:par>
                          <p:cTn id="17" fill="hold">
                            <p:stCondLst>
                              <p:cond delay="500"/>
                            </p:stCondLst>
                            <p:childTnLst>
                              <p:par>
                                <p:cTn id="18" presetID="10" presetClass="entr" presetSubtype="0" fill="hold" nodeType="afterEffect">
                                  <p:stCondLst>
                                    <p:cond delay="500"/>
                                  </p:stCondLst>
                                  <p:childTnLst>
                                    <p:set>
                                      <p:cBhvr>
                                        <p:cTn id="19" dur="1" fill="hold">
                                          <p:stCondLst>
                                            <p:cond delay="0"/>
                                          </p:stCondLst>
                                        </p:cTn>
                                        <p:tgtEl>
                                          <p:spTgt spid="32">
                                            <p:txEl>
                                              <p:pRg st="0" end="0"/>
                                            </p:txEl>
                                          </p:spTgt>
                                        </p:tgtEl>
                                        <p:attrNameLst>
                                          <p:attrName>style.visibility</p:attrName>
                                        </p:attrNameLst>
                                      </p:cBhvr>
                                      <p:to>
                                        <p:strVal val="visible"/>
                                      </p:to>
                                    </p:set>
                                    <p:animEffect transition="in" filter="fade">
                                      <p:cBhvr>
                                        <p:cTn id="20" dur="1000"/>
                                        <p:tgtEl>
                                          <p:spTgt spid="3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
                                            <p:txEl>
                                              <p:pRg st="1" end="1"/>
                                            </p:txEl>
                                          </p:spTgt>
                                        </p:tgtEl>
                                        <p:attrNameLst>
                                          <p:attrName>style.visibility</p:attrName>
                                        </p:attrNameLst>
                                      </p:cBhvr>
                                      <p:to>
                                        <p:strVal val="visible"/>
                                      </p:to>
                                    </p:set>
                                    <p:animEffect transition="in" filter="fade">
                                      <p:cBhvr>
                                        <p:cTn id="25" dur="500"/>
                                        <p:tgtEl>
                                          <p:spTgt spid="32">
                                            <p:txEl>
                                              <p:pRg st="1" end="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2">
                                            <p:txEl>
                                              <p:pRg st="2" end="2"/>
                                            </p:txEl>
                                          </p:spTgt>
                                        </p:tgtEl>
                                        <p:attrNameLst>
                                          <p:attrName>style.visibility</p:attrName>
                                        </p:attrNameLst>
                                      </p:cBhvr>
                                      <p:to>
                                        <p:strVal val="visible"/>
                                      </p:to>
                                    </p:set>
                                    <p:animEffect transition="in" filter="fade">
                                      <p:cBhvr>
                                        <p:cTn id="28" dur="500"/>
                                        <p:tgtEl>
                                          <p:spTgt spid="32">
                                            <p:txEl>
                                              <p:pRg st="2" end="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2">
                                            <p:txEl>
                                              <p:pRg st="3" end="3"/>
                                            </p:txEl>
                                          </p:spTgt>
                                        </p:tgtEl>
                                        <p:attrNameLst>
                                          <p:attrName>style.visibility</p:attrName>
                                        </p:attrNameLst>
                                      </p:cBhvr>
                                      <p:to>
                                        <p:strVal val="visible"/>
                                      </p:to>
                                    </p:set>
                                    <p:animEffect transition="in" filter="fade">
                                      <p:cBhvr>
                                        <p:cTn id="31" dur="500"/>
                                        <p:tgtEl>
                                          <p:spTgt spid="32">
                                            <p:txEl>
                                              <p:pRg st="3" end="3"/>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2">
                                            <p:txEl>
                                              <p:pRg st="4" end="4"/>
                                            </p:txEl>
                                          </p:spTgt>
                                        </p:tgtEl>
                                        <p:attrNameLst>
                                          <p:attrName>style.visibility</p:attrName>
                                        </p:attrNameLst>
                                      </p:cBhvr>
                                      <p:to>
                                        <p:strVal val="visible"/>
                                      </p:to>
                                    </p:set>
                                    <p:animEffect transition="in" filter="fade">
                                      <p:cBhvr>
                                        <p:cTn id="34" dur="500"/>
                                        <p:tgtEl>
                                          <p:spTgt spid="32">
                                            <p:txEl>
                                              <p:pRg st="4" end="4"/>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2">
                                            <p:txEl>
                                              <p:pRg st="5" end="5"/>
                                            </p:txEl>
                                          </p:spTgt>
                                        </p:tgtEl>
                                        <p:attrNameLst>
                                          <p:attrName>style.visibility</p:attrName>
                                        </p:attrNameLst>
                                      </p:cBhvr>
                                      <p:to>
                                        <p:strVal val="visible"/>
                                      </p:to>
                                    </p:set>
                                    <p:animEffect transition="in" filter="fade">
                                      <p:cBhvr>
                                        <p:cTn id="37" dur="500"/>
                                        <p:tgtEl>
                                          <p:spTgt spid="32">
                                            <p:txEl>
                                              <p:pRg st="5" end="5"/>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2">
                                            <p:txEl>
                                              <p:pRg st="6" end="6"/>
                                            </p:txEl>
                                          </p:spTgt>
                                        </p:tgtEl>
                                        <p:attrNameLst>
                                          <p:attrName>style.visibility</p:attrName>
                                        </p:attrNameLst>
                                      </p:cBhvr>
                                      <p:to>
                                        <p:strVal val="visible"/>
                                      </p:to>
                                    </p:set>
                                    <p:animEffect transition="in" filter="fade">
                                      <p:cBhvr>
                                        <p:cTn id="40" dur="500"/>
                                        <p:tgtEl>
                                          <p:spTgt spid="32">
                                            <p:txEl>
                                              <p:pRg st="6" end="6"/>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32">
                                            <p:txEl>
                                              <p:pRg st="7" end="7"/>
                                            </p:txEl>
                                          </p:spTgt>
                                        </p:tgtEl>
                                        <p:attrNameLst>
                                          <p:attrName>style.visibility</p:attrName>
                                        </p:attrNameLst>
                                      </p:cBhvr>
                                      <p:to>
                                        <p:strVal val="visible"/>
                                      </p:to>
                                    </p:set>
                                    <p:animEffect transition="in" filter="fade">
                                      <p:cBhvr>
                                        <p:cTn id="43" dur="500"/>
                                        <p:tgtEl>
                                          <p:spTgt spid="32">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32">
                                            <p:txEl>
                                              <p:pRg st="9" end="9"/>
                                            </p:txEl>
                                          </p:spTgt>
                                        </p:tgtEl>
                                        <p:attrNameLst>
                                          <p:attrName>style.visibility</p:attrName>
                                        </p:attrNameLst>
                                      </p:cBhvr>
                                      <p:to>
                                        <p:strVal val="visible"/>
                                      </p:to>
                                    </p:set>
                                    <p:animEffect transition="in" filter="fade">
                                      <p:cBhvr>
                                        <p:cTn id="48" dur="500"/>
                                        <p:tgtEl>
                                          <p:spTgt spid="32">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32">
                                            <p:txEl>
                                              <p:pRg st="10" end="10"/>
                                            </p:txEl>
                                          </p:spTgt>
                                        </p:tgtEl>
                                        <p:attrNameLst>
                                          <p:attrName>style.visibility</p:attrName>
                                        </p:attrNameLst>
                                      </p:cBhvr>
                                      <p:to>
                                        <p:strVal val="visible"/>
                                      </p:to>
                                    </p:set>
                                    <p:animEffect transition="in" filter="fade">
                                      <p:cBhvr>
                                        <p:cTn id="53" dur="500"/>
                                        <p:tgtEl>
                                          <p:spTgt spid="32">
                                            <p:txEl>
                                              <p:pRg st="10" end="1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wipe(left)">
                                      <p:cBhvr>
                                        <p:cTn id="58" dur="500"/>
                                        <p:tgtEl>
                                          <p:spTgt spid="30"/>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wipe(left)">
                                      <p:cBhvr>
                                        <p:cTn id="6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4" grpId="0" animBg="1"/>
      <p:bldP spid="15" grpId="0" animBg="1"/>
      <p:bldP spid="30" grpId="0" animBg="1"/>
      <p:bldP spid="3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228600"/>
            <a:ext cx="7700962" cy="419100"/>
          </a:xfrm>
        </p:spPr>
        <p:txBody>
          <a:bodyPr>
            <a:noAutofit/>
          </a:bodyPr>
          <a:lstStyle/>
          <a:p>
            <a:pPr eaLnBrk="1" fontAlgn="auto" hangingPunct="1">
              <a:spcAft>
                <a:spcPts val="0"/>
              </a:spcAft>
              <a:defRPr/>
            </a:pPr>
            <a:r>
              <a:rPr lang="en-GB" sz="4000" b="1" dirty="0">
                <a:solidFill>
                  <a:schemeClr val="bg1"/>
                </a:solidFill>
              </a:rPr>
              <a:t>Peer to Peer Intervention</a:t>
            </a:r>
          </a:p>
        </p:txBody>
      </p:sp>
      <p:sp>
        <p:nvSpPr>
          <p:cNvPr id="5" name="Rectangle 4"/>
          <p:cNvSpPr/>
          <p:nvPr/>
        </p:nvSpPr>
        <p:spPr>
          <a:xfrm>
            <a:off x="457200" y="1023938"/>
            <a:ext cx="8229600" cy="3243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tIns="252000" rIns="252000" bIns="252000" anchor="ctr"/>
          <a:lstStyle/>
          <a:p>
            <a:pPr fontAlgn="auto">
              <a:spcBef>
                <a:spcPts val="0"/>
              </a:spcBef>
              <a:spcAft>
                <a:spcPts val="0"/>
              </a:spcAft>
              <a:defRPr/>
            </a:pPr>
            <a:endParaRPr lang="en-GB" sz="1400" dirty="0">
              <a:solidFill>
                <a:schemeClr val="tx2"/>
              </a:solidFill>
              <a:cs typeface="Arial" charset="0"/>
              <a:sym typeface="Arial"/>
            </a:endParaRPr>
          </a:p>
        </p:txBody>
      </p:sp>
      <p:sp>
        <p:nvSpPr>
          <p:cNvPr id="6" name="Rectangle 5"/>
          <p:cNvSpPr/>
          <p:nvPr/>
        </p:nvSpPr>
        <p:spPr>
          <a:xfrm>
            <a:off x="4800600" y="4419600"/>
            <a:ext cx="3770313"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1400" b="1" dirty="0">
                <a:solidFill>
                  <a:schemeClr val="tx2"/>
                </a:solidFill>
                <a:latin typeface="Arial" pitchFamily="34" charset="0"/>
                <a:cs typeface="Arial" pitchFamily="34" charset="0"/>
                <a:sym typeface="Arial"/>
              </a:rPr>
              <a:t>Please report all interventions</a:t>
            </a:r>
            <a:br>
              <a:rPr lang="en-GB" sz="1400" b="1" dirty="0">
                <a:solidFill>
                  <a:schemeClr val="tx2"/>
                </a:solidFill>
                <a:latin typeface="Arial" pitchFamily="34" charset="0"/>
                <a:cs typeface="Arial" pitchFamily="34" charset="0"/>
                <a:sym typeface="Arial"/>
              </a:rPr>
            </a:br>
            <a:r>
              <a:rPr lang="en-GB" sz="1400" b="1" dirty="0">
                <a:solidFill>
                  <a:schemeClr val="tx2"/>
                </a:solidFill>
                <a:latin typeface="Arial" pitchFamily="34" charset="0"/>
                <a:cs typeface="Arial" pitchFamily="34" charset="0"/>
                <a:sym typeface="Arial"/>
              </a:rPr>
              <a:t>as it helps the company learn and become an even safer place to work.</a:t>
            </a:r>
          </a:p>
        </p:txBody>
      </p:sp>
      <p:sp>
        <p:nvSpPr>
          <p:cNvPr id="7" name="Rectangle 6"/>
          <p:cNvSpPr/>
          <p:nvPr/>
        </p:nvSpPr>
        <p:spPr>
          <a:xfrm>
            <a:off x="533400" y="4419600"/>
            <a:ext cx="3951287" cy="11207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252000" rIns="108000" bIns="252000" anchor="ctr"/>
          <a:lstStyle/>
          <a:p>
            <a:pPr eaLnBrk="0" fontAlgn="auto" hangingPunct="0">
              <a:lnSpc>
                <a:spcPct val="110000"/>
              </a:lnSpc>
              <a:spcBef>
                <a:spcPts val="0"/>
              </a:spcBef>
              <a:spcAft>
                <a:spcPts val="600"/>
              </a:spcAft>
              <a:buClr>
                <a:srgbClr val="D42E12"/>
              </a:buClr>
              <a:buSzPct val="75000"/>
              <a:defRPr/>
            </a:pPr>
            <a:r>
              <a:rPr lang="en-GB" sz="1400" b="1" dirty="0">
                <a:solidFill>
                  <a:schemeClr val="tx2"/>
                </a:solidFill>
                <a:latin typeface="Arial" pitchFamily="34" charset="0"/>
                <a:cs typeface="Arial" pitchFamily="34" charset="0"/>
                <a:sym typeface="Arial"/>
              </a:rPr>
              <a:t>When you intervene </a:t>
            </a:r>
            <a:r>
              <a:rPr lang="en-GB" sz="1400" b="1" dirty="0" smtClean="0">
                <a:solidFill>
                  <a:schemeClr val="tx2"/>
                </a:solidFill>
                <a:latin typeface="Arial" pitchFamily="34" charset="0"/>
                <a:cs typeface="Arial" pitchFamily="34" charset="0"/>
                <a:sym typeface="Arial"/>
              </a:rPr>
              <a:t>with a </a:t>
            </a:r>
            <a:r>
              <a:rPr lang="en-GB" sz="1400" b="1" dirty="0">
                <a:solidFill>
                  <a:schemeClr val="tx2"/>
                </a:solidFill>
                <a:latin typeface="Arial" pitchFamily="34" charset="0"/>
                <a:cs typeface="Arial" pitchFamily="34" charset="0"/>
                <a:sym typeface="Arial"/>
              </a:rPr>
              <a:t>peer you are helping to keep them safe and </a:t>
            </a:r>
            <a:r>
              <a:rPr lang="en-GB" sz="1400" b="1" dirty="0" smtClean="0">
                <a:solidFill>
                  <a:schemeClr val="tx2"/>
                </a:solidFill>
                <a:latin typeface="Arial" pitchFamily="34" charset="0"/>
                <a:cs typeface="Arial" pitchFamily="34" charset="0"/>
                <a:sym typeface="Arial"/>
              </a:rPr>
              <a:t>stay out </a:t>
            </a:r>
            <a:r>
              <a:rPr lang="en-GB" sz="1400" b="1" dirty="0">
                <a:solidFill>
                  <a:schemeClr val="tx2"/>
                </a:solidFill>
                <a:latin typeface="Arial" pitchFamily="34" charset="0"/>
                <a:cs typeface="Arial" pitchFamily="34" charset="0"/>
                <a:sym typeface="Arial"/>
              </a:rPr>
              <a:t>of trouble.</a:t>
            </a:r>
          </a:p>
        </p:txBody>
      </p:sp>
      <p:sp>
        <p:nvSpPr>
          <p:cNvPr id="8" name="Rectangle 7"/>
          <p:cNvSpPr/>
          <p:nvPr/>
        </p:nvSpPr>
        <p:spPr>
          <a:xfrm>
            <a:off x="609600" y="1066800"/>
            <a:ext cx="8077200" cy="37449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fontAlgn="auto">
              <a:spcBef>
                <a:spcPts val="0"/>
              </a:spcBef>
              <a:spcAft>
                <a:spcPts val="0"/>
              </a:spcAft>
              <a:defRPr/>
            </a:pPr>
            <a:r>
              <a:rPr lang="en-GB" sz="2400" b="1" dirty="0">
                <a:solidFill>
                  <a:schemeClr val="tx2"/>
                </a:solidFill>
                <a:latin typeface="Arial" pitchFamily="34" charset="0"/>
                <a:cs typeface="Arial" pitchFamily="34" charset="0"/>
                <a:sym typeface="Arial"/>
              </a:rPr>
              <a:t>What is different about </a:t>
            </a:r>
            <a:r>
              <a:rPr lang="en-GB" sz="2400" b="1" dirty="0" smtClean="0">
                <a:solidFill>
                  <a:schemeClr val="tx2"/>
                </a:solidFill>
                <a:latin typeface="Arial" pitchFamily="34" charset="0"/>
                <a:cs typeface="Arial" pitchFamily="34" charset="0"/>
                <a:sym typeface="Arial"/>
              </a:rPr>
              <a:t>peer to </a:t>
            </a:r>
            <a:r>
              <a:rPr lang="en-GB" sz="2400" b="1" dirty="0">
                <a:solidFill>
                  <a:schemeClr val="tx2"/>
                </a:solidFill>
                <a:latin typeface="Arial" pitchFamily="34" charset="0"/>
                <a:cs typeface="Arial" pitchFamily="34" charset="0"/>
                <a:sym typeface="Arial"/>
              </a:rPr>
              <a:t>peer interventions?</a:t>
            </a:r>
          </a:p>
          <a:p>
            <a:pPr fontAlgn="auto">
              <a:spcBef>
                <a:spcPts val="0"/>
              </a:spcBef>
              <a:spcAft>
                <a:spcPts val="0"/>
              </a:spcAft>
              <a:defRPr/>
            </a:pPr>
            <a:endParaRPr lang="en-GB" dirty="0">
              <a:solidFill>
                <a:schemeClr val="tx2"/>
              </a:solidFill>
              <a:latin typeface="Arial" pitchFamily="34" charset="0"/>
              <a:cs typeface="Arial" pitchFamily="34" charset="0"/>
              <a:sym typeface="Arial"/>
            </a:endParaRPr>
          </a:p>
          <a:p>
            <a:pPr marL="180000" indent="-180000" eaLnBrk="0" fontAlgn="auto" hangingPunct="0">
              <a:spcBef>
                <a:spcPts val="0"/>
              </a:spcBef>
              <a:spcAft>
                <a:spcPts val="600"/>
              </a:spcAft>
              <a:buClr>
                <a:schemeClr val="tx2"/>
              </a:buClr>
              <a:buSzPct val="80000"/>
              <a:buFont typeface="Wingdings" pitchFamily="2" charset="2"/>
              <a:buChar char="n"/>
              <a:defRPr/>
            </a:pPr>
            <a:r>
              <a:rPr lang="en-GB" dirty="0">
                <a:solidFill>
                  <a:schemeClr val="tx2"/>
                </a:solidFill>
                <a:latin typeface="Arial" pitchFamily="34" charset="0"/>
                <a:cs typeface="Arial" pitchFamily="34" charset="0"/>
                <a:sym typeface="Arial"/>
              </a:rPr>
              <a:t>Colleagues in the same team (</a:t>
            </a:r>
            <a:r>
              <a:rPr lang="en-GB" dirty="0" smtClean="0">
                <a:solidFill>
                  <a:schemeClr val="tx2"/>
                </a:solidFill>
                <a:latin typeface="Arial" pitchFamily="34" charset="0"/>
                <a:cs typeface="Arial" pitchFamily="34" charset="0"/>
                <a:sym typeface="Arial"/>
              </a:rPr>
              <a:t>peers) can </a:t>
            </a:r>
            <a:r>
              <a:rPr lang="en-GB" dirty="0">
                <a:solidFill>
                  <a:schemeClr val="tx2"/>
                </a:solidFill>
                <a:latin typeface="Arial" pitchFamily="34" charset="0"/>
                <a:cs typeface="Arial" pitchFamily="34" charset="0"/>
                <a:sym typeface="Arial"/>
              </a:rPr>
              <a:t>and do look out for each other. </a:t>
            </a:r>
          </a:p>
          <a:p>
            <a:pPr marL="180000" indent="-180000" eaLnBrk="0" fontAlgn="auto" hangingPunct="0">
              <a:spcBef>
                <a:spcPts val="0"/>
              </a:spcBef>
              <a:spcAft>
                <a:spcPts val="600"/>
              </a:spcAft>
              <a:buClr>
                <a:schemeClr val="tx2"/>
              </a:buClr>
              <a:buSzPct val="80000"/>
              <a:buFont typeface="Wingdings" pitchFamily="2" charset="2"/>
              <a:buChar char="n"/>
              <a:defRPr/>
            </a:pPr>
            <a:r>
              <a:rPr lang="en-GB" dirty="0">
                <a:solidFill>
                  <a:schemeClr val="tx2"/>
                </a:solidFill>
                <a:latin typeface="Arial" pitchFamily="34" charset="0"/>
                <a:cs typeface="Arial" pitchFamily="34" charset="0"/>
                <a:sym typeface="Arial"/>
              </a:rPr>
              <a:t>Intervention with a peer can happen before a rule is broken OR to correct</a:t>
            </a:r>
            <a:br>
              <a:rPr lang="en-GB" dirty="0">
                <a:solidFill>
                  <a:schemeClr val="tx2"/>
                </a:solidFill>
                <a:latin typeface="Arial" pitchFamily="34" charset="0"/>
                <a:cs typeface="Arial" pitchFamily="34" charset="0"/>
                <a:sym typeface="Arial"/>
              </a:rPr>
            </a:br>
            <a:r>
              <a:rPr lang="en-GB" dirty="0">
                <a:solidFill>
                  <a:schemeClr val="tx2"/>
                </a:solidFill>
                <a:latin typeface="Arial" pitchFamily="34" charset="0"/>
                <a:cs typeface="Arial" pitchFamily="34" charset="0"/>
                <a:sym typeface="Arial"/>
              </a:rPr>
              <a:t>an unsafe act or situation. </a:t>
            </a:r>
          </a:p>
          <a:p>
            <a:pPr marL="180000" indent="-180000" eaLnBrk="0" fontAlgn="auto" hangingPunct="0">
              <a:spcBef>
                <a:spcPts val="0"/>
              </a:spcBef>
              <a:spcAft>
                <a:spcPts val="600"/>
              </a:spcAft>
              <a:buClr>
                <a:schemeClr val="tx2"/>
              </a:buClr>
              <a:buSzPct val="80000"/>
              <a:buFont typeface="Wingdings" pitchFamily="2" charset="2"/>
              <a:buChar char="n"/>
              <a:defRPr/>
            </a:pPr>
            <a:r>
              <a:rPr lang="en-GB" dirty="0">
                <a:solidFill>
                  <a:schemeClr val="tx2"/>
                </a:solidFill>
                <a:latin typeface="Arial" pitchFamily="34" charset="0"/>
                <a:cs typeface="Arial" pitchFamily="34" charset="0"/>
                <a:sym typeface="Arial"/>
              </a:rPr>
              <a:t>Intervention and reporting within your team is a learning opportunity and will not normally be subject to disciplinary action if the unsafe activity stops immediately.</a:t>
            </a:r>
          </a:p>
        </p:txBody>
      </p:sp>
      <p:sp>
        <p:nvSpPr>
          <p:cNvPr id="9" name="TextBox 8"/>
          <p:cNvSpPr txBox="1"/>
          <p:nvPr/>
        </p:nvSpPr>
        <p:spPr>
          <a:xfrm>
            <a:off x="685800" y="5791200"/>
            <a:ext cx="7620000"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dirty="0" smtClean="0"/>
              <a:t>Peer-to-Peer intervention guidelines: </a:t>
            </a:r>
            <a:r>
              <a:rPr lang="en-US" dirty="0" smtClean="0">
                <a:hlinkClick r:id="rId3"/>
              </a:rPr>
              <a:t>Click here</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right)">
                                      <p:cBhvr>
                                        <p:cTn id="12" dur="500"/>
                                        <p:tgtEl>
                                          <p:spTgt spid="7"/>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500"/>
                            </p:stCondLst>
                            <p:childTnLst>
                              <p:par>
                                <p:cTn id="17" presetID="10" presetClass="entr" presetSubtype="0" fill="hold" nodeType="afterEffect">
                                  <p:stCondLst>
                                    <p:cond delay="50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8">
                                            <p:txEl>
                                              <p:pRg st="2" end="2"/>
                                            </p:txEl>
                                          </p:spTgt>
                                        </p:tgtEl>
                                        <p:attrNameLst>
                                          <p:attrName>style.visibility</p:attrName>
                                        </p:attrNameLst>
                                      </p:cBhvr>
                                      <p:to>
                                        <p:strVal val="visible"/>
                                      </p:to>
                                    </p:set>
                                    <p:animEffect transition="in" filter="fade">
                                      <p:cBhvr>
                                        <p:cTn id="24" dur="500"/>
                                        <p:tgtEl>
                                          <p:spTgt spid="8">
                                            <p:txEl>
                                              <p:pRg st="2" end="2"/>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xEl>
                                              <p:pRg st="4" end="4"/>
                                            </p:txEl>
                                          </p:spTgt>
                                        </p:tgtEl>
                                        <p:attrNameLst>
                                          <p:attrName>style.visibility</p:attrName>
                                        </p:attrNameLst>
                                      </p:cBhvr>
                                      <p:to>
                                        <p:strVal val="visible"/>
                                      </p:to>
                                    </p:set>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Autofit/>
          </a:bodyPr>
          <a:lstStyle/>
          <a:p>
            <a:r>
              <a:rPr lang="en-US" sz="3600" b="1" dirty="0" smtClean="0">
                <a:solidFill>
                  <a:schemeClr val="bg1"/>
                </a:solidFill>
              </a:rPr>
              <a:t>Reporting incidents</a:t>
            </a:r>
            <a:endParaRPr lang="en-US" sz="3600" b="1" dirty="0">
              <a:solidFill>
                <a:schemeClr val="bg1"/>
              </a:solidFill>
            </a:endParaRPr>
          </a:p>
        </p:txBody>
      </p:sp>
      <p:sp>
        <p:nvSpPr>
          <p:cNvPr id="3" name="Content Placeholder 2"/>
          <p:cNvSpPr>
            <a:spLocks noGrp="1"/>
          </p:cNvSpPr>
          <p:nvPr>
            <p:ph idx="1"/>
          </p:nvPr>
        </p:nvSpPr>
        <p:spPr>
          <a:xfrm>
            <a:off x="3810000" y="1447800"/>
            <a:ext cx="5181600" cy="4754563"/>
          </a:xfrm>
        </p:spPr>
        <p:txBody>
          <a:bodyPr>
            <a:normAutofit lnSpcReduction="10000"/>
          </a:bodyPr>
          <a:lstStyle/>
          <a:p>
            <a:pPr>
              <a:buNone/>
            </a:pPr>
            <a:r>
              <a:rPr lang="en-US" sz="2400" b="1" dirty="0" smtClean="0">
                <a:solidFill>
                  <a:schemeClr val="tx2"/>
                </a:solidFill>
              </a:rPr>
              <a:t>Why should you report an incident? </a:t>
            </a:r>
          </a:p>
          <a:p>
            <a:pPr marL="0" indent="0">
              <a:buNone/>
            </a:pPr>
            <a:r>
              <a:rPr lang="en-US" sz="2400" b="1" dirty="0" smtClean="0"/>
              <a:t>Incident investigations always provides Learning which when applied prohibit reoccurrence</a:t>
            </a:r>
          </a:p>
          <a:p>
            <a:pPr>
              <a:buNone/>
            </a:pPr>
            <a:endParaRPr lang="en-US" sz="2400" b="1" dirty="0" smtClean="0"/>
          </a:p>
          <a:p>
            <a:pPr>
              <a:buNone/>
            </a:pPr>
            <a:r>
              <a:rPr lang="en-US" sz="2400" b="1" dirty="0" smtClean="0">
                <a:solidFill>
                  <a:schemeClr val="tx2"/>
                </a:solidFill>
              </a:rPr>
              <a:t>Types of incidents to report :</a:t>
            </a:r>
          </a:p>
          <a:p>
            <a:pPr>
              <a:buFont typeface="Wingdings" pitchFamily="2" charset="2"/>
              <a:buChar char="§"/>
            </a:pPr>
            <a:r>
              <a:rPr lang="en-US" sz="2400" b="1" dirty="0" smtClean="0"/>
              <a:t>Life Saving Rule violations</a:t>
            </a:r>
          </a:p>
          <a:p>
            <a:pPr>
              <a:buFont typeface="Wingdings" pitchFamily="2" charset="2"/>
              <a:buChar char="§"/>
            </a:pPr>
            <a:r>
              <a:rPr lang="en-US" sz="2400" b="1" dirty="0" smtClean="0"/>
              <a:t> Near  Misses </a:t>
            </a:r>
          </a:p>
          <a:p>
            <a:pPr>
              <a:buFont typeface="Wingdings" pitchFamily="2" charset="2"/>
              <a:buChar char="§"/>
            </a:pPr>
            <a:r>
              <a:rPr lang="en-US" sz="2400" b="1" dirty="0" smtClean="0"/>
              <a:t> Incidents with or without Injury ?</a:t>
            </a:r>
          </a:p>
          <a:p>
            <a:pPr>
              <a:buFont typeface="Wingdings" pitchFamily="2" charset="2"/>
              <a:buChar char="§"/>
            </a:pPr>
            <a:r>
              <a:rPr lang="en-US" sz="2400" b="1" dirty="0" smtClean="0"/>
              <a:t>Asset Damage </a:t>
            </a:r>
          </a:p>
          <a:p>
            <a:pPr>
              <a:buFont typeface="Wingdings" pitchFamily="2" charset="2"/>
              <a:buChar char="§"/>
            </a:pPr>
            <a:r>
              <a:rPr lang="en-US" sz="2400" b="1" dirty="0" smtClean="0"/>
              <a:t> Incidents with Environmental  Impact</a:t>
            </a:r>
          </a:p>
          <a:p>
            <a:pPr>
              <a:buNone/>
            </a:pPr>
            <a:endParaRPr lang="en-US" sz="2400" b="1" dirty="0" smtClean="0"/>
          </a:p>
          <a:p>
            <a:pPr>
              <a:buNone/>
            </a:pPr>
            <a:endParaRPr lang="en-US" sz="2400" b="1" dirty="0" smtClean="0"/>
          </a:p>
          <a:p>
            <a:pPr>
              <a:buNone/>
            </a:pPr>
            <a:endParaRPr lang="en-US" sz="2400" b="1" dirty="0" smtClean="0"/>
          </a:p>
          <a:p>
            <a:pPr>
              <a:buNone/>
            </a:pPr>
            <a:endParaRPr lang="en-US" dirty="0"/>
          </a:p>
        </p:txBody>
      </p:sp>
      <p:graphicFrame>
        <p:nvGraphicFramePr>
          <p:cNvPr id="5" name="Diagram 4"/>
          <p:cNvGraphicFramePr/>
          <p:nvPr/>
        </p:nvGraphicFramePr>
        <p:xfrm>
          <a:off x="-381000" y="762000"/>
          <a:ext cx="4648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PT option1.jpg"/>
          <p:cNvPicPr>
            <a:picLocks noGrp="1" noChangeAspect="1"/>
          </p:cNvPicPr>
          <p:nvPr>
            <p:ph idx="1"/>
          </p:nvPr>
        </p:nvPicPr>
        <p:blipFill>
          <a:blip r:embed="rId2" cstate="print"/>
          <a:stretch>
            <a:fillRect/>
          </a:stretch>
        </p:blipFill>
        <p:spPr>
          <a:xfrm>
            <a:off x="-10813" y="0"/>
            <a:ext cx="9154813" cy="6858000"/>
          </a:xfrm>
        </p:spPr>
      </p:pic>
      <p:sp>
        <p:nvSpPr>
          <p:cNvPr id="7" name="Rectangle 6"/>
          <p:cNvSpPr/>
          <p:nvPr/>
        </p:nvSpPr>
        <p:spPr>
          <a:xfrm>
            <a:off x="0" y="665536"/>
            <a:ext cx="9144000" cy="4850559"/>
          </a:xfrm>
          <a:prstGeom prst="rect">
            <a:avLst/>
          </a:prstGeom>
        </p:spPr>
        <p:txBody>
          <a:bodyPr wrap="square">
            <a:spAutoFit/>
          </a:bodyPr>
          <a:lstStyle/>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This session should be run by the direct Supervisor or manager of a work group (not the HSE representative)</a:t>
            </a:r>
          </a:p>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Organise a suitable room for the engagement session, preferably with a projector or screen to show the video and presentation</a:t>
            </a:r>
          </a:p>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Print out a copy of the presentation and video reflection guide to use as your notes for the session</a:t>
            </a:r>
          </a:p>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You can print out the presentation to include the speaker notes by choosing the ‘notes pages’ option (Print </a:t>
            </a:r>
            <a:r>
              <a:rPr lang="en-GB" dirty="0" smtClean="0">
                <a:latin typeface="Arial" pitchFamily="34" charset="0"/>
                <a:cs typeface="Arial" pitchFamily="34" charset="0"/>
                <a:sym typeface="Wingdings"/>
              </a:rPr>
              <a:t></a:t>
            </a:r>
            <a:r>
              <a:rPr lang="en-GB" dirty="0" smtClean="0">
                <a:latin typeface="Arial" pitchFamily="34" charset="0"/>
                <a:cs typeface="Arial" pitchFamily="34" charset="0"/>
                <a:sym typeface="Arial"/>
              </a:rPr>
              <a:t> “Print  What” </a:t>
            </a:r>
            <a:r>
              <a:rPr lang="en-GB" dirty="0" smtClean="0">
                <a:latin typeface="Arial" pitchFamily="34" charset="0"/>
                <a:cs typeface="Arial" pitchFamily="34" charset="0"/>
                <a:sym typeface="Wingdings"/>
              </a:rPr>
              <a:t></a:t>
            </a:r>
            <a:r>
              <a:rPr lang="en-GB" dirty="0" smtClean="0">
                <a:latin typeface="Arial" pitchFamily="34" charset="0"/>
                <a:cs typeface="Arial" pitchFamily="34" charset="0"/>
                <a:sym typeface="Arial"/>
              </a:rPr>
              <a:t> “Notes Pages”)</a:t>
            </a:r>
          </a:p>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We suggest you  run  both the video and the reflection video more than once prior to the session with your staff</a:t>
            </a:r>
          </a:p>
          <a:p>
            <a:pPr marL="180000" indent="-180000" fontAlgn="auto">
              <a:lnSpc>
                <a:spcPct val="120000"/>
              </a:lnSpc>
              <a:spcBef>
                <a:spcPts val="0"/>
              </a:spcBef>
              <a:spcAft>
                <a:spcPts val="1200"/>
              </a:spcAft>
              <a:buClr>
                <a:schemeClr val="tx1"/>
              </a:buClr>
              <a:buSzPct val="80000"/>
              <a:buFont typeface="Wingdings" pitchFamily="2" charset="2"/>
              <a:buChar char="n"/>
              <a:defRPr/>
            </a:pPr>
            <a:r>
              <a:rPr lang="en-GB" dirty="0" smtClean="0">
                <a:latin typeface="Arial" pitchFamily="34" charset="0"/>
                <a:cs typeface="Arial" pitchFamily="34" charset="0"/>
                <a:sym typeface="Arial"/>
              </a:rPr>
              <a:t>Remember telling people the answer stops them thinking for themselves, asking questions makes people think</a:t>
            </a:r>
            <a:endParaRPr lang="en-GB" dirty="0">
              <a:latin typeface="Arial" pitchFamily="34" charset="0"/>
              <a:cs typeface="Arial" pitchFamily="34" charset="0"/>
              <a:sym typeface="Arial"/>
            </a:endParaRPr>
          </a:p>
        </p:txBody>
      </p:sp>
      <p:sp>
        <p:nvSpPr>
          <p:cNvPr id="8" name="TextBox 7"/>
          <p:cNvSpPr txBox="1"/>
          <p:nvPr/>
        </p:nvSpPr>
        <p:spPr>
          <a:xfrm>
            <a:off x="0" y="152400"/>
            <a:ext cx="5715000" cy="523220"/>
          </a:xfrm>
          <a:prstGeom prst="rect">
            <a:avLst/>
          </a:prstGeom>
          <a:noFill/>
        </p:spPr>
        <p:txBody>
          <a:bodyPr wrap="square" rtlCol="0">
            <a:spAutoFit/>
          </a:bodyPr>
          <a:lstStyle/>
          <a:p>
            <a:r>
              <a:rPr lang="en-GB" sz="2800" b="1" dirty="0" smtClean="0">
                <a:solidFill>
                  <a:schemeClr val="bg1"/>
                </a:solidFill>
                <a:latin typeface="Arial" pitchFamily="34" charset="0"/>
                <a:cs typeface="Arial" pitchFamily="34" charset="0"/>
              </a:rPr>
              <a:t>Instructions for supervisors</a:t>
            </a:r>
            <a:endParaRPr lang="en-US" sz="28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447800"/>
            <a:ext cx="7620000" cy="3896451"/>
          </a:xfrm>
          <a:prstGeom prst="rect">
            <a:avLst/>
          </a:prstGeom>
        </p:spPr>
        <p:txBody>
          <a:bodyPr wrap="square">
            <a:spAutoFit/>
          </a:bodyPr>
          <a:lstStyle/>
          <a:p>
            <a:pPr marL="180000" indent="-180000" fontAlgn="auto">
              <a:lnSpc>
                <a:spcPct val="120000"/>
              </a:lnSpc>
              <a:spcBef>
                <a:spcPts val="0"/>
              </a:spcBef>
              <a:spcAft>
                <a:spcPts val="0"/>
              </a:spcAft>
              <a:buClr>
                <a:schemeClr val="bg1"/>
              </a:buClr>
              <a:buSzPct val="80000"/>
              <a:defRPr/>
            </a:pPr>
            <a:r>
              <a:rPr lang="en-GB" sz="2400" dirty="0" smtClean="0">
                <a:solidFill>
                  <a:schemeClr val="tx2"/>
                </a:solidFill>
                <a:latin typeface="Arial" pitchFamily="34" charset="0"/>
                <a:cs typeface="Arial" pitchFamily="34" charset="0"/>
              </a:rPr>
              <a:t>THANK YOU for your active participation and please remember:</a:t>
            </a:r>
          </a:p>
          <a:p>
            <a:pPr marL="180000" indent="-180000" fontAlgn="auto">
              <a:lnSpc>
                <a:spcPct val="120000"/>
              </a:lnSpc>
              <a:spcBef>
                <a:spcPts val="0"/>
              </a:spcBef>
              <a:spcAft>
                <a:spcPts val="0"/>
              </a:spcAft>
              <a:buClr>
                <a:schemeClr val="bg1"/>
              </a:buClr>
              <a:buSzPct val="80000"/>
              <a:buFont typeface="Webdings" pitchFamily="18" charset="2"/>
              <a:buChar char="&lt;"/>
              <a:defRPr/>
            </a:pPr>
            <a:endParaRPr lang="en-GB" sz="2400" dirty="0" smtClean="0">
              <a:solidFill>
                <a:schemeClr val="tx2"/>
              </a:solidFill>
              <a:latin typeface="Arial" pitchFamily="34" charset="0"/>
              <a:cs typeface="Arial" pitchFamily="34" charset="0"/>
            </a:endParaRPr>
          </a:p>
          <a:p>
            <a:pPr fontAlgn="auto">
              <a:lnSpc>
                <a:spcPct val="120000"/>
              </a:lnSpc>
              <a:spcBef>
                <a:spcPts val="0"/>
              </a:spcBef>
              <a:spcAft>
                <a:spcPts val="0"/>
              </a:spcAft>
              <a:buClr>
                <a:srgbClr val="D42E12"/>
              </a:buClr>
              <a:buSzPct val="80000"/>
              <a:defRPr/>
            </a:pPr>
            <a:r>
              <a:rPr lang="en-GB" sz="2400" b="1" dirty="0" smtClean="0">
                <a:solidFill>
                  <a:schemeClr val="tx2"/>
                </a:solidFill>
                <a:latin typeface="Arial" pitchFamily="34" charset="0"/>
                <a:cs typeface="Arial" pitchFamily="34" charset="0"/>
              </a:rPr>
              <a:t>Follow the Life-Saving Rules and help others to comply!</a:t>
            </a:r>
          </a:p>
          <a:p>
            <a:pPr fontAlgn="auto">
              <a:lnSpc>
                <a:spcPct val="120000"/>
              </a:lnSpc>
              <a:spcBef>
                <a:spcPts val="0"/>
              </a:spcBef>
              <a:spcAft>
                <a:spcPts val="0"/>
              </a:spcAft>
              <a:buClr>
                <a:srgbClr val="D42E12"/>
              </a:buClr>
              <a:buSzPct val="80000"/>
              <a:defRPr/>
            </a:pPr>
            <a:r>
              <a:rPr lang="en-GB" sz="2400" b="1" dirty="0" smtClean="0">
                <a:solidFill>
                  <a:schemeClr val="tx2"/>
                </a:solidFill>
                <a:latin typeface="Arial" pitchFamily="34" charset="0"/>
                <a:cs typeface="Arial" pitchFamily="34" charset="0"/>
              </a:rPr>
              <a:t>By intervening you might save someone’s life. By not complying you might lose your life! </a:t>
            </a:r>
            <a:endParaRPr lang="en-GB" sz="2400" b="1" dirty="0" smtClean="0">
              <a:solidFill>
                <a:schemeClr val="tx2"/>
              </a:solidFill>
              <a:latin typeface="Arial" pitchFamily="34" charset="0"/>
              <a:cs typeface="Arial" pitchFamily="34" charset="0"/>
            </a:endParaRPr>
          </a:p>
          <a:p>
            <a:pPr fontAlgn="auto">
              <a:lnSpc>
                <a:spcPct val="120000"/>
              </a:lnSpc>
              <a:spcBef>
                <a:spcPts val="0"/>
              </a:spcBef>
              <a:spcAft>
                <a:spcPts val="0"/>
              </a:spcAft>
              <a:buClr>
                <a:srgbClr val="D42E12"/>
              </a:buClr>
              <a:buSzPct val="80000"/>
              <a:defRPr/>
            </a:pPr>
            <a:endParaRPr lang="en-GB" sz="2400" b="1" dirty="0" smtClean="0">
              <a:solidFill>
                <a:schemeClr val="tx2"/>
              </a:solidFill>
              <a:latin typeface="Arial" pitchFamily="34" charset="0"/>
              <a:cs typeface="Arial" pitchFamily="34" charset="0"/>
            </a:endParaRPr>
          </a:p>
          <a:p>
            <a:pPr fontAlgn="auto">
              <a:lnSpc>
                <a:spcPct val="120000"/>
              </a:lnSpc>
              <a:spcBef>
                <a:spcPts val="0"/>
              </a:spcBef>
              <a:spcAft>
                <a:spcPts val="0"/>
              </a:spcAft>
              <a:buClr>
                <a:srgbClr val="D42E12"/>
              </a:buClr>
              <a:buSzPct val="80000"/>
              <a:defRPr/>
            </a:pPr>
            <a:r>
              <a:rPr lang="en-GB" sz="1400" b="1" dirty="0" smtClean="0">
                <a:solidFill>
                  <a:schemeClr val="tx2"/>
                </a:solidFill>
                <a:latin typeface="Arial" pitchFamily="34" charset="0"/>
                <a:cs typeface="Arial" pitchFamily="34" charset="0"/>
              </a:rPr>
              <a:t>Any further queries refer to LSR-FAQs </a:t>
            </a:r>
            <a:r>
              <a:rPr lang="en-GB" sz="1400" b="1" dirty="0" smtClean="0">
                <a:solidFill>
                  <a:schemeClr val="tx2"/>
                </a:solidFill>
                <a:latin typeface="Arial" pitchFamily="34" charset="0"/>
                <a:cs typeface="Arial" pitchFamily="34" charset="0"/>
                <a:hlinkClick r:id="rId3"/>
              </a:rPr>
              <a:t>click here</a:t>
            </a:r>
            <a:endParaRPr lang="en-GB" sz="1400" b="1" dirty="0">
              <a:solidFill>
                <a:schemeClr val="tx2"/>
              </a:solidFill>
              <a:latin typeface="Arial" pitchFamily="34" charset="0"/>
              <a:cs typeface="Arial" pitchFamily="34" charset="0"/>
            </a:endParaRPr>
          </a:p>
        </p:txBody>
      </p:sp>
      <p:sp>
        <p:nvSpPr>
          <p:cNvPr id="5" name="Title 1"/>
          <p:cNvSpPr>
            <a:spLocks noGrp="1"/>
          </p:cNvSpPr>
          <p:nvPr>
            <p:ph type="title"/>
          </p:nvPr>
        </p:nvSpPr>
        <p:spPr>
          <a:xfrm>
            <a:off x="152400" y="152400"/>
            <a:ext cx="7700962" cy="419100"/>
          </a:xfrm>
        </p:spPr>
        <p:txBody>
          <a:bodyPr>
            <a:normAutofit fontScale="90000"/>
          </a:bodyPr>
          <a:lstStyle/>
          <a:p>
            <a:pPr algn="l" eaLnBrk="1" fontAlgn="auto" hangingPunct="1">
              <a:spcAft>
                <a:spcPts val="0"/>
              </a:spcAft>
              <a:defRPr/>
            </a:pPr>
            <a:r>
              <a:rPr lang="en-GB" b="1" dirty="0" smtClean="0">
                <a:solidFill>
                  <a:schemeClr val="bg1"/>
                </a:solidFill>
                <a:latin typeface="Arial" pitchFamily="34" charset="0"/>
                <a:cs typeface="Arial" pitchFamily="34" charset="0"/>
              </a:rPr>
              <a:t>Close</a:t>
            </a:r>
            <a:endParaRPr lang="en-GB" b="1" dirty="0">
              <a:solidFill>
                <a:schemeClr val="bg1"/>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4953000" cy="646331"/>
          </a:xfrm>
          <a:prstGeom prst="rect">
            <a:avLst/>
          </a:prstGeom>
          <a:noFill/>
        </p:spPr>
        <p:txBody>
          <a:bodyPr wrap="square" rtlCol="0">
            <a:spAutoFit/>
          </a:bodyPr>
          <a:lstStyle/>
          <a:p>
            <a:r>
              <a:rPr lang="en-GB" sz="3600" b="1" dirty="0" smtClean="0">
                <a:solidFill>
                  <a:schemeClr val="bg1"/>
                </a:solidFill>
                <a:latin typeface="Arial" pitchFamily="34" charset="0"/>
                <a:cs typeface="Arial" pitchFamily="34" charset="0"/>
              </a:rPr>
              <a:t>Safety First!</a:t>
            </a:r>
            <a:endParaRPr lang="en-US" sz="3600" b="1" dirty="0">
              <a:solidFill>
                <a:schemeClr val="bg1"/>
              </a:solidFill>
              <a:latin typeface="Arial" pitchFamily="34" charset="0"/>
              <a:cs typeface="Arial" pitchFamily="34" charset="0"/>
            </a:endParaRPr>
          </a:p>
        </p:txBody>
      </p:sp>
      <p:sp>
        <p:nvSpPr>
          <p:cNvPr id="6" name="TextBox 5"/>
          <p:cNvSpPr txBox="1"/>
          <p:nvPr/>
        </p:nvSpPr>
        <p:spPr>
          <a:xfrm>
            <a:off x="228600" y="1066800"/>
            <a:ext cx="8153400" cy="4426853"/>
          </a:xfrm>
          <a:prstGeom prst="rect">
            <a:avLst/>
          </a:prstGeom>
          <a:noFill/>
        </p:spPr>
        <p:txBody>
          <a:bodyPr wrap="square" rtlCol="0">
            <a:spAutoFit/>
          </a:bodyPr>
          <a:lstStyle/>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First and secondary Emergency Exits </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Emergency contact numbers</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Assembly Point</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Fire drills scheduled</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Alarm sirens/bell</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First aid kits and first aid number (do we have a first aider in the room?)</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Location of toilets</a:t>
            </a:r>
          </a:p>
          <a:p>
            <a:pPr marL="180000" indent="-180000" fontAlgn="auto">
              <a:spcBef>
                <a:spcPts val="600"/>
              </a:spcBef>
              <a:spcAft>
                <a:spcPts val="100"/>
              </a:spcAft>
              <a:buSzPct val="80000"/>
              <a:buFont typeface="Wingdings" pitchFamily="2" charset="2"/>
              <a:buChar char=""/>
              <a:defRPr/>
            </a:pPr>
            <a:r>
              <a:rPr lang="en-GB" sz="2400" dirty="0" smtClean="0">
                <a:latin typeface="Arial" pitchFamily="34" charset="0"/>
                <a:cs typeface="Arial" pitchFamily="34" charset="0"/>
              </a:rPr>
              <a:t>Location of coffee and tea, during break</a:t>
            </a:r>
          </a:p>
          <a:p>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029200"/>
          </a:xfrm>
        </p:spPr>
        <p:txBody>
          <a:bodyPr>
            <a:noAutofit/>
          </a:bodyPr>
          <a:lstStyle/>
          <a:p>
            <a:pPr fontAlgn="auto">
              <a:lnSpc>
                <a:spcPct val="120000"/>
              </a:lnSpc>
              <a:spcBef>
                <a:spcPts val="0"/>
              </a:spcBef>
              <a:spcAft>
                <a:spcPts val="1200"/>
              </a:spcAft>
              <a:defRPr/>
            </a:pPr>
            <a:r>
              <a:rPr lang="en-US" sz="2000" b="1" dirty="0" smtClean="0">
                <a:latin typeface="Arial" pitchFamily="34" charset="0"/>
                <a:cs typeface="Arial" pitchFamily="34" charset="0"/>
              </a:rPr>
              <a:t>Intro</a:t>
            </a:r>
            <a:r>
              <a:rPr lang="en-US" sz="2000" dirty="0" smtClean="0">
                <a:latin typeface="Arial" pitchFamily="34" charset="0"/>
                <a:cs typeface="Arial" pitchFamily="34" charset="0"/>
              </a:rPr>
              <a:t> (10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Video</a:t>
            </a:r>
            <a:r>
              <a:rPr lang="en-US" sz="2000" dirty="0" smtClean="0">
                <a:latin typeface="Arial" pitchFamily="34" charset="0"/>
                <a:cs typeface="Arial" pitchFamily="34" charset="0"/>
              </a:rPr>
              <a:t> (10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Discussion</a:t>
            </a:r>
            <a:r>
              <a:rPr lang="en-US" sz="2000" dirty="0" smtClean="0">
                <a:latin typeface="Arial" pitchFamily="34" charset="0"/>
                <a:cs typeface="Arial" pitchFamily="34" charset="0"/>
              </a:rPr>
              <a:t> (10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Reflection Video </a:t>
            </a:r>
            <a:r>
              <a:rPr lang="en-US" sz="2000" dirty="0" smtClean="0">
                <a:latin typeface="Arial" pitchFamily="34" charset="0"/>
                <a:cs typeface="Arial" pitchFamily="34" charset="0"/>
              </a:rPr>
              <a:t>(10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Discussion</a:t>
            </a:r>
            <a:r>
              <a:rPr lang="en-US" sz="2000" dirty="0" smtClean="0">
                <a:latin typeface="Arial" pitchFamily="34" charset="0"/>
                <a:cs typeface="Arial" pitchFamily="34" charset="0"/>
              </a:rPr>
              <a:t> (20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Reality + Summary </a:t>
            </a:r>
            <a:r>
              <a:rPr lang="en-US" sz="2000" dirty="0" smtClean="0">
                <a:latin typeface="Arial" pitchFamily="34" charset="0"/>
                <a:cs typeface="Arial" pitchFamily="34" charset="0"/>
              </a:rPr>
              <a:t>(10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Consequences </a:t>
            </a:r>
            <a:r>
              <a:rPr lang="en-US" sz="2000" dirty="0" smtClean="0">
                <a:latin typeface="Arial" pitchFamily="34" charset="0"/>
                <a:cs typeface="Arial" pitchFamily="34" charset="0"/>
              </a:rPr>
              <a:t>(10 minutes) </a:t>
            </a:r>
          </a:p>
          <a:p>
            <a:pPr fontAlgn="auto">
              <a:lnSpc>
                <a:spcPct val="120000"/>
              </a:lnSpc>
              <a:spcBef>
                <a:spcPts val="0"/>
              </a:spcBef>
              <a:spcAft>
                <a:spcPts val="1200"/>
              </a:spcAft>
              <a:defRPr/>
            </a:pPr>
            <a:r>
              <a:rPr lang="en-US" sz="2000" b="1" dirty="0" smtClean="0">
                <a:latin typeface="Arial" pitchFamily="34" charset="0"/>
                <a:cs typeface="Arial" pitchFamily="34" charset="0"/>
              </a:rPr>
              <a:t>How to Intervene </a:t>
            </a:r>
            <a:r>
              <a:rPr lang="en-US" sz="2000" dirty="0" smtClean="0">
                <a:latin typeface="Arial" pitchFamily="34" charset="0"/>
                <a:cs typeface="Arial" pitchFamily="34" charset="0"/>
              </a:rPr>
              <a:t>(inc. peer to peer)</a:t>
            </a:r>
            <a:br>
              <a:rPr lang="en-US" sz="2000" dirty="0" smtClean="0">
                <a:latin typeface="Arial" pitchFamily="34" charset="0"/>
                <a:cs typeface="Arial" pitchFamily="34" charset="0"/>
              </a:rPr>
            </a:br>
            <a:r>
              <a:rPr lang="en-US" sz="2000" dirty="0" smtClean="0">
                <a:latin typeface="Arial" pitchFamily="34" charset="0"/>
                <a:cs typeface="Arial" pitchFamily="34" charset="0"/>
              </a:rPr>
              <a:t>(20 minutes)</a:t>
            </a:r>
          </a:p>
          <a:p>
            <a:pPr fontAlgn="auto">
              <a:lnSpc>
                <a:spcPct val="120000"/>
              </a:lnSpc>
              <a:spcBef>
                <a:spcPts val="0"/>
              </a:spcBef>
              <a:spcAft>
                <a:spcPts val="1200"/>
              </a:spcAft>
              <a:defRPr/>
            </a:pPr>
            <a:r>
              <a:rPr lang="en-US" sz="2000" b="1" dirty="0" smtClean="0">
                <a:latin typeface="Arial" pitchFamily="34" charset="0"/>
                <a:cs typeface="Arial" pitchFamily="34" charset="0"/>
              </a:rPr>
              <a:t>Close</a:t>
            </a:r>
            <a:r>
              <a:rPr lang="en-US" sz="2000" dirty="0" smtClean="0">
                <a:latin typeface="Arial" pitchFamily="34" charset="0"/>
                <a:cs typeface="Arial" pitchFamily="34" charset="0"/>
              </a:rPr>
              <a:t> (10 </a:t>
            </a:r>
            <a:r>
              <a:rPr lang="en-US" sz="2000" dirty="0" err="1" smtClean="0">
                <a:latin typeface="Arial" pitchFamily="34" charset="0"/>
                <a:cs typeface="Arial" pitchFamily="34" charset="0"/>
              </a:rPr>
              <a:t>mins</a:t>
            </a:r>
            <a:r>
              <a:rPr lang="en-US" sz="2000" dirty="0" smtClean="0">
                <a:latin typeface="Arial" pitchFamily="34" charset="0"/>
                <a:cs typeface="Arial" pitchFamily="34" charset="0"/>
              </a:rPr>
              <a:t>)</a:t>
            </a:r>
          </a:p>
          <a:p>
            <a:endParaRPr lang="en-US" sz="2000" dirty="0">
              <a:latin typeface="Arial" pitchFamily="34" charset="0"/>
              <a:cs typeface="Arial" pitchFamily="34" charset="0"/>
            </a:endParaRPr>
          </a:p>
        </p:txBody>
      </p:sp>
      <p:sp>
        <p:nvSpPr>
          <p:cNvPr id="4" name="Title 1"/>
          <p:cNvSpPr txBox="1">
            <a:spLocks/>
          </p:cNvSpPr>
          <p:nvPr/>
        </p:nvSpPr>
        <p:spPr>
          <a:xfrm>
            <a:off x="0" y="0"/>
            <a:ext cx="7770812" cy="723900"/>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bg1"/>
                </a:solidFill>
                <a:effectLst/>
                <a:uLnTx/>
                <a:uFillTx/>
                <a:latin typeface="+mj-lt"/>
                <a:ea typeface="+mj-ea"/>
                <a:cs typeface="+mj-cs"/>
              </a:rPr>
              <a:t>Plan for today’s session</a:t>
            </a:r>
            <a:endParaRPr kumimoji="0" lang="en-GB" sz="4000" b="1"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52400"/>
            <a:ext cx="7770812" cy="419100"/>
          </a:xfrm>
        </p:spPr>
        <p:txBody>
          <a:bodyPr>
            <a:noAutofit/>
          </a:bodyPr>
          <a:lstStyle/>
          <a:p>
            <a:pPr eaLnBrk="1" fontAlgn="auto" hangingPunct="1">
              <a:spcAft>
                <a:spcPts val="0"/>
              </a:spcAft>
              <a:defRPr/>
            </a:pPr>
            <a:r>
              <a:rPr lang="de-DE" sz="3600" dirty="0" smtClean="0">
                <a:solidFill>
                  <a:schemeClr val="bg1"/>
                </a:solidFill>
              </a:rPr>
              <a:t>CONTENTS</a:t>
            </a:r>
            <a:endParaRPr lang="en-GB" sz="3600" dirty="0">
              <a:solidFill>
                <a:schemeClr val="bg1"/>
              </a:solidFill>
            </a:endParaRPr>
          </a:p>
        </p:txBody>
      </p:sp>
      <p:sp>
        <p:nvSpPr>
          <p:cNvPr id="6" name="TextBox 5"/>
          <p:cNvSpPr txBox="1"/>
          <p:nvPr/>
        </p:nvSpPr>
        <p:spPr>
          <a:xfrm>
            <a:off x="381000" y="838201"/>
            <a:ext cx="8077200" cy="6001643"/>
          </a:xfrm>
          <a:prstGeom prst="rect">
            <a:avLst/>
          </a:prstGeom>
          <a:noFill/>
        </p:spPr>
        <p:txBody>
          <a:bodyPr wrap="square" rtlCol="0">
            <a:spAutoFit/>
          </a:bodyPr>
          <a:lstStyle/>
          <a:p>
            <a:pPr fontAlgn="auto">
              <a:spcBef>
                <a:spcPts val="0"/>
              </a:spcBef>
              <a:spcAft>
                <a:spcPts val="0"/>
              </a:spcAft>
              <a:buFont typeface="Wingdings" pitchFamily="2" charset="2"/>
              <a:buChar char="§"/>
              <a:defRPr/>
            </a:pPr>
            <a:r>
              <a:rPr lang="en-US" sz="2400" b="1" dirty="0" smtClean="0">
                <a:latin typeface="Arial" pitchFamily="34" charset="0"/>
                <a:cs typeface="Arial" pitchFamily="34" charset="0"/>
              </a:rPr>
              <a:t>Why have this session ?</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Session Overview?</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Video &amp; Discussion</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Reality + Summary</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Consequences </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Intervention</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Reporting</a:t>
            </a:r>
          </a:p>
          <a:p>
            <a:pPr fontAlgn="auto">
              <a:lnSpc>
                <a:spcPct val="200000"/>
              </a:lnSpc>
              <a:spcBef>
                <a:spcPts val="0"/>
              </a:spcBef>
              <a:spcAft>
                <a:spcPts val="0"/>
              </a:spcAft>
              <a:buFont typeface="Wingdings" pitchFamily="2" charset="2"/>
              <a:buChar char="§"/>
              <a:defRPr/>
            </a:pPr>
            <a:r>
              <a:rPr lang="en-US" sz="2400" b="1" dirty="0" smtClean="0">
                <a:latin typeface="Arial" pitchFamily="34" charset="0"/>
                <a:cs typeface="Arial" pitchFamily="34" charset="0"/>
              </a:rPr>
              <a:t>Close</a:t>
            </a:r>
            <a:endParaRPr lang="en-GB" sz="2400" b="1" dirty="0" smtClean="0">
              <a:latin typeface="Arial" pitchFamily="34" charset="0"/>
              <a:cs typeface="Arial" pitchFamily="34" charset="0"/>
            </a:endParaRPr>
          </a:p>
          <a:p>
            <a:pPr>
              <a:buFont typeface="Wingdings" pitchFamily="2" charset="2"/>
              <a:buChar char="§"/>
            </a:pPr>
            <a:endParaRPr lang="en-US"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07088" y="838200"/>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5" name="Rectangle 4"/>
          <p:cNvSpPr/>
          <p:nvPr/>
        </p:nvSpPr>
        <p:spPr>
          <a:xfrm>
            <a:off x="1933575" y="2152650"/>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6" name="Rectangle 5"/>
          <p:cNvSpPr/>
          <p:nvPr/>
        </p:nvSpPr>
        <p:spPr>
          <a:xfrm>
            <a:off x="3257550" y="2152650"/>
            <a:ext cx="1120775"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7" name="Rectangle 6"/>
          <p:cNvSpPr/>
          <p:nvPr/>
        </p:nvSpPr>
        <p:spPr>
          <a:xfrm>
            <a:off x="4581525" y="2152650"/>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8" name="Rectangle 7"/>
          <p:cNvSpPr/>
          <p:nvPr/>
        </p:nvSpPr>
        <p:spPr>
          <a:xfrm>
            <a:off x="5907088" y="2152650"/>
            <a:ext cx="1119187" cy="112077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0" name="Rectangle 9"/>
          <p:cNvSpPr/>
          <p:nvPr/>
        </p:nvSpPr>
        <p:spPr>
          <a:xfrm>
            <a:off x="1933575" y="838200"/>
            <a:ext cx="1119188" cy="11207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1" name="Rectangle 10"/>
          <p:cNvSpPr/>
          <p:nvPr/>
        </p:nvSpPr>
        <p:spPr>
          <a:xfrm>
            <a:off x="609600" y="838200"/>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4" name="Rectangle 13"/>
          <p:cNvSpPr/>
          <p:nvPr/>
        </p:nvSpPr>
        <p:spPr>
          <a:xfrm>
            <a:off x="1933575" y="3467100"/>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5" name="Rectangle 14"/>
          <p:cNvSpPr/>
          <p:nvPr/>
        </p:nvSpPr>
        <p:spPr>
          <a:xfrm>
            <a:off x="3257550" y="3467100"/>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6" name="Rectangle 15"/>
          <p:cNvSpPr/>
          <p:nvPr/>
        </p:nvSpPr>
        <p:spPr>
          <a:xfrm>
            <a:off x="5907088" y="3467100"/>
            <a:ext cx="1119187"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8" name="Title 1"/>
          <p:cNvSpPr txBox="1">
            <a:spLocks/>
          </p:cNvSpPr>
          <p:nvPr/>
        </p:nvSpPr>
        <p:spPr>
          <a:xfrm>
            <a:off x="0" y="0"/>
            <a:ext cx="7700962" cy="741363"/>
          </a:xfrm>
          <a:prstGeom prst="rect">
            <a:avLst/>
          </a:prstGeom>
        </p:spPr>
        <p:txBody>
          <a:bodyPr vert="horz" lIns="91440" tIns="45720" rIns="91440" bIns="45720" rtlCol="0" anchor="ctr">
            <a:normAutofit fontScale="55000" lnSpcReduction="2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4400" b="1"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Life-Saving Rules re-energise – Communication goals</a:t>
            </a:r>
            <a:endParaRPr kumimoji="0" lang="en-GB" sz="4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29" name="Rectangle 28"/>
          <p:cNvSpPr/>
          <p:nvPr/>
        </p:nvSpPr>
        <p:spPr>
          <a:xfrm>
            <a:off x="609600" y="838200"/>
            <a:ext cx="3505200" cy="1120775"/>
          </a:xfrm>
          <a:prstGeom prst="rect">
            <a:avLst/>
          </a:prstGeom>
          <a:solidFill>
            <a:schemeClr val="accent6">
              <a:lumMod val="20000"/>
              <a:lumOff val="80000"/>
            </a:schemeClr>
          </a:solidFill>
          <a:ln/>
        </p:spPr>
        <p:style>
          <a:lnRef idx="1">
            <a:schemeClr val="accent3"/>
          </a:lnRef>
          <a:fillRef idx="2">
            <a:schemeClr val="accent3"/>
          </a:fillRef>
          <a:effectRef idx="1">
            <a:schemeClr val="accent3"/>
          </a:effectRef>
          <a:fontRef idx="minor">
            <a:schemeClr val="dk1"/>
          </a:fontRef>
        </p:style>
        <p:txBody>
          <a:bodyPr lIns="252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rPr>
              <a:t>After this session</a:t>
            </a:r>
            <a:br>
              <a:rPr lang="en-GB" sz="2000" b="1" dirty="0">
                <a:solidFill>
                  <a:schemeClr val="tx2"/>
                </a:solidFill>
                <a:latin typeface="Arial" pitchFamily="34" charset="0"/>
                <a:cs typeface="Arial" pitchFamily="34" charset="0"/>
              </a:rPr>
            </a:br>
            <a:r>
              <a:rPr lang="en-GB" sz="2000" b="1" dirty="0">
                <a:solidFill>
                  <a:schemeClr val="tx2"/>
                </a:solidFill>
                <a:latin typeface="Arial" pitchFamily="34" charset="0"/>
                <a:cs typeface="Arial" pitchFamily="34" charset="0"/>
              </a:rPr>
              <a:t>you should:</a:t>
            </a:r>
          </a:p>
        </p:txBody>
      </p:sp>
      <p:sp>
        <p:nvSpPr>
          <p:cNvPr id="30" name="Rectangle 29"/>
          <p:cNvSpPr/>
          <p:nvPr/>
        </p:nvSpPr>
        <p:spPr>
          <a:xfrm>
            <a:off x="762000" y="2152650"/>
            <a:ext cx="3733799" cy="3028950"/>
          </a:xfrm>
          <a:prstGeom prst="rect">
            <a:avLst/>
          </a:prstGeom>
          <a:ln/>
        </p:spPr>
        <p:style>
          <a:lnRef idx="1">
            <a:schemeClr val="accent3"/>
          </a:lnRef>
          <a:fillRef idx="2">
            <a:schemeClr val="accent3"/>
          </a:fillRef>
          <a:effectRef idx="1">
            <a:schemeClr val="accent3"/>
          </a:effectRef>
          <a:fontRef idx="minor">
            <a:schemeClr val="dk1"/>
          </a:fontRef>
        </p:style>
        <p:txBody>
          <a:bodyPr lIns="144000" tIns="144000" rIns="144000" bIns="252000"/>
          <a:lstStyle/>
          <a:p>
            <a:pPr fontAlgn="auto">
              <a:spcBef>
                <a:spcPts val="0"/>
              </a:spcBef>
              <a:spcAft>
                <a:spcPts val="300"/>
              </a:spcAft>
              <a:defRPr/>
            </a:pPr>
            <a:r>
              <a:rPr lang="en-GB" sz="2000" b="1" dirty="0">
                <a:solidFill>
                  <a:schemeClr val="tx1"/>
                </a:solidFill>
                <a:latin typeface="Arial" pitchFamily="34" charset="0"/>
                <a:cs typeface="Arial" pitchFamily="34" charset="0"/>
              </a:rPr>
              <a:t>FEEL</a:t>
            </a:r>
          </a:p>
          <a:p>
            <a:pPr marL="180000" indent="-180000" fontAlgn="auto">
              <a:spcBef>
                <a:spcPts val="60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Committed to the </a:t>
            </a:r>
            <a:r>
              <a:rPr lang="en-GB" sz="1600" b="1" dirty="0" smtClean="0">
                <a:solidFill>
                  <a:schemeClr val="tx1"/>
                </a:solidFill>
                <a:latin typeface="Arial" pitchFamily="34" charset="0"/>
                <a:cs typeface="Arial" pitchFamily="34" charset="0"/>
              </a:rPr>
              <a:t>Life Saving </a:t>
            </a:r>
            <a:r>
              <a:rPr lang="en-GB" sz="1600" b="1" dirty="0">
                <a:solidFill>
                  <a:schemeClr val="tx1"/>
                </a:solidFill>
                <a:latin typeface="Arial" pitchFamily="34" charset="0"/>
                <a:cs typeface="Arial" pitchFamily="34" charset="0"/>
              </a:rPr>
              <a:t>Rules – they could save your life</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Intervention is an act of caring, not an accusation</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Intervention could “save the life” of your colleague</a:t>
            </a:r>
          </a:p>
        </p:txBody>
      </p:sp>
      <p:sp>
        <p:nvSpPr>
          <p:cNvPr id="31" name="Rectangle 30"/>
          <p:cNvSpPr/>
          <p:nvPr/>
        </p:nvSpPr>
        <p:spPr>
          <a:xfrm>
            <a:off x="4800600" y="762000"/>
            <a:ext cx="3495676" cy="2444750"/>
          </a:xfrm>
          <a:prstGeom prst="rect">
            <a:avLst/>
          </a:prstGeom>
          <a:ln/>
        </p:spPr>
        <p:style>
          <a:lnRef idx="1">
            <a:schemeClr val="accent3"/>
          </a:lnRef>
          <a:fillRef idx="2">
            <a:schemeClr val="accent3"/>
          </a:fillRef>
          <a:effectRef idx="1">
            <a:schemeClr val="accent3"/>
          </a:effectRef>
          <a:fontRef idx="minor">
            <a:schemeClr val="dk1"/>
          </a:fontRef>
        </p:style>
        <p:txBody>
          <a:bodyPr lIns="144000" tIns="144000" rIns="144000" bIns="252000"/>
          <a:lstStyle/>
          <a:p>
            <a:pPr fontAlgn="auto">
              <a:spcBef>
                <a:spcPts val="0"/>
              </a:spcBef>
              <a:spcAft>
                <a:spcPts val="300"/>
              </a:spcAft>
              <a:defRPr/>
            </a:pPr>
            <a:r>
              <a:rPr lang="en-GB" sz="2000" b="1" dirty="0">
                <a:solidFill>
                  <a:schemeClr val="tx1"/>
                </a:solidFill>
                <a:latin typeface="Arial" pitchFamily="34" charset="0"/>
                <a:cs typeface="Arial" pitchFamily="34" charset="0"/>
              </a:rPr>
              <a:t>KNOW</a:t>
            </a:r>
          </a:p>
          <a:p>
            <a:pPr marL="180000" indent="-180000" fontAlgn="auto">
              <a:spcBef>
                <a:spcPts val="60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The Life-Saving Rules</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The Rules save lives</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Why we need to know and follow them</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How to intervene and report when you observe a violation</a:t>
            </a:r>
          </a:p>
        </p:txBody>
      </p:sp>
      <p:sp>
        <p:nvSpPr>
          <p:cNvPr id="32" name="Rectangle 31"/>
          <p:cNvSpPr/>
          <p:nvPr/>
        </p:nvSpPr>
        <p:spPr>
          <a:xfrm>
            <a:off x="4724400" y="3505200"/>
            <a:ext cx="3581400" cy="2819400"/>
          </a:xfrm>
          <a:prstGeom prst="rect">
            <a:avLst/>
          </a:prstGeom>
          <a:ln/>
        </p:spPr>
        <p:style>
          <a:lnRef idx="1">
            <a:schemeClr val="accent3"/>
          </a:lnRef>
          <a:fillRef idx="2">
            <a:schemeClr val="accent3"/>
          </a:fillRef>
          <a:effectRef idx="1">
            <a:schemeClr val="accent3"/>
          </a:effectRef>
          <a:fontRef idx="minor">
            <a:schemeClr val="dk1"/>
          </a:fontRef>
        </p:style>
        <p:txBody>
          <a:bodyPr lIns="144000" tIns="144000" rIns="108000" bIns="252000"/>
          <a:lstStyle/>
          <a:p>
            <a:pPr fontAlgn="auto">
              <a:spcBef>
                <a:spcPts val="0"/>
              </a:spcBef>
              <a:spcAft>
                <a:spcPts val="300"/>
              </a:spcAft>
              <a:defRPr/>
            </a:pPr>
            <a:r>
              <a:rPr lang="en-GB" sz="2400" b="1" dirty="0">
                <a:solidFill>
                  <a:schemeClr val="tx1"/>
                </a:solidFill>
                <a:latin typeface="Arial" pitchFamily="34" charset="0"/>
                <a:cs typeface="Arial" pitchFamily="34" charset="0"/>
              </a:rPr>
              <a:t>DO</a:t>
            </a:r>
          </a:p>
          <a:p>
            <a:pPr marL="180000" indent="-180000" fontAlgn="auto">
              <a:spcBef>
                <a:spcPts val="60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Ask if you need clarification</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Agree to comply, observe, intervene and report</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Discuss how to prevent Life-Saving Rule violations in team talks</a:t>
            </a:r>
          </a:p>
          <a:p>
            <a:pPr marL="180000" indent="-180000" fontAlgn="auto">
              <a:spcBef>
                <a:spcPts val="0"/>
              </a:spcBef>
              <a:spcAft>
                <a:spcPts val="300"/>
              </a:spcAft>
              <a:buClr>
                <a:schemeClr val="bg1"/>
              </a:buClr>
              <a:buSzPct val="80000"/>
              <a:buFont typeface="Wingdings" pitchFamily="2" charset="2"/>
              <a:buChar char=""/>
              <a:defRPr/>
            </a:pPr>
            <a:r>
              <a:rPr lang="en-GB" sz="1600" b="1" dirty="0">
                <a:solidFill>
                  <a:schemeClr val="tx1"/>
                </a:solidFill>
                <a:latin typeface="Arial" pitchFamily="34" charset="0"/>
                <a:cs typeface="Arial" pitchFamily="34" charset="0"/>
              </a:rPr>
              <a:t>Try out the reporting system if needed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right)">
                                      <p:cBhvr>
                                        <p:cTn id="10" dur="500"/>
                                        <p:tgtEl>
                                          <p:spTgt spid="5"/>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up)">
                                      <p:cBhvr>
                                        <p:cTn id="13" dur="500"/>
                                        <p:tgtEl>
                                          <p:spTgt spid="6"/>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left)">
                                      <p:cBhvr>
                                        <p:cTn id="28" dur="500"/>
                                        <p:tgtEl>
                                          <p:spTgt spid="14"/>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up)">
                                      <p:cBhvr>
                                        <p:cTn id="31" dur="500"/>
                                        <p:tgtEl>
                                          <p:spTgt spid="1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up)">
                                      <p:cBhvr>
                                        <p:cTn id="34" dur="500"/>
                                        <p:tgtEl>
                                          <p:spTgt spid="16"/>
                                        </p:tgtEl>
                                      </p:cBhvr>
                                    </p:animEffect>
                                  </p:childTnLst>
                                </p:cTn>
                              </p:par>
                              <p:par>
                                <p:cTn id="35" presetID="22" presetClass="entr" presetSubtype="8" fill="hold" grpId="0" nodeType="withEffect">
                                  <p:stCondLst>
                                    <p:cond delay="100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par>
                                <p:cTn id="38" presetID="22" presetClass="entr" presetSubtype="8" fill="hold" grpId="0" nodeType="withEffect">
                                  <p:stCondLst>
                                    <p:cond delay="2000"/>
                                  </p:stCondLst>
                                  <p:childTnLst>
                                    <p:set>
                                      <p:cBhvr>
                                        <p:cTn id="39" dur="1" fill="hold">
                                          <p:stCondLst>
                                            <p:cond delay="0"/>
                                          </p:stCondLst>
                                        </p:cTn>
                                        <p:tgtEl>
                                          <p:spTgt spid="31"/>
                                        </p:tgtEl>
                                        <p:attrNameLst>
                                          <p:attrName>style.visibility</p:attrName>
                                        </p:attrNameLst>
                                      </p:cBhvr>
                                      <p:to>
                                        <p:strVal val="visible"/>
                                      </p:to>
                                    </p:set>
                                    <p:animEffect transition="in" filter="wipe(left)">
                                      <p:cBhvr>
                                        <p:cTn id="40" dur="500"/>
                                        <p:tgtEl>
                                          <p:spTgt spid="31"/>
                                        </p:tgtEl>
                                      </p:cBhvr>
                                    </p:animEffect>
                                  </p:childTnLst>
                                </p:cTn>
                              </p:par>
                              <p:par>
                                <p:cTn id="41" presetID="22" presetClass="entr" presetSubtype="2" fill="hold" grpId="0" nodeType="withEffect">
                                  <p:stCondLst>
                                    <p:cond delay="2000"/>
                                  </p:stCondLst>
                                  <p:childTnLst>
                                    <p:set>
                                      <p:cBhvr>
                                        <p:cTn id="42" dur="1" fill="hold">
                                          <p:stCondLst>
                                            <p:cond delay="0"/>
                                          </p:stCondLst>
                                        </p:cTn>
                                        <p:tgtEl>
                                          <p:spTgt spid="30"/>
                                        </p:tgtEl>
                                        <p:attrNameLst>
                                          <p:attrName>style.visibility</p:attrName>
                                        </p:attrNameLst>
                                      </p:cBhvr>
                                      <p:to>
                                        <p:strVal val="visible"/>
                                      </p:to>
                                    </p:set>
                                    <p:animEffect transition="in" filter="wipe(right)">
                                      <p:cBhvr>
                                        <p:cTn id="43" dur="500"/>
                                        <p:tgtEl>
                                          <p:spTgt spid="30"/>
                                        </p:tgtEl>
                                      </p:cBhvr>
                                    </p:animEffect>
                                  </p:childTnLst>
                                </p:cTn>
                              </p:par>
                              <p:par>
                                <p:cTn id="44" presetID="22" presetClass="entr" presetSubtype="1" fill="hold" grpId="0" nodeType="withEffect">
                                  <p:stCondLst>
                                    <p:cond delay="2000"/>
                                  </p:stCondLst>
                                  <p:childTnLst>
                                    <p:set>
                                      <p:cBhvr>
                                        <p:cTn id="45" dur="1" fill="hold">
                                          <p:stCondLst>
                                            <p:cond delay="0"/>
                                          </p:stCondLst>
                                        </p:cTn>
                                        <p:tgtEl>
                                          <p:spTgt spid="32"/>
                                        </p:tgtEl>
                                        <p:attrNameLst>
                                          <p:attrName>style.visibility</p:attrName>
                                        </p:attrNameLst>
                                      </p:cBhvr>
                                      <p:to>
                                        <p:strVal val="visible"/>
                                      </p:to>
                                    </p:set>
                                    <p:animEffect transition="in" filter="wipe(up)">
                                      <p:cBhvr>
                                        <p:cTn id="4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P spid="14" grpId="0" animBg="1"/>
      <p:bldP spid="15" grpId="0" animBg="1"/>
      <p:bldP spid="16" grpId="0" animBg="1"/>
      <p:bldP spid="29" grpId="0" animBg="1"/>
      <p:bldP spid="30" grpId="0" animBg="1"/>
      <p:bldP spid="31"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le 1"/>
          <p:cNvSpPr>
            <a:spLocks noGrp="1"/>
          </p:cNvSpPr>
          <p:nvPr>
            <p:ph type="title"/>
          </p:nvPr>
        </p:nvSpPr>
        <p:spPr>
          <a:xfrm>
            <a:off x="0" y="152400"/>
            <a:ext cx="7770812" cy="533400"/>
          </a:xfrm>
        </p:spPr>
        <p:txBody>
          <a:bodyPr>
            <a:noAutofit/>
          </a:bodyPr>
          <a:lstStyle/>
          <a:p>
            <a:pPr eaLnBrk="1" fontAlgn="auto" hangingPunct="1">
              <a:spcAft>
                <a:spcPts val="0"/>
              </a:spcAft>
              <a:defRPr/>
            </a:pPr>
            <a:r>
              <a:rPr lang="en-GB" sz="4000" b="1" dirty="0" smtClean="0">
                <a:solidFill>
                  <a:schemeClr val="bg1"/>
                </a:solidFill>
                <a:latin typeface="Arial" pitchFamily="34" charset="0"/>
                <a:cs typeface="Arial" pitchFamily="34" charset="0"/>
                <a:sym typeface="Arial"/>
              </a:rPr>
              <a:t>The Life Saving Rules</a:t>
            </a:r>
            <a:endParaRPr lang="en-GB" sz="4000" b="1" dirty="0">
              <a:solidFill>
                <a:schemeClr val="bg1"/>
              </a:solidFill>
              <a:latin typeface="Arial" pitchFamily="34" charset="0"/>
              <a:cs typeface="Arial" pitchFamily="34" charset="0"/>
            </a:endParaRPr>
          </a:p>
        </p:txBody>
      </p:sp>
      <p:pic>
        <p:nvPicPr>
          <p:cNvPr id="56" name="Picture 55" descr="lsr_icon_02.gif"/>
          <p:cNvPicPr>
            <a:picLocks noChangeAspect="1"/>
          </p:cNvPicPr>
          <p:nvPr/>
        </p:nvPicPr>
        <p:blipFill>
          <a:blip r:embed="rId3" cstate="print"/>
          <a:srcRect/>
          <a:stretch>
            <a:fillRect/>
          </a:stretch>
        </p:blipFill>
        <p:spPr bwMode="auto">
          <a:xfrm>
            <a:off x="2268537" y="2338388"/>
            <a:ext cx="1119188" cy="1119187"/>
          </a:xfrm>
          <a:prstGeom prst="rect">
            <a:avLst/>
          </a:prstGeom>
          <a:noFill/>
          <a:ln w="9525">
            <a:noFill/>
            <a:miter lim="800000"/>
            <a:headEnd/>
            <a:tailEnd/>
          </a:ln>
        </p:spPr>
      </p:pic>
      <p:pic>
        <p:nvPicPr>
          <p:cNvPr id="57" name="Picture 56" descr="lsr_icon_03.gif"/>
          <p:cNvPicPr>
            <a:picLocks noChangeAspect="1"/>
          </p:cNvPicPr>
          <p:nvPr/>
        </p:nvPicPr>
        <p:blipFill>
          <a:blip r:embed="rId4" cstate="print"/>
          <a:srcRect/>
          <a:stretch>
            <a:fillRect/>
          </a:stretch>
        </p:blipFill>
        <p:spPr bwMode="auto">
          <a:xfrm>
            <a:off x="3592512" y="2338388"/>
            <a:ext cx="1119188" cy="1119187"/>
          </a:xfrm>
          <a:prstGeom prst="rect">
            <a:avLst/>
          </a:prstGeom>
          <a:noFill/>
          <a:ln w="9525">
            <a:noFill/>
            <a:miter lim="800000"/>
            <a:headEnd/>
            <a:tailEnd/>
          </a:ln>
        </p:spPr>
      </p:pic>
      <p:pic>
        <p:nvPicPr>
          <p:cNvPr id="58" name="Picture 57" descr="lsr_icon_04.gif"/>
          <p:cNvPicPr>
            <a:picLocks noChangeAspect="1"/>
          </p:cNvPicPr>
          <p:nvPr/>
        </p:nvPicPr>
        <p:blipFill>
          <a:blip r:embed="rId5" cstate="print"/>
          <a:srcRect/>
          <a:stretch>
            <a:fillRect/>
          </a:stretch>
        </p:blipFill>
        <p:spPr bwMode="auto">
          <a:xfrm>
            <a:off x="4916487" y="2338388"/>
            <a:ext cx="1120775" cy="1119187"/>
          </a:xfrm>
          <a:prstGeom prst="rect">
            <a:avLst/>
          </a:prstGeom>
          <a:noFill/>
          <a:ln w="9525">
            <a:noFill/>
            <a:miter lim="800000"/>
            <a:headEnd/>
            <a:tailEnd/>
          </a:ln>
        </p:spPr>
      </p:pic>
      <p:pic>
        <p:nvPicPr>
          <p:cNvPr id="59" name="Picture 58" descr="lsr_icon_05.gif"/>
          <p:cNvPicPr>
            <a:picLocks noChangeAspect="1"/>
          </p:cNvPicPr>
          <p:nvPr/>
        </p:nvPicPr>
        <p:blipFill>
          <a:blip r:embed="rId6" cstate="print"/>
          <a:srcRect/>
          <a:stretch>
            <a:fillRect/>
          </a:stretch>
        </p:blipFill>
        <p:spPr bwMode="auto">
          <a:xfrm>
            <a:off x="6242050" y="2338388"/>
            <a:ext cx="1119187" cy="1119187"/>
          </a:xfrm>
          <a:prstGeom prst="rect">
            <a:avLst/>
          </a:prstGeom>
          <a:noFill/>
          <a:ln w="9525">
            <a:noFill/>
            <a:miter lim="800000"/>
            <a:headEnd/>
            <a:tailEnd/>
          </a:ln>
        </p:spPr>
      </p:pic>
      <p:pic>
        <p:nvPicPr>
          <p:cNvPr id="60" name="Picture 59" descr="lsr_icon_06.gif"/>
          <p:cNvPicPr>
            <a:picLocks noChangeAspect="1"/>
          </p:cNvPicPr>
          <p:nvPr/>
        </p:nvPicPr>
        <p:blipFill>
          <a:blip r:embed="rId7" cstate="print"/>
          <a:srcRect/>
          <a:stretch>
            <a:fillRect/>
          </a:stretch>
        </p:blipFill>
        <p:spPr bwMode="auto">
          <a:xfrm>
            <a:off x="7566025" y="2338388"/>
            <a:ext cx="1119187" cy="1119187"/>
          </a:xfrm>
          <a:prstGeom prst="rect">
            <a:avLst/>
          </a:prstGeom>
          <a:noFill/>
          <a:ln w="9525">
            <a:noFill/>
            <a:miter lim="800000"/>
            <a:headEnd/>
            <a:tailEnd/>
          </a:ln>
        </p:spPr>
      </p:pic>
      <p:pic>
        <p:nvPicPr>
          <p:cNvPr id="61" name="Picture 60" descr="lsr_icon_07.gif"/>
          <p:cNvPicPr>
            <a:picLocks noChangeAspect="1"/>
          </p:cNvPicPr>
          <p:nvPr/>
        </p:nvPicPr>
        <p:blipFill>
          <a:blip r:embed="rId8" cstate="print"/>
          <a:srcRect/>
          <a:stretch>
            <a:fillRect/>
          </a:stretch>
        </p:blipFill>
        <p:spPr bwMode="auto">
          <a:xfrm>
            <a:off x="944562" y="3652838"/>
            <a:ext cx="1119188" cy="1120775"/>
          </a:xfrm>
          <a:prstGeom prst="rect">
            <a:avLst/>
          </a:prstGeom>
          <a:noFill/>
          <a:ln w="9525">
            <a:noFill/>
            <a:miter lim="800000"/>
            <a:headEnd/>
            <a:tailEnd/>
          </a:ln>
        </p:spPr>
      </p:pic>
      <p:pic>
        <p:nvPicPr>
          <p:cNvPr id="62" name="Picture 61" descr="lsr_icon_08.gif"/>
          <p:cNvPicPr>
            <a:picLocks noChangeAspect="1"/>
          </p:cNvPicPr>
          <p:nvPr/>
        </p:nvPicPr>
        <p:blipFill>
          <a:blip r:embed="rId9" cstate="print"/>
          <a:srcRect/>
          <a:stretch>
            <a:fillRect/>
          </a:stretch>
        </p:blipFill>
        <p:spPr bwMode="auto">
          <a:xfrm>
            <a:off x="2268537" y="3676650"/>
            <a:ext cx="1119188" cy="1120775"/>
          </a:xfrm>
          <a:prstGeom prst="rect">
            <a:avLst/>
          </a:prstGeom>
          <a:noFill/>
          <a:ln w="9525">
            <a:noFill/>
            <a:miter lim="800000"/>
            <a:headEnd/>
            <a:tailEnd/>
          </a:ln>
        </p:spPr>
      </p:pic>
      <p:pic>
        <p:nvPicPr>
          <p:cNvPr id="63" name="Picture 62" descr="lsr_icon_09.gif"/>
          <p:cNvPicPr>
            <a:picLocks noChangeAspect="1"/>
          </p:cNvPicPr>
          <p:nvPr/>
        </p:nvPicPr>
        <p:blipFill>
          <a:blip r:embed="rId10" cstate="print"/>
          <a:srcRect/>
          <a:stretch>
            <a:fillRect/>
          </a:stretch>
        </p:blipFill>
        <p:spPr bwMode="auto">
          <a:xfrm>
            <a:off x="3592512" y="3676650"/>
            <a:ext cx="1119188" cy="1120775"/>
          </a:xfrm>
          <a:prstGeom prst="rect">
            <a:avLst/>
          </a:prstGeom>
          <a:noFill/>
          <a:ln w="9525">
            <a:noFill/>
            <a:miter lim="800000"/>
            <a:headEnd/>
            <a:tailEnd/>
          </a:ln>
        </p:spPr>
      </p:pic>
      <p:pic>
        <p:nvPicPr>
          <p:cNvPr id="64" name="Picture 63" descr="lsr_icon_10.gif"/>
          <p:cNvPicPr>
            <a:picLocks noChangeAspect="1"/>
          </p:cNvPicPr>
          <p:nvPr/>
        </p:nvPicPr>
        <p:blipFill>
          <a:blip r:embed="rId11" cstate="print"/>
          <a:srcRect/>
          <a:stretch>
            <a:fillRect/>
          </a:stretch>
        </p:blipFill>
        <p:spPr bwMode="auto">
          <a:xfrm>
            <a:off x="4916487" y="3652838"/>
            <a:ext cx="1120775" cy="1120775"/>
          </a:xfrm>
          <a:prstGeom prst="rect">
            <a:avLst/>
          </a:prstGeom>
          <a:noFill/>
          <a:ln w="9525">
            <a:noFill/>
            <a:miter lim="800000"/>
            <a:headEnd/>
            <a:tailEnd/>
          </a:ln>
        </p:spPr>
      </p:pic>
      <p:pic>
        <p:nvPicPr>
          <p:cNvPr id="65" name="Picture 64" descr="lsr_icon_11.gif"/>
          <p:cNvPicPr>
            <a:picLocks noChangeAspect="1"/>
          </p:cNvPicPr>
          <p:nvPr/>
        </p:nvPicPr>
        <p:blipFill>
          <a:blip r:embed="rId12" cstate="print"/>
          <a:srcRect/>
          <a:stretch>
            <a:fillRect/>
          </a:stretch>
        </p:blipFill>
        <p:spPr bwMode="auto">
          <a:xfrm>
            <a:off x="6242050" y="3652838"/>
            <a:ext cx="1119187" cy="1120775"/>
          </a:xfrm>
          <a:prstGeom prst="rect">
            <a:avLst/>
          </a:prstGeom>
          <a:noFill/>
          <a:ln w="9525">
            <a:noFill/>
            <a:miter lim="800000"/>
            <a:headEnd/>
            <a:tailEnd/>
          </a:ln>
        </p:spPr>
      </p:pic>
      <p:pic>
        <p:nvPicPr>
          <p:cNvPr id="66" name="Picture 65" descr="lsr_icon_12.gif"/>
          <p:cNvPicPr>
            <a:picLocks noChangeAspect="1"/>
          </p:cNvPicPr>
          <p:nvPr/>
        </p:nvPicPr>
        <p:blipFill>
          <a:blip r:embed="rId13" cstate="print"/>
          <a:srcRect/>
          <a:stretch>
            <a:fillRect/>
          </a:stretch>
        </p:blipFill>
        <p:spPr bwMode="auto">
          <a:xfrm>
            <a:off x="7566025" y="3652838"/>
            <a:ext cx="1119187" cy="1120775"/>
          </a:xfrm>
          <a:prstGeom prst="rect">
            <a:avLst/>
          </a:prstGeom>
          <a:noFill/>
          <a:ln w="9525">
            <a:noFill/>
            <a:miter lim="800000"/>
            <a:headEnd/>
            <a:tailEnd/>
          </a:ln>
        </p:spPr>
      </p:pic>
      <p:pic>
        <p:nvPicPr>
          <p:cNvPr id="67" name="Picture 66" descr="lsr_icon_01.gif"/>
          <p:cNvPicPr>
            <a:picLocks noChangeAspect="1"/>
          </p:cNvPicPr>
          <p:nvPr/>
        </p:nvPicPr>
        <p:blipFill>
          <a:blip r:embed="rId14" cstate="print"/>
          <a:srcRect/>
          <a:stretch>
            <a:fillRect/>
          </a:stretch>
        </p:blipFill>
        <p:spPr bwMode="auto">
          <a:xfrm>
            <a:off x="944562" y="2338388"/>
            <a:ext cx="1119188" cy="1120775"/>
          </a:xfrm>
          <a:prstGeom prst="rect">
            <a:avLst/>
          </a:prstGeom>
          <a:noFill/>
          <a:ln w="9525">
            <a:noFill/>
            <a:miter lim="800000"/>
            <a:headEnd/>
            <a:tailEnd/>
          </a:ln>
        </p:spPr>
      </p:pic>
      <p:grpSp>
        <p:nvGrpSpPr>
          <p:cNvPr id="2" name="Group 86"/>
          <p:cNvGrpSpPr/>
          <p:nvPr/>
        </p:nvGrpSpPr>
        <p:grpSpPr>
          <a:xfrm>
            <a:off x="943927" y="1023938"/>
            <a:ext cx="7741920" cy="1278482"/>
            <a:chOff x="929640" y="1319213"/>
            <a:chExt cx="7741920" cy="1278482"/>
          </a:xfrm>
          <a:solidFill>
            <a:schemeClr val="bg2"/>
          </a:solidFill>
        </p:grpSpPr>
        <p:grpSp>
          <p:nvGrpSpPr>
            <p:cNvPr id="3" name="Group 73"/>
            <p:cNvGrpSpPr/>
            <p:nvPr/>
          </p:nvGrpSpPr>
          <p:grpSpPr>
            <a:xfrm>
              <a:off x="929640" y="1319213"/>
              <a:ext cx="1120140" cy="1278482"/>
              <a:chOff x="929640" y="1319213"/>
              <a:chExt cx="1120140" cy="1278482"/>
            </a:xfrm>
            <a:grpFill/>
          </p:grpSpPr>
          <p:sp>
            <p:nvSpPr>
              <p:cNvPr id="85" name="Rectangle 84"/>
              <p:cNvSpPr/>
              <p:nvPr/>
            </p:nvSpPr>
            <p:spPr>
              <a:xfrm>
                <a:off x="929640" y="1319213"/>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ts val="0"/>
                  </a:spcBef>
                  <a:spcAft>
                    <a:spcPts val="0"/>
                  </a:spcAft>
                  <a:defRPr/>
                </a:pPr>
                <a:r>
                  <a:rPr lang="en-GB" sz="1000" b="1" dirty="0">
                    <a:solidFill>
                      <a:schemeClr val="tx1"/>
                    </a:solidFill>
                    <a:latin typeface="Arial" pitchFamily="34" charset="0"/>
                    <a:cs typeface="Arial" pitchFamily="34" charset="0"/>
                  </a:rPr>
                  <a:t>Work with a valid work permit when required</a:t>
                </a:r>
              </a:p>
            </p:txBody>
          </p:sp>
          <p:sp>
            <p:nvSpPr>
              <p:cNvPr id="86" name="Isosceles Triangle 85"/>
              <p:cNvSpPr/>
              <p:nvPr/>
            </p:nvSpPr>
            <p:spPr>
              <a:xfrm rot="10800000">
                <a:off x="1284923" y="241527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4" name="Group 74"/>
            <p:cNvGrpSpPr/>
            <p:nvPr/>
          </p:nvGrpSpPr>
          <p:grpSpPr>
            <a:xfrm>
              <a:off x="2253995" y="1319213"/>
              <a:ext cx="1120140" cy="1278482"/>
              <a:chOff x="2253995" y="1319213"/>
              <a:chExt cx="1120140" cy="1278482"/>
            </a:xfrm>
            <a:grpFill/>
          </p:grpSpPr>
          <p:sp>
            <p:nvSpPr>
              <p:cNvPr id="83" name="Rectangle 18"/>
              <p:cNvSpPr/>
              <p:nvPr/>
            </p:nvSpPr>
            <p:spPr>
              <a:xfrm>
                <a:off x="2253995" y="1319213"/>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Conduct gas tests when required</a:t>
                </a:r>
              </a:p>
            </p:txBody>
          </p:sp>
          <p:sp>
            <p:nvSpPr>
              <p:cNvPr id="84" name="Isosceles Triangle 83"/>
              <p:cNvSpPr/>
              <p:nvPr/>
            </p:nvSpPr>
            <p:spPr>
              <a:xfrm rot="10800000">
                <a:off x="2609278" y="241527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sp>
          <p:nvSpPr>
            <p:cNvPr id="81" name="Rectangle 80"/>
            <p:cNvSpPr/>
            <p:nvPr/>
          </p:nvSpPr>
          <p:spPr>
            <a:xfrm>
              <a:off x="3578351" y="1319213"/>
              <a:ext cx="1207961" cy="12620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Verify isolation before work begins and use the specified life protecting equipment</a:t>
              </a:r>
            </a:p>
          </p:txBody>
        </p:sp>
        <p:grpSp>
          <p:nvGrpSpPr>
            <p:cNvPr id="5" name="Group 76"/>
            <p:cNvGrpSpPr/>
            <p:nvPr/>
          </p:nvGrpSpPr>
          <p:grpSpPr>
            <a:xfrm>
              <a:off x="4902708" y="1319213"/>
              <a:ext cx="1120140" cy="1278482"/>
              <a:chOff x="4902708" y="1319213"/>
              <a:chExt cx="1120140" cy="1278482"/>
            </a:xfrm>
            <a:grpFill/>
          </p:grpSpPr>
          <p:sp>
            <p:nvSpPr>
              <p:cNvPr id="79" name="Rectangle 78"/>
              <p:cNvSpPr/>
              <p:nvPr/>
            </p:nvSpPr>
            <p:spPr>
              <a:xfrm>
                <a:off x="4902708" y="1319213"/>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Obtain authorisation before entering a confined space</a:t>
                </a:r>
              </a:p>
            </p:txBody>
          </p:sp>
          <p:sp>
            <p:nvSpPr>
              <p:cNvPr id="80" name="Isosceles Triangle 79"/>
              <p:cNvSpPr/>
              <p:nvPr/>
            </p:nvSpPr>
            <p:spPr>
              <a:xfrm rot="10800000">
                <a:off x="5257991" y="241527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sp>
          <p:nvSpPr>
            <p:cNvPr id="77" name="Rectangle 76"/>
            <p:cNvSpPr/>
            <p:nvPr/>
          </p:nvSpPr>
          <p:spPr>
            <a:xfrm>
              <a:off x="6227064" y="1319213"/>
              <a:ext cx="1120140" cy="12620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Obtain authorisation before overriding or disabling safety critical equipment </a:t>
              </a:r>
            </a:p>
          </p:txBody>
        </p:sp>
        <p:grpSp>
          <p:nvGrpSpPr>
            <p:cNvPr id="6" name="Group 78"/>
            <p:cNvGrpSpPr/>
            <p:nvPr/>
          </p:nvGrpSpPr>
          <p:grpSpPr>
            <a:xfrm>
              <a:off x="7551420" y="1319213"/>
              <a:ext cx="1120140" cy="1278482"/>
              <a:chOff x="7551420" y="1319213"/>
              <a:chExt cx="1120140" cy="1278482"/>
            </a:xfrm>
            <a:grpFill/>
          </p:grpSpPr>
          <p:sp>
            <p:nvSpPr>
              <p:cNvPr id="75" name="Rectangle 19"/>
              <p:cNvSpPr/>
              <p:nvPr/>
            </p:nvSpPr>
            <p:spPr>
              <a:xfrm>
                <a:off x="7551420" y="1319213"/>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Protect yourself against a fall when working at height</a:t>
                </a:r>
              </a:p>
            </p:txBody>
          </p:sp>
          <p:sp>
            <p:nvSpPr>
              <p:cNvPr id="76" name="Isosceles Triangle 75"/>
              <p:cNvSpPr/>
              <p:nvPr/>
            </p:nvSpPr>
            <p:spPr>
              <a:xfrm rot="10800000">
                <a:off x="7906703" y="241527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grpSp>
        <p:nvGrpSpPr>
          <p:cNvPr id="7" name="Group 87"/>
          <p:cNvGrpSpPr/>
          <p:nvPr/>
        </p:nvGrpSpPr>
        <p:grpSpPr>
          <a:xfrm>
            <a:off x="943927" y="4817475"/>
            <a:ext cx="7741920" cy="1270588"/>
            <a:chOff x="929640" y="5112750"/>
            <a:chExt cx="7741920" cy="1270588"/>
          </a:xfrm>
          <a:solidFill>
            <a:schemeClr val="bg2"/>
          </a:solidFill>
        </p:grpSpPr>
        <p:grpSp>
          <p:nvGrpSpPr>
            <p:cNvPr id="8" name="Group 84"/>
            <p:cNvGrpSpPr/>
            <p:nvPr/>
          </p:nvGrpSpPr>
          <p:grpSpPr>
            <a:xfrm>
              <a:off x="929640" y="5112750"/>
              <a:ext cx="1120140" cy="1270588"/>
              <a:chOff x="929640" y="5112750"/>
              <a:chExt cx="1120140" cy="1270588"/>
            </a:xfrm>
            <a:grpFill/>
          </p:grpSpPr>
          <p:sp>
            <p:nvSpPr>
              <p:cNvPr id="104" name="Rectangle 103"/>
              <p:cNvSpPr/>
              <p:nvPr/>
            </p:nvSpPr>
            <p:spPr>
              <a:xfrm>
                <a:off x="929640"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eaLnBrk="0" fontAlgn="auto" hangingPunct="0">
                  <a:spcBef>
                    <a:spcPts val="0"/>
                  </a:spcBef>
                  <a:spcAft>
                    <a:spcPts val="0"/>
                  </a:spcAft>
                  <a:defRPr/>
                </a:pPr>
                <a:r>
                  <a:rPr lang="en-GB" sz="1000" b="1" dirty="0">
                    <a:solidFill>
                      <a:schemeClr val="tx1"/>
                    </a:solidFill>
                    <a:latin typeface="Arial" pitchFamily="34" charset="0"/>
                    <a:cs typeface="Arial" pitchFamily="34" charset="0"/>
                    <a:sym typeface="Arial"/>
                  </a:rPr>
                  <a:t>Do not walk under a suspended load</a:t>
                </a:r>
              </a:p>
            </p:txBody>
          </p:sp>
          <p:sp>
            <p:nvSpPr>
              <p:cNvPr id="105" name="Isosceles Triangle 104"/>
              <p:cNvSpPr/>
              <p:nvPr/>
            </p:nvSpPr>
            <p:spPr>
              <a:xfrm>
                <a:off x="1284923"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9" name="Group 83"/>
            <p:cNvGrpSpPr/>
            <p:nvPr/>
          </p:nvGrpSpPr>
          <p:grpSpPr>
            <a:xfrm>
              <a:off x="2253996" y="5112750"/>
              <a:ext cx="1120140" cy="1270588"/>
              <a:chOff x="2253996" y="5112750"/>
              <a:chExt cx="1120140" cy="1270588"/>
            </a:xfrm>
            <a:grpFill/>
          </p:grpSpPr>
          <p:sp>
            <p:nvSpPr>
              <p:cNvPr id="102" name="Rectangle 101"/>
              <p:cNvSpPr/>
              <p:nvPr/>
            </p:nvSpPr>
            <p:spPr>
              <a:xfrm>
                <a:off x="2253996"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Do not smoke outside designated smoking areas</a:t>
                </a:r>
              </a:p>
            </p:txBody>
          </p:sp>
          <p:sp>
            <p:nvSpPr>
              <p:cNvPr id="103" name="Isosceles Triangle 102"/>
              <p:cNvSpPr/>
              <p:nvPr/>
            </p:nvSpPr>
            <p:spPr>
              <a:xfrm>
                <a:off x="2609278"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10" name="Group 82"/>
            <p:cNvGrpSpPr/>
            <p:nvPr/>
          </p:nvGrpSpPr>
          <p:grpSpPr>
            <a:xfrm>
              <a:off x="3578352" y="5112750"/>
              <a:ext cx="1120140" cy="1270588"/>
              <a:chOff x="3578352" y="5112750"/>
              <a:chExt cx="1120140" cy="1270588"/>
            </a:xfrm>
            <a:grpFill/>
          </p:grpSpPr>
          <p:sp>
            <p:nvSpPr>
              <p:cNvPr id="100" name="Rectangle 35"/>
              <p:cNvSpPr/>
              <p:nvPr/>
            </p:nvSpPr>
            <p:spPr>
              <a:xfrm>
                <a:off x="3578352"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No alcohol or drugs while working or driving</a:t>
                </a:r>
              </a:p>
            </p:txBody>
          </p:sp>
          <p:sp>
            <p:nvSpPr>
              <p:cNvPr id="101" name="Isosceles Triangle 100"/>
              <p:cNvSpPr/>
              <p:nvPr/>
            </p:nvSpPr>
            <p:spPr>
              <a:xfrm>
                <a:off x="3933635"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11" name="Group 81"/>
            <p:cNvGrpSpPr/>
            <p:nvPr/>
          </p:nvGrpSpPr>
          <p:grpSpPr>
            <a:xfrm>
              <a:off x="4902708" y="5112750"/>
              <a:ext cx="1120140" cy="1270588"/>
              <a:chOff x="4902708" y="5112750"/>
              <a:chExt cx="1120140" cy="1270588"/>
            </a:xfrm>
            <a:grpFill/>
          </p:grpSpPr>
          <p:sp>
            <p:nvSpPr>
              <p:cNvPr id="98" name="Rectangle 36"/>
              <p:cNvSpPr/>
              <p:nvPr/>
            </p:nvSpPr>
            <p:spPr>
              <a:xfrm>
                <a:off x="4902708"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While driving, do not use your phone and do not exceed speed limits</a:t>
                </a:r>
              </a:p>
            </p:txBody>
          </p:sp>
          <p:sp>
            <p:nvSpPr>
              <p:cNvPr id="99" name="Isosceles Triangle 98"/>
              <p:cNvSpPr/>
              <p:nvPr/>
            </p:nvSpPr>
            <p:spPr>
              <a:xfrm>
                <a:off x="5257991"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12" name="Group 80"/>
            <p:cNvGrpSpPr/>
            <p:nvPr/>
          </p:nvGrpSpPr>
          <p:grpSpPr>
            <a:xfrm>
              <a:off x="6227064" y="5112750"/>
              <a:ext cx="1120140" cy="1270588"/>
              <a:chOff x="6227064" y="5112750"/>
              <a:chExt cx="1120140" cy="1270588"/>
            </a:xfrm>
            <a:grpFill/>
          </p:grpSpPr>
          <p:sp>
            <p:nvSpPr>
              <p:cNvPr id="96" name="Rectangle 45"/>
              <p:cNvSpPr/>
              <p:nvPr/>
            </p:nvSpPr>
            <p:spPr>
              <a:xfrm>
                <a:off x="6227064"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ct val="50000"/>
                  </a:spcBef>
                  <a:spcAft>
                    <a:spcPts val="0"/>
                  </a:spcAft>
                  <a:defRPr/>
                </a:pPr>
                <a:r>
                  <a:rPr lang="en-GB" sz="1000" b="1" dirty="0">
                    <a:solidFill>
                      <a:schemeClr val="tx1"/>
                    </a:solidFill>
                    <a:latin typeface="Arial" pitchFamily="34" charset="0"/>
                    <a:cs typeface="Arial" pitchFamily="34" charset="0"/>
                    <a:sym typeface="Arial"/>
                  </a:rPr>
                  <a:t>Wear your</a:t>
                </a:r>
                <a:br>
                  <a:rPr lang="en-GB" sz="1000" b="1" dirty="0">
                    <a:solidFill>
                      <a:schemeClr val="tx1"/>
                    </a:solidFill>
                    <a:latin typeface="Arial" pitchFamily="34" charset="0"/>
                    <a:cs typeface="Arial" pitchFamily="34" charset="0"/>
                    <a:sym typeface="Arial"/>
                  </a:rPr>
                </a:br>
                <a:r>
                  <a:rPr lang="en-GB" sz="1000" b="1" dirty="0">
                    <a:solidFill>
                      <a:schemeClr val="tx1"/>
                    </a:solidFill>
                    <a:latin typeface="Arial" pitchFamily="34" charset="0"/>
                    <a:cs typeface="Arial" pitchFamily="34" charset="0"/>
                    <a:sym typeface="Arial"/>
                  </a:rPr>
                  <a:t>seat belt</a:t>
                </a:r>
              </a:p>
            </p:txBody>
          </p:sp>
          <p:sp>
            <p:nvSpPr>
              <p:cNvPr id="97" name="Isosceles Triangle 96"/>
              <p:cNvSpPr/>
              <p:nvPr/>
            </p:nvSpPr>
            <p:spPr>
              <a:xfrm>
                <a:off x="6582347"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nvGrpSpPr>
            <p:cNvPr id="13" name="Group 79"/>
            <p:cNvGrpSpPr/>
            <p:nvPr/>
          </p:nvGrpSpPr>
          <p:grpSpPr>
            <a:xfrm>
              <a:off x="7551420" y="5112750"/>
              <a:ext cx="1120140" cy="1270588"/>
              <a:chOff x="7551420" y="5112750"/>
              <a:chExt cx="1120140" cy="1270588"/>
            </a:xfrm>
            <a:grpFill/>
          </p:grpSpPr>
          <p:sp>
            <p:nvSpPr>
              <p:cNvPr id="94" name="Rectangle 48"/>
              <p:cNvSpPr/>
              <p:nvPr/>
            </p:nvSpPr>
            <p:spPr>
              <a:xfrm>
                <a:off x="7551420" y="5263198"/>
                <a:ext cx="1120140" cy="11201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p>
                <a:pPr algn="ctr" fontAlgn="auto">
                  <a:spcBef>
                    <a:spcPts val="0"/>
                  </a:spcBef>
                  <a:spcAft>
                    <a:spcPts val="0"/>
                  </a:spcAft>
                  <a:defRPr/>
                </a:pPr>
                <a:r>
                  <a:rPr lang="en-GB" sz="1000" b="1" dirty="0">
                    <a:solidFill>
                      <a:schemeClr val="tx1"/>
                    </a:solidFill>
                    <a:latin typeface="Arial" pitchFamily="34" charset="0"/>
                    <a:cs typeface="Arial" pitchFamily="34" charset="0"/>
                    <a:sym typeface="Arial"/>
                  </a:rPr>
                  <a:t>Follow prescribed Journey Management Plan</a:t>
                </a:r>
                <a:endParaRPr lang="en-GB" sz="1000" b="1" dirty="0">
                  <a:solidFill>
                    <a:schemeClr val="tx1"/>
                  </a:solidFill>
                  <a:latin typeface="Arial" pitchFamily="34" charset="0"/>
                  <a:cs typeface="Arial" pitchFamily="34" charset="0"/>
                </a:endParaRPr>
              </a:p>
            </p:txBody>
          </p:sp>
          <p:sp>
            <p:nvSpPr>
              <p:cNvPr id="95" name="Isosceles Triangle 94"/>
              <p:cNvSpPr/>
              <p:nvPr/>
            </p:nvSpPr>
            <p:spPr>
              <a:xfrm>
                <a:off x="7906703" y="5112750"/>
                <a:ext cx="409575" cy="18242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400" b="1">
                  <a:solidFill>
                    <a:schemeClr val="tx1"/>
                  </a:solidFill>
                  <a:latin typeface="Arial" pitchFamily="34" charset="0"/>
                  <a:cs typeface="Arial"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30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500"/>
                                        <p:tgtEl>
                                          <p:spTgt spid="67"/>
                                        </p:tgtEl>
                                      </p:cBhvr>
                                    </p:animEffect>
                                  </p:childTnLst>
                                </p:cTn>
                              </p:par>
                              <p:par>
                                <p:cTn id="8" presetID="10" presetClass="entr" presetSubtype="0" fill="hold" nodeType="withEffect">
                                  <p:stCondLst>
                                    <p:cond delay="300"/>
                                  </p:stCondLst>
                                  <p:childTnLst>
                                    <p:set>
                                      <p:cBhvr>
                                        <p:cTn id="9" dur="1" fill="hold">
                                          <p:stCondLst>
                                            <p:cond delay="0"/>
                                          </p:stCondLst>
                                        </p:cTn>
                                        <p:tgtEl>
                                          <p:spTgt spid="56"/>
                                        </p:tgtEl>
                                        <p:attrNameLst>
                                          <p:attrName>style.visibility</p:attrName>
                                        </p:attrNameLst>
                                      </p:cBhvr>
                                      <p:to>
                                        <p:strVal val="visible"/>
                                      </p:to>
                                    </p:set>
                                    <p:animEffect transition="in" filter="fade">
                                      <p:cBhvr>
                                        <p:cTn id="10" dur="500"/>
                                        <p:tgtEl>
                                          <p:spTgt spid="56"/>
                                        </p:tgtEl>
                                      </p:cBhvr>
                                    </p:animEffect>
                                  </p:childTnLst>
                                </p:cTn>
                              </p:par>
                              <p:par>
                                <p:cTn id="11" presetID="10" presetClass="entr" presetSubtype="0" fill="hold" nodeType="withEffect">
                                  <p:stCondLst>
                                    <p:cond delay="300"/>
                                  </p:stCondLst>
                                  <p:childTnLst>
                                    <p:set>
                                      <p:cBhvr>
                                        <p:cTn id="12" dur="1" fill="hold">
                                          <p:stCondLst>
                                            <p:cond delay="0"/>
                                          </p:stCondLst>
                                        </p:cTn>
                                        <p:tgtEl>
                                          <p:spTgt spid="57"/>
                                        </p:tgtEl>
                                        <p:attrNameLst>
                                          <p:attrName>style.visibility</p:attrName>
                                        </p:attrNameLst>
                                      </p:cBhvr>
                                      <p:to>
                                        <p:strVal val="visible"/>
                                      </p:to>
                                    </p:set>
                                    <p:animEffect transition="in" filter="fade">
                                      <p:cBhvr>
                                        <p:cTn id="13" dur="500"/>
                                        <p:tgtEl>
                                          <p:spTgt spid="57"/>
                                        </p:tgtEl>
                                      </p:cBhvr>
                                    </p:animEffect>
                                  </p:childTnLst>
                                </p:cTn>
                              </p:par>
                              <p:par>
                                <p:cTn id="14" presetID="10" presetClass="entr" presetSubtype="0" fill="hold" nodeType="withEffect">
                                  <p:stCondLst>
                                    <p:cond delay="300"/>
                                  </p:stCondLst>
                                  <p:childTnLst>
                                    <p:set>
                                      <p:cBhvr>
                                        <p:cTn id="15" dur="1" fill="hold">
                                          <p:stCondLst>
                                            <p:cond delay="0"/>
                                          </p:stCondLst>
                                        </p:cTn>
                                        <p:tgtEl>
                                          <p:spTgt spid="58"/>
                                        </p:tgtEl>
                                        <p:attrNameLst>
                                          <p:attrName>style.visibility</p:attrName>
                                        </p:attrNameLst>
                                      </p:cBhvr>
                                      <p:to>
                                        <p:strVal val="visible"/>
                                      </p:to>
                                    </p:set>
                                    <p:animEffect transition="in" filter="fade">
                                      <p:cBhvr>
                                        <p:cTn id="16" dur="500"/>
                                        <p:tgtEl>
                                          <p:spTgt spid="58"/>
                                        </p:tgtEl>
                                      </p:cBhvr>
                                    </p:animEffect>
                                  </p:childTnLst>
                                </p:cTn>
                              </p:par>
                              <p:par>
                                <p:cTn id="17" presetID="10" presetClass="entr" presetSubtype="0" fill="hold" nodeType="withEffect">
                                  <p:stCondLst>
                                    <p:cond delay="300"/>
                                  </p:stCondLst>
                                  <p:childTnLst>
                                    <p:set>
                                      <p:cBhvr>
                                        <p:cTn id="18" dur="1" fill="hold">
                                          <p:stCondLst>
                                            <p:cond delay="0"/>
                                          </p:stCondLst>
                                        </p:cTn>
                                        <p:tgtEl>
                                          <p:spTgt spid="59"/>
                                        </p:tgtEl>
                                        <p:attrNameLst>
                                          <p:attrName>style.visibility</p:attrName>
                                        </p:attrNameLst>
                                      </p:cBhvr>
                                      <p:to>
                                        <p:strVal val="visible"/>
                                      </p:to>
                                    </p:set>
                                    <p:animEffect transition="in" filter="fade">
                                      <p:cBhvr>
                                        <p:cTn id="19" dur="500"/>
                                        <p:tgtEl>
                                          <p:spTgt spid="59"/>
                                        </p:tgtEl>
                                      </p:cBhvr>
                                    </p:animEffect>
                                  </p:childTnLst>
                                </p:cTn>
                              </p:par>
                              <p:par>
                                <p:cTn id="20" presetID="10" presetClass="entr" presetSubtype="0" fill="hold" nodeType="withEffect">
                                  <p:stCondLst>
                                    <p:cond delay="300"/>
                                  </p:stCondLst>
                                  <p:childTnLst>
                                    <p:set>
                                      <p:cBhvr>
                                        <p:cTn id="21" dur="1" fill="hold">
                                          <p:stCondLst>
                                            <p:cond delay="0"/>
                                          </p:stCondLst>
                                        </p:cTn>
                                        <p:tgtEl>
                                          <p:spTgt spid="60"/>
                                        </p:tgtEl>
                                        <p:attrNameLst>
                                          <p:attrName>style.visibility</p:attrName>
                                        </p:attrNameLst>
                                      </p:cBhvr>
                                      <p:to>
                                        <p:strVal val="visible"/>
                                      </p:to>
                                    </p:set>
                                    <p:animEffect transition="in" filter="fade">
                                      <p:cBhvr>
                                        <p:cTn id="22" dur="500"/>
                                        <p:tgtEl>
                                          <p:spTgt spid="60"/>
                                        </p:tgtEl>
                                      </p:cBhvr>
                                    </p:animEffect>
                                  </p:childTnLst>
                                </p:cTn>
                              </p:par>
                              <p:par>
                                <p:cTn id="23" presetID="10" presetClass="entr" presetSubtype="0" fill="hold" nodeType="withEffect">
                                  <p:stCondLst>
                                    <p:cond delay="300"/>
                                  </p:stCondLst>
                                  <p:childTnLst>
                                    <p:set>
                                      <p:cBhvr>
                                        <p:cTn id="24" dur="1" fill="hold">
                                          <p:stCondLst>
                                            <p:cond delay="0"/>
                                          </p:stCondLst>
                                        </p:cTn>
                                        <p:tgtEl>
                                          <p:spTgt spid="61"/>
                                        </p:tgtEl>
                                        <p:attrNameLst>
                                          <p:attrName>style.visibility</p:attrName>
                                        </p:attrNameLst>
                                      </p:cBhvr>
                                      <p:to>
                                        <p:strVal val="visible"/>
                                      </p:to>
                                    </p:set>
                                    <p:animEffect transition="in" filter="fade">
                                      <p:cBhvr>
                                        <p:cTn id="25" dur="500"/>
                                        <p:tgtEl>
                                          <p:spTgt spid="61"/>
                                        </p:tgtEl>
                                      </p:cBhvr>
                                    </p:animEffect>
                                  </p:childTnLst>
                                </p:cTn>
                              </p:par>
                              <p:par>
                                <p:cTn id="26" presetID="10" presetClass="entr" presetSubtype="0" fill="hold" nodeType="withEffect">
                                  <p:stCondLst>
                                    <p:cond delay="300"/>
                                  </p:stCondLst>
                                  <p:childTnLst>
                                    <p:set>
                                      <p:cBhvr>
                                        <p:cTn id="27" dur="1" fill="hold">
                                          <p:stCondLst>
                                            <p:cond delay="0"/>
                                          </p:stCondLst>
                                        </p:cTn>
                                        <p:tgtEl>
                                          <p:spTgt spid="62"/>
                                        </p:tgtEl>
                                        <p:attrNameLst>
                                          <p:attrName>style.visibility</p:attrName>
                                        </p:attrNameLst>
                                      </p:cBhvr>
                                      <p:to>
                                        <p:strVal val="visible"/>
                                      </p:to>
                                    </p:set>
                                    <p:animEffect transition="in" filter="fade">
                                      <p:cBhvr>
                                        <p:cTn id="28" dur="500"/>
                                        <p:tgtEl>
                                          <p:spTgt spid="62"/>
                                        </p:tgtEl>
                                      </p:cBhvr>
                                    </p:animEffect>
                                  </p:childTnLst>
                                </p:cTn>
                              </p:par>
                              <p:par>
                                <p:cTn id="29" presetID="10" presetClass="entr" presetSubtype="0" fill="hold" nodeType="withEffect">
                                  <p:stCondLst>
                                    <p:cond delay="300"/>
                                  </p:stCondLst>
                                  <p:childTnLst>
                                    <p:set>
                                      <p:cBhvr>
                                        <p:cTn id="30" dur="1" fill="hold">
                                          <p:stCondLst>
                                            <p:cond delay="0"/>
                                          </p:stCondLst>
                                        </p:cTn>
                                        <p:tgtEl>
                                          <p:spTgt spid="63"/>
                                        </p:tgtEl>
                                        <p:attrNameLst>
                                          <p:attrName>style.visibility</p:attrName>
                                        </p:attrNameLst>
                                      </p:cBhvr>
                                      <p:to>
                                        <p:strVal val="visible"/>
                                      </p:to>
                                    </p:set>
                                    <p:animEffect transition="in" filter="fade">
                                      <p:cBhvr>
                                        <p:cTn id="31" dur="500"/>
                                        <p:tgtEl>
                                          <p:spTgt spid="63"/>
                                        </p:tgtEl>
                                      </p:cBhvr>
                                    </p:animEffect>
                                  </p:childTnLst>
                                </p:cTn>
                              </p:par>
                              <p:par>
                                <p:cTn id="32" presetID="10" presetClass="entr" presetSubtype="0" fill="hold" nodeType="withEffect">
                                  <p:stCondLst>
                                    <p:cond delay="300"/>
                                  </p:stCondLst>
                                  <p:childTnLst>
                                    <p:set>
                                      <p:cBhvr>
                                        <p:cTn id="33" dur="1" fill="hold">
                                          <p:stCondLst>
                                            <p:cond delay="0"/>
                                          </p:stCondLst>
                                        </p:cTn>
                                        <p:tgtEl>
                                          <p:spTgt spid="64"/>
                                        </p:tgtEl>
                                        <p:attrNameLst>
                                          <p:attrName>style.visibility</p:attrName>
                                        </p:attrNameLst>
                                      </p:cBhvr>
                                      <p:to>
                                        <p:strVal val="visible"/>
                                      </p:to>
                                    </p:set>
                                    <p:animEffect transition="in" filter="fade">
                                      <p:cBhvr>
                                        <p:cTn id="34" dur="500"/>
                                        <p:tgtEl>
                                          <p:spTgt spid="64"/>
                                        </p:tgtEl>
                                      </p:cBhvr>
                                    </p:animEffect>
                                  </p:childTnLst>
                                </p:cTn>
                              </p:par>
                              <p:par>
                                <p:cTn id="35" presetID="10" presetClass="entr" presetSubtype="0" fill="hold" nodeType="withEffect">
                                  <p:stCondLst>
                                    <p:cond delay="300"/>
                                  </p:stCondLst>
                                  <p:childTnLst>
                                    <p:set>
                                      <p:cBhvr>
                                        <p:cTn id="36" dur="1" fill="hold">
                                          <p:stCondLst>
                                            <p:cond delay="0"/>
                                          </p:stCondLst>
                                        </p:cTn>
                                        <p:tgtEl>
                                          <p:spTgt spid="65"/>
                                        </p:tgtEl>
                                        <p:attrNameLst>
                                          <p:attrName>style.visibility</p:attrName>
                                        </p:attrNameLst>
                                      </p:cBhvr>
                                      <p:to>
                                        <p:strVal val="visible"/>
                                      </p:to>
                                    </p:set>
                                    <p:animEffect transition="in" filter="fade">
                                      <p:cBhvr>
                                        <p:cTn id="37" dur="500"/>
                                        <p:tgtEl>
                                          <p:spTgt spid="65"/>
                                        </p:tgtEl>
                                      </p:cBhvr>
                                    </p:animEffect>
                                  </p:childTnLst>
                                </p:cTn>
                              </p:par>
                              <p:par>
                                <p:cTn id="38" presetID="10" presetClass="entr" presetSubtype="0" fill="hold" nodeType="withEffect">
                                  <p:stCondLst>
                                    <p:cond delay="300"/>
                                  </p:stCondLst>
                                  <p:childTnLst>
                                    <p:set>
                                      <p:cBhvr>
                                        <p:cTn id="39" dur="1" fill="hold">
                                          <p:stCondLst>
                                            <p:cond delay="0"/>
                                          </p:stCondLst>
                                        </p:cTn>
                                        <p:tgtEl>
                                          <p:spTgt spid="66"/>
                                        </p:tgtEl>
                                        <p:attrNameLst>
                                          <p:attrName>style.visibility</p:attrName>
                                        </p:attrNameLst>
                                      </p:cBhvr>
                                      <p:to>
                                        <p:strVal val="visible"/>
                                      </p:to>
                                    </p:set>
                                    <p:animEffect transition="in" filter="fade">
                                      <p:cBhvr>
                                        <p:cTn id="40" dur="500"/>
                                        <p:tgtEl>
                                          <p:spTgt spid="66"/>
                                        </p:tgtEl>
                                      </p:cBhvr>
                                    </p:animEffect>
                                  </p:childTnLst>
                                </p:cTn>
                              </p:par>
                            </p:childTnLst>
                          </p:cTn>
                        </p:par>
                        <p:par>
                          <p:cTn id="41" fill="hold">
                            <p:stCondLst>
                              <p:cond delay="800"/>
                            </p:stCondLst>
                            <p:childTnLst>
                              <p:par>
                                <p:cTn id="42" presetID="22" presetClass="entr" presetSubtype="4" fill="hold" nodeType="afterEffect">
                                  <p:stCondLst>
                                    <p:cond delay="500"/>
                                  </p:stCondLst>
                                  <p:childTnLst>
                                    <p:set>
                                      <p:cBhvr>
                                        <p:cTn id="43" dur="1" fill="hold">
                                          <p:stCondLst>
                                            <p:cond delay="0"/>
                                          </p:stCondLst>
                                        </p:cTn>
                                        <p:tgtEl>
                                          <p:spTgt spid="2"/>
                                        </p:tgtEl>
                                        <p:attrNameLst>
                                          <p:attrName>style.visibility</p:attrName>
                                        </p:attrNameLst>
                                      </p:cBhvr>
                                      <p:to>
                                        <p:strVal val="visible"/>
                                      </p:to>
                                    </p:set>
                                    <p:animEffect transition="in" filter="wipe(down)">
                                      <p:cBhvr>
                                        <p:cTn id="44" dur="500"/>
                                        <p:tgtEl>
                                          <p:spTgt spid="2"/>
                                        </p:tgtEl>
                                      </p:cBhvr>
                                    </p:animEffect>
                                  </p:childTnLst>
                                </p:cTn>
                              </p:par>
                              <p:par>
                                <p:cTn id="45" presetID="22" presetClass="entr" presetSubtype="1" fill="hold" nodeType="withEffect">
                                  <p:stCondLst>
                                    <p:cond delay="500"/>
                                  </p:stCondLst>
                                  <p:childTnLst>
                                    <p:set>
                                      <p:cBhvr>
                                        <p:cTn id="46" dur="1" fill="hold">
                                          <p:stCondLst>
                                            <p:cond delay="0"/>
                                          </p:stCondLst>
                                        </p:cTn>
                                        <p:tgtEl>
                                          <p:spTgt spid="7"/>
                                        </p:tgtEl>
                                        <p:attrNameLst>
                                          <p:attrName>style.visibility</p:attrName>
                                        </p:attrNameLst>
                                      </p:cBhvr>
                                      <p:to>
                                        <p:strVal val="visible"/>
                                      </p:to>
                                    </p:set>
                                    <p:animEffect transition="in" filter="wipe(up)">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685801" y="990600"/>
          <a:ext cx="8077195" cy="2084709"/>
        </p:xfrm>
        <a:graphic>
          <a:graphicData uri="http://schemas.openxmlformats.org/drawingml/2006/table">
            <a:tbl>
              <a:tblPr/>
              <a:tblGrid>
                <a:gridCol w="723679"/>
                <a:gridCol w="571940"/>
                <a:gridCol w="571940"/>
                <a:gridCol w="513578"/>
                <a:gridCol w="560268"/>
                <a:gridCol w="560268"/>
                <a:gridCol w="560268"/>
                <a:gridCol w="560268"/>
                <a:gridCol w="560268"/>
                <a:gridCol w="560268"/>
                <a:gridCol w="560268"/>
                <a:gridCol w="618629"/>
                <a:gridCol w="595285"/>
                <a:gridCol w="560268"/>
              </a:tblGrid>
              <a:tr h="1046679">
                <a:tc>
                  <a:txBody>
                    <a:bodyPr/>
                    <a:lstStyle/>
                    <a:p>
                      <a:pPr algn="ctr" rtl="0" fontAlgn="ctr"/>
                      <a:r>
                        <a:rPr lang="en-US" sz="1000" b="1" i="0" u="none" strike="noStrike" dirty="0">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b"/>
                      <a:r>
                        <a:rPr lang="en-US" sz="1000" b="1" i="0" u="none" strike="noStrike" dirty="0">
                          <a:solidFill>
                            <a:srgbClr val="000000"/>
                          </a:solidFill>
                          <a:latin typeface="Calibri"/>
                        </a:rPr>
                        <a:t>PTW</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Gas Testing</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Isolation</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Confined Space</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System Over-ride</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Working at Heights</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Under suspended loads</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Unauthorized </a:t>
                      </a:r>
                      <a:r>
                        <a:rPr lang="en-US" sz="1000" b="1" i="0" u="none" strike="noStrike" dirty="0" smtClean="0">
                          <a:solidFill>
                            <a:srgbClr val="000000"/>
                          </a:solidFill>
                          <a:latin typeface="Calibri"/>
                        </a:rPr>
                        <a:t>smoking</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drugs and </a:t>
                      </a:r>
                      <a:r>
                        <a:rPr lang="en-US" sz="1000" b="1" i="0" u="none" strike="noStrike" dirty="0" smtClean="0">
                          <a:solidFill>
                            <a:srgbClr val="000000"/>
                          </a:solidFill>
                          <a:latin typeface="Calibri"/>
                        </a:rPr>
                        <a:t>Alcohol</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Speeding &amp; GSM</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Seat Belts</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latin typeface="Calibri"/>
                        </a:rPr>
                        <a:t>JMP</a:t>
                      </a:r>
                      <a:endParaRPr lang="en-US" sz="10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r h="207606">
                <a:tc>
                  <a:txBody>
                    <a:bodyPr/>
                    <a:lstStyle/>
                    <a:p>
                      <a:pPr algn="ctr" rtl="0" fontAlgn="ctr"/>
                      <a:r>
                        <a:rPr lang="en-US" sz="1000" b="1" i="0" u="none" strike="noStrike">
                          <a:solidFill>
                            <a:srgbClr val="000000"/>
                          </a:solidFill>
                          <a:latin typeface="Arial"/>
                        </a:rPr>
                        <a:t>2014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dirty="0">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r h="207606">
                <a:tc>
                  <a:txBody>
                    <a:bodyPr/>
                    <a:lstStyle/>
                    <a:p>
                      <a:pPr algn="ctr" rtl="0" fontAlgn="ctr"/>
                      <a:r>
                        <a:rPr lang="en-US" sz="1000" b="1" i="0" u="none" strike="noStrike">
                          <a:solidFill>
                            <a:srgbClr val="000000"/>
                          </a:solidFill>
                          <a:latin typeface="Arial"/>
                        </a:rPr>
                        <a:t>2013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r h="207606">
                <a:tc>
                  <a:txBody>
                    <a:bodyPr/>
                    <a:lstStyle/>
                    <a:p>
                      <a:pPr algn="ctr" rtl="0" fontAlgn="ctr"/>
                      <a:r>
                        <a:rPr lang="en-US" sz="1000" b="1" i="0" u="none" strike="noStrike">
                          <a:solidFill>
                            <a:srgbClr val="000000"/>
                          </a:solidFill>
                          <a:latin typeface="Arial"/>
                        </a:rPr>
                        <a:t>2012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r h="207606">
                <a:tc>
                  <a:txBody>
                    <a:bodyPr/>
                    <a:lstStyle/>
                    <a:p>
                      <a:pPr algn="ctr" rtl="0" fontAlgn="ctr"/>
                      <a:r>
                        <a:rPr lang="en-US" sz="1000" b="1" i="0" u="none" strike="noStrike">
                          <a:solidFill>
                            <a:srgbClr val="000000"/>
                          </a:solidFill>
                          <a:latin typeface="Arial"/>
                        </a:rPr>
                        <a:t>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fontAlgn="ctr"/>
                      <a:r>
                        <a:rPr lang="en-US" sz="1000" b="1" i="0" u="none" strike="noStrike">
                          <a:solidFill>
                            <a:srgbClr val="000000"/>
                          </a:solidFill>
                          <a:latin typeface="Arial"/>
                        </a:rPr>
                        <a:t>206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r h="207606">
                <a:tc>
                  <a:txBody>
                    <a:bodyPr/>
                    <a:lstStyle/>
                    <a:p>
                      <a:pPr algn="ctr" rtl="0" fontAlgn="ctr"/>
                      <a:r>
                        <a:rPr lang="en-US" sz="1000" b="1" i="0" u="none" strike="noStrike" dirty="0">
                          <a:solidFill>
                            <a:srgbClr val="000000"/>
                          </a:solidFill>
                          <a:latin typeface="Arial"/>
                        </a:rPr>
                        <a:t>2010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a:solidFill>
                            <a:srgbClr val="000000"/>
                          </a:solidFill>
                          <a:latin typeface="Arial"/>
                        </a:rPr>
                        <a:t>272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dirty="0">
                          <a:solidFill>
                            <a:srgbClr val="000000"/>
                          </a:solidFill>
                          <a:latin typeface="Arial"/>
                        </a:rPr>
                        <a:t>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dirty="0">
                          <a:solidFill>
                            <a:srgbClr val="000000"/>
                          </a:solidFill>
                          <a:latin typeface="Arial"/>
                        </a:rPr>
                        <a:t>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c>
                  <a:txBody>
                    <a:bodyPr/>
                    <a:lstStyle/>
                    <a:p>
                      <a:pPr algn="ctr" rtl="0" fontAlgn="ctr"/>
                      <a:r>
                        <a:rPr lang="en-US" sz="1000" b="1" i="0" u="none" strike="noStrike" dirty="0">
                          <a:solidFill>
                            <a:srgbClr val="000000"/>
                          </a:solidFill>
                          <a:latin typeface="Arial"/>
                        </a:rPr>
                        <a:t>447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3F4"/>
                    </a:solidFill>
                  </a:tcPr>
                </a:tc>
              </a:tr>
            </a:tbl>
          </a:graphicData>
        </a:graphic>
      </p:graphicFrame>
      <p:sp>
        <p:nvSpPr>
          <p:cNvPr id="12290" name="Title 1"/>
          <p:cNvSpPr>
            <a:spLocks noGrp="1"/>
          </p:cNvSpPr>
          <p:nvPr>
            <p:ph type="title"/>
          </p:nvPr>
        </p:nvSpPr>
        <p:spPr>
          <a:xfrm>
            <a:off x="0" y="86064"/>
            <a:ext cx="9144000" cy="762000"/>
          </a:xfrm>
        </p:spPr>
        <p:txBody>
          <a:bodyPr>
            <a:normAutofit fontScale="90000"/>
          </a:bodyPr>
          <a:lstStyle/>
          <a:p>
            <a:pPr>
              <a:defRPr/>
            </a:pPr>
            <a:r>
              <a:rPr lang="en-US" sz="3200" b="1" dirty="0" smtClean="0">
                <a:solidFill>
                  <a:schemeClr val="bg1"/>
                </a:solidFill>
                <a:effectLst/>
                <a:latin typeface="Arial" pitchFamily="34" charset="0"/>
                <a:cs typeface="Arial" pitchFamily="34" charset="0"/>
              </a:rPr>
              <a:t>Life Saving Rule Violations – what they tell us?</a:t>
            </a:r>
          </a:p>
        </p:txBody>
      </p:sp>
      <p:sp>
        <p:nvSpPr>
          <p:cNvPr id="39981" name="Slide Number Placeholder 9"/>
          <p:cNvSpPr>
            <a:spLocks noGrp="1"/>
          </p:cNvSpPr>
          <p:nvPr>
            <p:ph type="sldNum" sz="quarter" idx="12"/>
          </p:nvPr>
        </p:nvSpPr>
        <p:spPr>
          <a:noFill/>
        </p:spPr>
        <p:txBody>
          <a:bodyPr/>
          <a:lstStyle/>
          <a:p>
            <a:fld id="{22EBC324-EDFC-4A51-B0A0-AA8F278ED356}" type="slidenum">
              <a:rPr lang="en-GB" smtClean="0">
                <a:latin typeface="Arial" pitchFamily="34" charset="0"/>
                <a:cs typeface="Arial" pitchFamily="34" charset="0"/>
              </a:rPr>
              <a:pPr/>
              <a:t>8</a:t>
            </a:fld>
            <a:endParaRPr lang="en-GB" smtClean="0">
              <a:latin typeface="Arial" pitchFamily="34" charset="0"/>
              <a:cs typeface="Arial" pitchFamily="34" charset="0"/>
            </a:endParaRPr>
          </a:p>
        </p:txBody>
      </p:sp>
      <p:sp>
        <p:nvSpPr>
          <p:cNvPr id="39984" name="TextBox 4"/>
          <p:cNvSpPr txBox="1">
            <a:spLocks noChangeArrowheads="1"/>
          </p:cNvSpPr>
          <p:nvPr/>
        </p:nvSpPr>
        <p:spPr bwMode="auto">
          <a:xfrm>
            <a:off x="762000" y="3505200"/>
            <a:ext cx="7696200" cy="461665"/>
          </a:xfrm>
          <a:prstGeom prst="rect">
            <a:avLst/>
          </a:prstGeom>
          <a:solidFill>
            <a:schemeClr val="accent3">
              <a:lumMod val="40000"/>
              <a:lumOff val="60000"/>
            </a:schemeClr>
          </a:solidFill>
          <a:ln w="9525">
            <a:noFill/>
            <a:miter lim="800000"/>
            <a:headEnd/>
            <a:tailEnd/>
          </a:ln>
        </p:spPr>
        <p:txBody>
          <a:bodyPr wrap="square">
            <a:spAutoFit/>
          </a:bodyPr>
          <a:lstStyle/>
          <a:p>
            <a:r>
              <a:rPr lang="en-GB" sz="2400" b="1" dirty="0"/>
              <a:t>90% of the reported LSR are road </a:t>
            </a:r>
            <a:r>
              <a:rPr lang="en-GB" sz="2400" b="1" dirty="0" smtClean="0"/>
              <a:t>safety related</a:t>
            </a:r>
            <a:endParaRPr lang="en-US" sz="2400" b="1" dirty="0"/>
          </a:p>
        </p:txBody>
      </p:sp>
      <p:sp>
        <p:nvSpPr>
          <p:cNvPr id="39985" name="TextBox 5"/>
          <p:cNvSpPr txBox="1">
            <a:spLocks noChangeArrowheads="1"/>
          </p:cNvSpPr>
          <p:nvPr/>
        </p:nvSpPr>
        <p:spPr bwMode="auto">
          <a:xfrm>
            <a:off x="762000" y="4267200"/>
            <a:ext cx="7696200" cy="461665"/>
          </a:xfrm>
          <a:prstGeom prst="rect">
            <a:avLst/>
          </a:prstGeom>
          <a:solidFill>
            <a:schemeClr val="accent3">
              <a:lumMod val="40000"/>
              <a:lumOff val="60000"/>
            </a:schemeClr>
          </a:solidFill>
          <a:ln w="9525">
            <a:noFill/>
            <a:miter lim="800000"/>
            <a:headEnd/>
            <a:tailEnd/>
          </a:ln>
        </p:spPr>
        <p:txBody>
          <a:bodyPr wrap="square">
            <a:spAutoFit/>
          </a:bodyPr>
          <a:lstStyle/>
          <a:p>
            <a:r>
              <a:rPr lang="en-US" sz="2400" b="1" dirty="0" smtClean="0"/>
              <a:t>&gt;80% </a:t>
            </a:r>
            <a:r>
              <a:rPr lang="en-US" sz="2400" b="1" dirty="0"/>
              <a:t>of the reported LSR violations are in </a:t>
            </a:r>
            <a:r>
              <a:rPr lang="en-US" sz="2400" b="1" dirty="0" smtClean="0"/>
              <a:t>MAF by the RSST</a:t>
            </a:r>
            <a:endParaRPr lang="en-US" sz="2400" b="1" dirty="0"/>
          </a:p>
        </p:txBody>
      </p:sp>
      <p:sp>
        <p:nvSpPr>
          <p:cNvPr id="27" name="Oval 26"/>
          <p:cNvSpPr/>
          <p:nvPr/>
        </p:nvSpPr>
        <p:spPr>
          <a:xfrm>
            <a:off x="5943600" y="1905000"/>
            <a:ext cx="2590800" cy="12954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Permit to Work"/>
          <p:cNvPicPr>
            <a:picLocks noChangeAspect="1" noChangeArrowheads="1"/>
          </p:cNvPicPr>
          <p:nvPr/>
        </p:nvPicPr>
        <p:blipFill>
          <a:blip r:embed="rId3" cstate="print"/>
          <a:srcRect/>
          <a:stretch>
            <a:fillRect/>
          </a:stretch>
        </p:blipFill>
        <p:spPr bwMode="auto">
          <a:xfrm>
            <a:off x="1447800" y="1524001"/>
            <a:ext cx="515938" cy="498475"/>
          </a:xfrm>
          <a:prstGeom prst="rect">
            <a:avLst/>
          </a:prstGeom>
          <a:noFill/>
          <a:ln w="9525">
            <a:noFill/>
            <a:miter lim="800000"/>
            <a:headEnd/>
            <a:tailEnd/>
          </a:ln>
        </p:spPr>
      </p:pic>
      <p:pic>
        <p:nvPicPr>
          <p:cNvPr id="11" name="Picture 10" descr="Gas test"/>
          <p:cNvPicPr>
            <a:picLocks noChangeAspect="1" noChangeArrowheads="1"/>
          </p:cNvPicPr>
          <p:nvPr/>
        </p:nvPicPr>
        <p:blipFill>
          <a:blip r:embed="rId4" cstate="print"/>
          <a:srcRect/>
          <a:stretch>
            <a:fillRect/>
          </a:stretch>
        </p:blipFill>
        <p:spPr bwMode="auto">
          <a:xfrm>
            <a:off x="2057400" y="1524001"/>
            <a:ext cx="457200" cy="488950"/>
          </a:xfrm>
          <a:prstGeom prst="rect">
            <a:avLst/>
          </a:prstGeom>
          <a:noFill/>
          <a:ln w="9525">
            <a:noFill/>
            <a:miter lim="800000"/>
            <a:headEnd/>
            <a:tailEnd/>
          </a:ln>
        </p:spPr>
      </p:pic>
      <p:pic>
        <p:nvPicPr>
          <p:cNvPr id="12" name="Picture 11" descr="Confined Space Work"/>
          <p:cNvPicPr>
            <a:picLocks noChangeAspect="1" noChangeArrowheads="1"/>
          </p:cNvPicPr>
          <p:nvPr/>
        </p:nvPicPr>
        <p:blipFill>
          <a:blip r:embed="rId5" cstate="print"/>
          <a:srcRect/>
          <a:stretch>
            <a:fillRect/>
          </a:stretch>
        </p:blipFill>
        <p:spPr bwMode="auto">
          <a:xfrm>
            <a:off x="3124200" y="1520826"/>
            <a:ext cx="460375" cy="460375"/>
          </a:xfrm>
          <a:prstGeom prst="rect">
            <a:avLst/>
          </a:prstGeom>
          <a:noFill/>
          <a:ln w="9525">
            <a:noFill/>
            <a:miter lim="800000"/>
            <a:headEnd/>
            <a:tailEnd/>
          </a:ln>
        </p:spPr>
      </p:pic>
      <p:pic>
        <p:nvPicPr>
          <p:cNvPr id="13" name="Picture 12" descr="Authorisation for override"/>
          <p:cNvPicPr>
            <a:picLocks noChangeAspect="1" noChangeArrowheads="1"/>
          </p:cNvPicPr>
          <p:nvPr/>
        </p:nvPicPr>
        <p:blipFill>
          <a:blip r:embed="rId6" cstate="print"/>
          <a:srcRect/>
          <a:stretch>
            <a:fillRect/>
          </a:stretch>
        </p:blipFill>
        <p:spPr bwMode="auto">
          <a:xfrm>
            <a:off x="3657600" y="1481138"/>
            <a:ext cx="500063" cy="500063"/>
          </a:xfrm>
          <a:prstGeom prst="rect">
            <a:avLst/>
          </a:prstGeom>
          <a:noFill/>
          <a:ln w="9525">
            <a:noFill/>
            <a:miter lim="800000"/>
            <a:headEnd/>
            <a:tailEnd/>
          </a:ln>
        </p:spPr>
      </p:pic>
      <p:pic>
        <p:nvPicPr>
          <p:cNvPr id="14" name="Picture 13" descr="Working at Height"/>
          <p:cNvPicPr>
            <a:picLocks noChangeAspect="1" noChangeArrowheads="1"/>
          </p:cNvPicPr>
          <p:nvPr/>
        </p:nvPicPr>
        <p:blipFill>
          <a:blip r:embed="rId7" cstate="print"/>
          <a:srcRect/>
          <a:stretch>
            <a:fillRect/>
          </a:stretch>
        </p:blipFill>
        <p:spPr bwMode="auto">
          <a:xfrm>
            <a:off x="4267200" y="1516063"/>
            <a:ext cx="466725" cy="465138"/>
          </a:xfrm>
          <a:prstGeom prst="rect">
            <a:avLst/>
          </a:prstGeom>
          <a:noFill/>
          <a:ln w="9525">
            <a:noFill/>
            <a:miter lim="800000"/>
            <a:headEnd/>
            <a:tailEnd/>
          </a:ln>
        </p:spPr>
      </p:pic>
      <p:pic>
        <p:nvPicPr>
          <p:cNvPr id="15" name="Picture 14" descr="Suspended Load"/>
          <p:cNvPicPr>
            <a:picLocks noChangeAspect="1" noChangeArrowheads="1"/>
          </p:cNvPicPr>
          <p:nvPr/>
        </p:nvPicPr>
        <p:blipFill>
          <a:blip r:embed="rId8" cstate="print"/>
          <a:srcRect/>
          <a:stretch>
            <a:fillRect/>
          </a:stretch>
        </p:blipFill>
        <p:spPr bwMode="auto">
          <a:xfrm>
            <a:off x="4800600" y="1470026"/>
            <a:ext cx="519113" cy="511175"/>
          </a:xfrm>
          <a:prstGeom prst="rect">
            <a:avLst/>
          </a:prstGeom>
          <a:noFill/>
          <a:ln w="9525">
            <a:noFill/>
            <a:miter lim="800000"/>
            <a:headEnd/>
            <a:tailEnd/>
          </a:ln>
        </p:spPr>
      </p:pic>
      <p:pic>
        <p:nvPicPr>
          <p:cNvPr id="16" name="Picture 15" descr="No smoking"/>
          <p:cNvPicPr>
            <a:picLocks noChangeAspect="1" noChangeArrowheads="1"/>
          </p:cNvPicPr>
          <p:nvPr/>
        </p:nvPicPr>
        <p:blipFill>
          <a:blip r:embed="rId9" cstate="print"/>
          <a:srcRect/>
          <a:stretch>
            <a:fillRect/>
          </a:stretch>
        </p:blipFill>
        <p:spPr bwMode="auto">
          <a:xfrm>
            <a:off x="5334000" y="1492251"/>
            <a:ext cx="488950" cy="488950"/>
          </a:xfrm>
          <a:prstGeom prst="rect">
            <a:avLst/>
          </a:prstGeom>
          <a:noFill/>
          <a:ln w="9525">
            <a:noFill/>
            <a:miter lim="800000"/>
            <a:headEnd/>
            <a:tailEnd/>
          </a:ln>
        </p:spPr>
      </p:pic>
      <p:pic>
        <p:nvPicPr>
          <p:cNvPr id="17" name="Picture 16" descr="Alcohol"/>
          <p:cNvPicPr>
            <a:picLocks noChangeAspect="1" noChangeArrowheads="1"/>
          </p:cNvPicPr>
          <p:nvPr/>
        </p:nvPicPr>
        <p:blipFill>
          <a:blip r:embed="rId10" cstate="print"/>
          <a:srcRect/>
          <a:stretch>
            <a:fillRect/>
          </a:stretch>
        </p:blipFill>
        <p:spPr bwMode="auto">
          <a:xfrm>
            <a:off x="5943600" y="1504951"/>
            <a:ext cx="488950" cy="476250"/>
          </a:xfrm>
          <a:prstGeom prst="rect">
            <a:avLst/>
          </a:prstGeom>
          <a:noFill/>
          <a:ln w="9525">
            <a:noFill/>
            <a:miter lim="800000"/>
            <a:headEnd/>
            <a:tailEnd/>
          </a:ln>
        </p:spPr>
      </p:pic>
      <p:pic>
        <p:nvPicPr>
          <p:cNvPr id="18" name="Picture 17" descr="Seat belt"/>
          <p:cNvPicPr>
            <a:picLocks noChangeAspect="1" noChangeArrowheads="1"/>
          </p:cNvPicPr>
          <p:nvPr/>
        </p:nvPicPr>
        <p:blipFill>
          <a:blip r:embed="rId11" cstate="print"/>
          <a:srcRect/>
          <a:stretch>
            <a:fillRect/>
          </a:stretch>
        </p:blipFill>
        <p:spPr bwMode="auto">
          <a:xfrm>
            <a:off x="7010400" y="1470026"/>
            <a:ext cx="512763" cy="511175"/>
          </a:xfrm>
          <a:prstGeom prst="rect">
            <a:avLst/>
          </a:prstGeom>
          <a:noFill/>
          <a:ln w="9525">
            <a:noFill/>
            <a:miter lim="800000"/>
            <a:headEnd/>
            <a:tailEnd/>
          </a:ln>
        </p:spPr>
      </p:pic>
      <p:pic>
        <p:nvPicPr>
          <p:cNvPr id="19" name="Picture 18" descr="Phones &amp; Speed"/>
          <p:cNvPicPr>
            <a:picLocks noChangeAspect="1" noChangeArrowheads="1"/>
          </p:cNvPicPr>
          <p:nvPr/>
        </p:nvPicPr>
        <p:blipFill>
          <a:blip r:embed="rId12" cstate="print"/>
          <a:srcRect/>
          <a:stretch>
            <a:fillRect/>
          </a:stretch>
        </p:blipFill>
        <p:spPr bwMode="auto">
          <a:xfrm>
            <a:off x="6477000" y="1492251"/>
            <a:ext cx="488950" cy="488950"/>
          </a:xfrm>
          <a:prstGeom prst="rect">
            <a:avLst/>
          </a:prstGeom>
          <a:noFill/>
          <a:ln w="9525">
            <a:noFill/>
            <a:miter lim="800000"/>
            <a:headEnd/>
            <a:tailEnd/>
          </a:ln>
        </p:spPr>
      </p:pic>
      <p:pic>
        <p:nvPicPr>
          <p:cNvPr id="20" name="Picture 19" descr="Journey_Management_Option_new"/>
          <p:cNvPicPr>
            <a:picLocks noChangeAspect="1" noChangeArrowheads="1"/>
          </p:cNvPicPr>
          <p:nvPr/>
        </p:nvPicPr>
        <p:blipFill>
          <a:blip r:embed="rId13" cstate="print"/>
          <a:srcRect/>
          <a:stretch>
            <a:fillRect/>
          </a:stretch>
        </p:blipFill>
        <p:spPr bwMode="auto">
          <a:xfrm>
            <a:off x="7620000" y="1466851"/>
            <a:ext cx="628650" cy="590550"/>
          </a:xfrm>
          <a:prstGeom prst="rect">
            <a:avLst/>
          </a:prstGeom>
          <a:noFill/>
          <a:ln w="9525">
            <a:noFill/>
            <a:miter lim="800000"/>
            <a:headEnd/>
            <a:tailEnd/>
          </a:ln>
        </p:spPr>
      </p:pic>
      <p:pic>
        <p:nvPicPr>
          <p:cNvPr id="21" name="Picture 20" descr="Safe Isolation"/>
          <p:cNvPicPr>
            <a:picLocks noChangeAspect="1" noChangeArrowheads="1"/>
          </p:cNvPicPr>
          <p:nvPr/>
        </p:nvPicPr>
        <p:blipFill>
          <a:blip r:embed="rId14" cstate="print"/>
          <a:srcRect/>
          <a:stretch>
            <a:fillRect/>
          </a:stretch>
        </p:blipFill>
        <p:spPr bwMode="auto">
          <a:xfrm>
            <a:off x="2590800" y="1524001"/>
            <a:ext cx="488950" cy="488950"/>
          </a:xfrm>
          <a:prstGeom prst="rect">
            <a:avLst/>
          </a:prstGeom>
          <a:noFill/>
          <a:ln w="9525">
            <a:noFill/>
            <a:miter lim="800000"/>
            <a:headEnd/>
            <a:tailEnd/>
          </a:ln>
        </p:spPr>
      </p:pic>
      <p:sp>
        <p:nvSpPr>
          <p:cNvPr id="22" name="TextBox 5"/>
          <p:cNvSpPr txBox="1">
            <a:spLocks noChangeArrowheads="1"/>
          </p:cNvSpPr>
          <p:nvPr/>
        </p:nvSpPr>
        <p:spPr bwMode="auto">
          <a:xfrm>
            <a:off x="762000" y="5024735"/>
            <a:ext cx="7696200" cy="1200329"/>
          </a:xfrm>
          <a:prstGeom prst="rect">
            <a:avLst/>
          </a:prstGeom>
          <a:solidFill>
            <a:schemeClr val="accent3">
              <a:lumMod val="40000"/>
              <a:lumOff val="60000"/>
            </a:schemeClr>
          </a:solidFill>
          <a:ln w="9525">
            <a:noFill/>
            <a:miter lim="800000"/>
            <a:headEnd/>
            <a:tailEnd/>
          </a:ln>
        </p:spPr>
        <p:txBody>
          <a:bodyPr wrap="square">
            <a:spAutoFit/>
          </a:bodyPr>
          <a:lstStyle/>
          <a:p>
            <a:r>
              <a:rPr lang="en-US" sz="2400" b="1" dirty="0" smtClean="0"/>
              <a:t>This list of </a:t>
            </a:r>
            <a:r>
              <a:rPr lang="en-US" sz="2400" b="1" dirty="0"/>
              <a:t>the reported LSR violations are </a:t>
            </a:r>
            <a:r>
              <a:rPr lang="en-US" sz="2400" b="1" dirty="0" smtClean="0"/>
              <a:t>reported by PDO,</a:t>
            </a:r>
          </a:p>
          <a:p>
            <a:r>
              <a:rPr lang="en-US" sz="2400" b="1" dirty="0" smtClean="0"/>
              <a:t>The contractor LSR violations are captured internally and does not reflect either in PIM or the </a:t>
            </a:r>
            <a:r>
              <a:rPr lang="en-US" sz="2400" b="1" smtClean="0"/>
              <a:t>PDO statistics. </a:t>
            </a:r>
            <a:endParaRPr lang="en-US"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68537" y="249078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7" name="Rectangle 6"/>
          <p:cNvSpPr/>
          <p:nvPr/>
        </p:nvSpPr>
        <p:spPr>
          <a:xfrm>
            <a:off x="4916487" y="249078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14" name="Rectangle 13"/>
          <p:cNvSpPr/>
          <p:nvPr/>
        </p:nvSpPr>
        <p:spPr>
          <a:xfrm>
            <a:off x="2268537" y="3805238"/>
            <a:ext cx="1119188"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5" name="Rectangle 24"/>
          <p:cNvSpPr/>
          <p:nvPr/>
        </p:nvSpPr>
        <p:spPr>
          <a:xfrm>
            <a:off x="3592512" y="1176338"/>
            <a:ext cx="1120775" cy="11207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latin typeface="Arial" pitchFamily="34" charset="0"/>
              <a:cs typeface="Arial" pitchFamily="34" charset="0"/>
            </a:endParaRPr>
          </a:p>
        </p:txBody>
      </p:sp>
      <p:sp>
        <p:nvSpPr>
          <p:cNvPr id="28" name="Title 1"/>
          <p:cNvSpPr>
            <a:spLocks noGrp="1"/>
          </p:cNvSpPr>
          <p:nvPr>
            <p:ph type="title"/>
          </p:nvPr>
        </p:nvSpPr>
        <p:spPr>
          <a:xfrm>
            <a:off x="0" y="0"/>
            <a:ext cx="7700962" cy="685800"/>
          </a:xfrm>
        </p:spPr>
        <p:txBody>
          <a:bodyPr>
            <a:normAutofit fontScale="90000"/>
          </a:bodyPr>
          <a:lstStyle/>
          <a:p>
            <a:pPr eaLnBrk="1" fontAlgn="auto" hangingPunct="1">
              <a:spcAft>
                <a:spcPts val="0"/>
              </a:spcAft>
              <a:defRPr/>
            </a:pPr>
            <a:r>
              <a:rPr lang="en-GB" b="1" dirty="0">
                <a:solidFill>
                  <a:schemeClr val="bg1"/>
                </a:solidFill>
                <a:latin typeface="Arial" pitchFamily="34" charset="0"/>
                <a:cs typeface="Arial" pitchFamily="34" charset="0"/>
              </a:rPr>
              <a:t>Video</a:t>
            </a:r>
          </a:p>
        </p:txBody>
      </p:sp>
      <p:sp>
        <p:nvSpPr>
          <p:cNvPr id="29" name="Rectangle 28"/>
          <p:cNvSpPr/>
          <p:nvPr/>
        </p:nvSpPr>
        <p:spPr>
          <a:xfrm>
            <a:off x="381000" y="838200"/>
            <a:ext cx="8229600" cy="111918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sym typeface="Arial"/>
              </a:rPr>
              <a:t>We will now watch a short video of a typical work scenario</a:t>
            </a:r>
          </a:p>
        </p:txBody>
      </p:sp>
      <p:sp>
        <p:nvSpPr>
          <p:cNvPr id="30" name="Rectangle 29"/>
          <p:cNvSpPr/>
          <p:nvPr/>
        </p:nvSpPr>
        <p:spPr>
          <a:xfrm>
            <a:off x="381000" y="2209800"/>
            <a:ext cx="8229600" cy="111918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sym typeface="Arial"/>
              </a:rPr>
              <a:t>What we show here is a scenario </a:t>
            </a:r>
            <a:r>
              <a:rPr lang="en-GB" sz="2000" b="1" dirty="0" smtClean="0">
                <a:solidFill>
                  <a:schemeClr val="tx2"/>
                </a:solidFill>
                <a:latin typeface="Arial" pitchFamily="34" charset="0"/>
                <a:cs typeface="Arial" pitchFamily="34" charset="0"/>
                <a:sym typeface="Arial"/>
              </a:rPr>
              <a:t>from any </a:t>
            </a:r>
            <a:r>
              <a:rPr lang="en-GB" sz="2000" b="1" dirty="0">
                <a:solidFill>
                  <a:schemeClr val="tx2"/>
                </a:solidFill>
                <a:latin typeface="Arial" pitchFamily="34" charset="0"/>
                <a:cs typeface="Arial" pitchFamily="34" charset="0"/>
                <a:sym typeface="Arial"/>
              </a:rPr>
              <a:t>Oil &amp; Gas business</a:t>
            </a:r>
          </a:p>
        </p:txBody>
      </p:sp>
      <p:sp>
        <p:nvSpPr>
          <p:cNvPr id="31" name="Rectangle 30"/>
          <p:cNvSpPr/>
          <p:nvPr/>
        </p:nvSpPr>
        <p:spPr>
          <a:xfrm>
            <a:off x="381000" y="3429000"/>
            <a:ext cx="8229600" cy="112077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252000" rIns="144000" bIns="252000" anchor="ctr"/>
          <a:lstStyle/>
          <a:p>
            <a:pPr fontAlgn="auto">
              <a:spcBef>
                <a:spcPts val="0"/>
              </a:spcBef>
              <a:spcAft>
                <a:spcPts val="0"/>
              </a:spcAft>
              <a:defRPr/>
            </a:pPr>
            <a:r>
              <a:rPr lang="en-GB" sz="2000" b="1" dirty="0">
                <a:solidFill>
                  <a:schemeClr val="tx2"/>
                </a:solidFill>
                <a:latin typeface="Arial" pitchFamily="34" charset="0"/>
                <a:cs typeface="Arial" pitchFamily="34" charset="0"/>
                <a:sym typeface="Arial"/>
              </a:rPr>
              <a:t>Your task: </a:t>
            </a:r>
            <a:br>
              <a:rPr lang="en-GB" sz="2000" b="1" dirty="0">
                <a:solidFill>
                  <a:schemeClr val="tx2"/>
                </a:solidFill>
                <a:latin typeface="Arial" pitchFamily="34" charset="0"/>
                <a:cs typeface="Arial" pitchFamily="34" charset="0"/>
                <a:sym typeface="Arial"/>
              </a:rPr>
            </a:br>
            <a:r>
              <a:rPr lang="en-GB" sz="2000" b="1" dirty="0" smtClean="0">
                <a:solidFill>
                  <a:schemeClr val="tx2"/>
                </a:solidFill>
                <a:latin typeface="Arial" pitchFamily="34" charset="0"/>
                <a:cs typeface="Arial" pitchFamily="34" charset="0"/>
                <a:sym typeface="Arial"/>
              </a:rPr>
              <a:t>Watch the video , Spot </a:t>
            </a:r>
            <a:r>
              <a:rPr lang="en-GB" sz="2000" b="1" dirty="0">
                <a:solidFill>
                  <a:schemeClr val="tx2"/>
                </a:solidFill>
                <a:latin typeface="Arial" pitchFamily="34" charset="0"/>
                <a:cs typeface="Arial" pitchFamily="34" charset="0"/>
                <a:sym typeface="Arial"/>
              </a:rPr>
              <a:t>safe </a:t>
            </a:r>
            <a:r>
              <a:rPr lang="en-GB" sz="2000" b="1" dirty="0" smtClean="0">
                <a:solidFill>
                  <a:schemeClr val="tx2"/>
                </a:solidFill>
                <a:latin typeface="Arial" pitchFamily="34" charset="0"/>
                <a:cs typeface="Arial" pitchFamily="34" charset="0"/>
                <a:sym typeface="Arial"/>
              </a:rPr>
              <a:t>and unsafe! And take notes</a:t>
            </a:r>
            <a:endParaRPr lang="en-GB" sz="2000" b="1" dirty="0">
              <a:solidFill>
                <a:schemeClr val="tx2"/>
              </a:solidFill>
              <a:latin typeface="Arial" pitchFamily="34" charset="0"/>
              <a:cs typeface="Arial" pitchFamily="34" charset="0"/>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up)">
                                      <p:cBhvr>
                                        <p:cTn id="10" dur="500"/>
                                        <p:tgtEl>
                                          <p:spTgt spid="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wipe(right)">
                                      <p:cBhvr>
                                        <p:cTn id="16" dur="500"/>
                                        <p:tgtEl>
                                          <p:spTgt spid="25"/>
                                        </p:tgtEl>
                                      </p:cBhvr>
                                    </p:animEffect>
                                  </p:childTnLst>
                                </p:cTn>
                              </p:par>
                              <p:par>
                                <p:cTn id="17" presetID="22" presetClass="entr" presetSubtype="8" fill="hold" grpId="0" nodeType="withEffect">
                                  <p:stCondLst>
                                    <p:cond delay="1000"/>
                                  </p:stCondLst>
                                  <p:childTnLst>
                                    <p:set>
                                      <p:cBhvr>
                                        <p:cTn id="18" dur="1" fill="hold">
                                          <p:stCondLst>
                                            <p:cond delay="0"/>
                                          </p:stCondLst>
                                        </p:cTn>
                                        <p:tgtEl>
                                          <p:spTgt spid="29"/>
                                        </p:tgtEl>
                                        <p:attrNameLst>
                                          <p:attrName>style.visibility</p:attrName>
                                        </p:attrNameLst>
                                      </p:cBhvr>
                                      <p:to>
                                        <p:strVal val="visible"/>
                                      </p:to>
                                    </p:set>
                                    <p:animEffect transition="in" filter="wipe(left)">
                                      <p:cBhvr>
                                        <p:cTn id="19" dur="500"/>
                                        <p:tgtEl>
                                          <p:spTgt spid="29"/>
                                        </p:tgtEl>
                                      </p:cBhvr>
                                    </p:animEffect>
                                  </p:childTnLst>
                                </p:cTn>
                              </p:par>
                              <p:par>
                                <p:cTn id="20" presetID="22" presetClass="entr" presetSubtype="8" fill="hold" grpId="0" nodeType="withEffect">
                                  <p:stCondLst>
                                    <p:cond delay="1000"/>
                                  </p:stCondLst>
                                  <p:childTnLst>
                                    <p:set>
                                      <p:cBhvr>
                                        <p:cTn id="21" dur="1" fill="hold">
                                          <p:stCondLst>
                                            <p:cond delay="0"/>
                                          </p:stCondLst>
                                        </p:cTn>
                                        <p:tgtEl>
                                          <p:spTgt spid="30"/>
                                        </p:tgtEl>
                                        <p:attrNameLst>
                                          <p:attrName>style.visibility</p:attrName>
                                        </p:attrNameLst>
                                      </p:cBhvr>
                                      <p:to>
                                        <p:strVal val="visible"/>
                                      </p:to>
                                    </p:set>
                                    <p:animEffect transition="in" filter="wipe(left)">
                                      <p:cBhvr>
                                        <p:cTn id="22" dur="500"/>
                                        <p:tgtEl>
                                          <p:spTgt spid="30"/>
                                        </p:tgtEl>
                                      </p:cBhvr>
                                    </p:animEffect>
                                  </p:childTnLst>
                                </p:cTn>
                              </p:par>
                              <p:par>
                                <p:cTn id="23" presetID="22" presetClass="entr" presetSubtype="8" fill="hold" grpId="0" nodeType="withEffect">
                                  <p:stCondLst>
                                    <p:cond delay="1000"/>
                                  </p:stCondLst>
                                  <p:childTnLst>
                                    <p:set>
                                      <p:cBhvr>
                                        <p:cTn id="24" dur="1" fill="hold">
                                          <p:stCondLst>
                                            <p:cond delay="0"/>
                                          </p:stCondLst>
                                        </p:cTn>
                                        <p:tgtEl>
                                          <p:spTgt spid="31"/>
                                        </p:tgtEl>
                                        <p:attrNameLst>
                                          <p:attrName>style.visibility</p:attrName>
                                        </p:attrNameLst>
                                      </p:cBhvr>
                                      <p:to>
                                        <p:strVal val="visible"/>
                                      </p:to>
                                    </p:set>
                                    <p:animEffect transition="in" filter="wipe(left)">
                                      <p:cBhvr>
                                        <p:cTn id="2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4" grpId="0" animBg="1"/>
      <p:bldP spid="25" grpId="0" animBg="1"/>
      <p:bldP spid="29" grpId="0" animBg="1"/>
      <p:bldP spid="30" grpId="0" animBg="1"/>
      <p:bldP spid="3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D809FBD1852A4382601F3225E0F216" ma:contentTypeVersion="1" ma:contentTypeDescription="Create a new document." ma:contentTypeScope="" ma:versionID="b31be1e1dd3a0a67e91ae53f62ecf585">
  <xsd:schema xmlns:xsd="http://www.w3.org/2001/XMLSchema" xmlns:xs="http://www.w3.org/2001/XMLSchema" xmlns:p="http://schemas.microsoft.com/office/2006/metadata/properties" xmlns:ns2="9d51eac6-a7d5-47f5-a119-63d146adb134" targetNamespace="http://schemas.microsoft.com/office/2006/metadata/properties" ma:root="true" ma:fieldsID="2447253ed25693b99bb24f55821addfc" ns2:_="">
    <xsd:import namespace="9d51eac6-a7d5-47f5-a119-63d146adb13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DE0CBE-B83B-4386-8FF8-195346B42544}"/>
</file>

<file path=customXml/itemProps2.xml><?xml version="1.0" encoding="utf-8"?>
<ds:datastoreItem xmlns:ds="http://schemas.openxmlformats.org/officeDocument/2006/customXml" ds:itemID="{240A0DCE-EDA7-40CF-84AA-EC631CCFEA9E}">
  <ds:schemaRefs>
    <ds:schemaRef ds:uri="http://schemas.microsoft.com/sharepoint/v3/contenttype/forms"/>
  </ds:schemaRefs>
</ds:datastoreItem>
</file>

<file path=customXml/itemProps3.xml><?xml version="1.0" encoding="utf-8"?>
<ds:datastoreItem xmlns:ds="http://schemas.openxmlformats.org/officeDocument/2006/customXml" ds:itemID="{C28C09E7-AFE7-4AF0-8E7E-850457597F92}">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728</TotalTime>
  <Words>2611</Words>
  <Application>Microsoft Office PowerPoint</Application>
  <PresentationFormat>On-screen Show (4:3)</PresentationFormat>
  <Paragraphs>409</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CONTENTS</vt:lpstr>
      <vt:lpstr>Slide 6</vt:lpstr>
      <vt:lpstr>The Life Saving Rules</vt:lpstr>
      <vt:lpstr>Life Saving Rule Violations – what they tell us?</vt:lpstr>
      <vt:lpstr>Video</vt:lpstr>
      <vt:lpstr>Discussion</vt:lpstr>
      <vt:lpstr>Discussion</vt:lpstr>
      <vt:lpstr>Discussion</vt:lpstr>
      <vt:lpstr>Reality + Summary</vt:lpstr>
      <vt:lpstr>Consequences</vt:lpstr>
      <vt:lpstr>Consequences</vt:lpstr>
      <vt:lpstr>Reporting </vt:lpstr>
      <vt:lpstr>Intervention</vt:lpstr>
      <vt:lpstr>Peer to Peer Intervention</vt:lpstr>
      <vt:lpstr>Reporting incidents</vt:lpstr>
      <vt:lpstr>Close</vt:lpstr>
    </vt:vector>
  </TitlesOfParts>
  <Company>PDO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/Master slide</dc:title>
  <dc:creator>mu55647</dc:creator>
  <cp:lastModifiedBy>Ponnekanti</cp:lastModifiedBy>
  <cp:revision>51</cp:revision>
  <dcterms:created xsi:type="dcterms:W3CDTF">2013-03-31T10:31:45Z</dcterms:created>
  <dcterms:modified xsi:type="dcterms:W3CDTF">2014-09-11T12:02:35Z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f90c1aa1-ed48-4ae5-b2bb-b87911a51e35</vt:lpwstr>
  </property>
  <property fmtid="{D5CDD505-2E9C-101B-9397-08002B2CF9AE}" pid="3" name="ContentTypeId">
    <vt:lpwstr>0x010100CAD809FBD1852A4382601F3225E0F216</vt:lpwstr>
  </property>
  <property fmtid="{D5CDD505-2E9C-101B-9397-08002B2CF9AE}" pid="4" name="SPSDescription">
    <vt:lpwstr/>
  </property>
  <property fmtid="{D5CDD505-2E9C-101B-9397-08002B2CF9AE}" pid="5" name="Order">
    <vt:r8>17600</vt:r8>
  </property>
  <property fmtid="{D5CDD505-2E9C-101B-9397-08002B2CF9AE}" pid="6" name="TemplateUrl">
    <vt:lpwstr/>
  </property>
  <property fmtid="{D5CDD505-2E9C-101B-9397-08002B2CF9AE}" pid="7" name="xd_ProgID">
    <vt:lpwstr/>
  </property>
  <property fmtid="{D5CDD505-2E9C-101B-9397-08002B2CF9AE}" pid="8" name="Owner">
    <vt:lpwstr/>
  </property>
  <property fmtid="{D5CDD505-2E9C-101B-9397-08002B2CF9AE}" pid="9" name="_SourceUrl">
    <vt:lpwstr/>
  </property>
  <property fmtid="{D5CDD505-2E9C-101B-9397-08002B2CF9AE}" pid="10" name="Status">
    <vt:lpwstr/>
  </property>
</Properties>
</file>